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72" r:id="rId4"/>
    <p:sldId id="273" r:id="rId5"/>
    <p:sldId id="288" r:id="rId6"/>
    <p:sldId id="275" r:id="rId7"/>
    <p:sldId id="276" r:id="rId8"/>
    <p:sldId id="277" r:id="rId9"/>
    <p:sldId id="278" r:id="rId10"/>
    <p:sldId id="279" r:id="rId11"/>
    <p:sldId id="280" r:id="rId12"/>
    <p:sldId id="284" r:id="rId13"/>
    <p:sldId id="285" r:id="rId14"/>
    <p:sldId id="286" r:id="rId15"/>
    <p:sldId id="290" r:id="rId16"/>
    <p:sldId id="291" r:id="rId17"/>
    <p:sldId id="292" r:id="rId18"/>
    <p:sldId id="293" r:id="rId19"/>
    <p:sldId id="294" r:id="rId20"/>
    <p:sldId id="295" r:id="rId21"/>
    <p:sldId id="296" r:id="rId22"/>
    <p:sldId id="297" r:id="rId23"/>
    <p:sldId id="298" r:id="rId24"/>
    <p:sldId id="299" r:id="rId25"/>
    <p:sldId id="304" r:id="rId26"/>
    <p:sldId id="300" r:id="rId27"/>
    <p:sldId id="301" r:id="rId28"/>
    <p:sldId id="302" r:id="rId29"/>
    <p:sldId id="30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876961808345385E-2"/>
          <c:y val="4.787222506851839E-2"/>
          <c:w val="0.72556290229998377"/>
          <c:h val="0.80874558563391263"/>
        </c:manualLayout>
      </c:layout>
      <c:lineChart>
        <c:grouping val="standard"/>
        <c:varyColors val="0"/>
        <c:ser>
          <c:idx val="1"/>
          <c:order val="0"/>
          <c:tx>
            <c:strRef>
              <c:f>Sheet1!$B$1</c:f>
              <c:strCache>
                <c:ptCount val="1"/>
                <c:pt idx="0">
                  <c:v>Treatment </c:v>
                </c:pt>
              </c:strCache>
            </c:strRef>
          </c:tx>
          <c:dLbls>
            <c:dLbl>
              <c:idx val="0"/>
              <c:layout>
                <c:manualLayout>
                  <c:x val="-5.1196438508625687E-2"/>
                  <c:y val="5.8394160583941972E-2"/>
                </c:manualLayout>
              </c:layout>
              <c:showLegendKey val="0"/>
              <c:showVal val="1"/>
              <c:showCatName val="0"/>
              <c:showSerName val="0"/>
              <c:showPercent val="0"/>
              <c:showBubbleSize val="0"/>
            </c:dLbl>
            <c:dLbl>
              <c:idx val="1"/>
              <c:layout>
                <c:manualLayout>
                  <c:x val="-4.8970506399554345E-2"/>
                  <c:y val="5.8394160583941972E-2"/>
                </c:manualLayout>
              </c:layout>
              <c:showLegendKey val="0"/>
              <c:showVal val="1"/>
              <c:showCatName val="0"/>
              <c:showSerName val="0"/>
              <c:showPercent val="0"/>
              <c:showBubbleSize val="0"/>
            </c:dLbl>
            <c:dLbl>
              <c:idx val="2"/>
              <c:layout>
                <c:manualLayout>
                  <c:x val="-1.335559265442404E-2"/>
                  <c:y val="5.8394160583941972E-2"/>
                </c:manualLayout>
              </c:layout>
              <c:showLegendKey val="0"/>
              <c:showVal val="1"/>
              <c:showCatName val="0"/>
              <c:showSerName val="0"/>
              <c:showPercent val="0"/>
              <c:showBubbleSize val="0"/>
            </c:dLbl>
            <c:dLbl>
              <c:idx val="3"/>
              <c:layout>
                <c:manualLayout>
                  <c:x val="-1.335559265442404E-2"/>
                  <c:y val="5.1905920519059214E-2"/>
                </c:manualLayout>
              </c:layout>
              <c:showLegendKey val="0"/>
              <c:showVal val="1"/>
              <c:showCatName val="0"/>
              <c:showSerName val="0"/>
              <c:showPercent val="0"/>
              <c:showBubbleSize val="0"/>
            </c:dLbl>
            <c:dLbl>
              <c:idx val="4"/>
              <c:layout>
                <c:manualLayout>
                  <c:x val="-3.3388981636060085E-2"/>
                  <c:y val="5.5150040551500412E-2"/>
                </c:manualLayout>
              </c:layout>
              <c:showLegendKey val="0"/>
              <c:showVal val="1"/>
              <c:showCatName val="0"/>
              <c:showSerName val="0"/>
              <c:showPercent val="0"/>
              <c:showBubbleSize val="0"/>
            </c:dLbl>
            <c:txPr>
              <a:bodyPr/>
              <a:lstStyle/>
              <a:p>
                <a:pPr>
                  <a:defRPr sz="1500" baseline="0">
                    <a:solidFill>
                      <a:srgbClr val="FF0000"/>
                    </a:solidFill>
                  </a:defRPr>
                </a:pPr>
                <a:endParaRPr lang="it-IT"/>
              </a:p>
            </c:txPr>
            <c:showLegendKey val="0"/>
            <c:showVal val="1"/>
            <c:showCatName val="0"/>
            <c:showSerName val="0"/>
            <c:showPercent val="0"/>
            <c:showBubbleSize val="0"/>
            <c:showLeaderLines val="0"/>
          </c:dLbls>
          <c:cat>
            <c:numRef>
              <c:f>Sheet1!$A$2:$A$7</c:f>
              <c:numCache>
                <c:formatCode>General</c:formatCode>
                <c:ptCount val="6"/>
                <c:pt idx="0">
                  <c:v>2007</c:v>
                </c:pt>
                <c:pt idx="1">
                  <c:v>2008</c:v>
                </c:pt>
                <c:pt idx="2">
                  <c:v>2009</c:v>
                </c:pt>
                <c:pt idx="3">
                  <c:v>2010</c:v>
                </c:pt>
                <c:pt idx="4">
                  <c:v>2011</c:v>
                </c:pt>
              </c:numCache>
            </c:numRef>
          </c:cat>
          <c:val>
            <c:numRef>
              <c:f>Sheet1!$B$2:$B$6</c:f>
              <c:numCache>
                <c:formatCode>General</c:formatCode>
                <c:ptCount val="5"/>
                <c:pt idx="0">
                  <c:v>203.33</c:v>
                </c:pt>
                <c:pt idx="1">
                  <c:v>175.76</c:v>
                </c:pt>
                <c:pt idx="2">
                  <c:v>151.37</c:v>
                </c:pt>
                <c:pt idx="3">
                  <c:v>146.20999999999998</c:v>
                </c:pt>
                <c:pt idx="4">
                  <c:v>132.93</c:v>
                </c:pt>
              </c:numCache>
            </c:numRef>
          </c:val>
          <c:smooth val="0"/>
        </c:ser>
        <c:ser>
          <c:idx val="2"/>
          <c:order val="1"/>
          <c:tx>
            <c:strRef>
              <c:f>Sheet1!$C$1</c:f>
              <c:strCache>
                <c:ptCount val="1"/>
                <c:pt idx="0">
                  <c:v>Control</c:v>
                </c:pt>
              </c:strCache>
            </c:strRef>
          </c:tx>
          <c:dLbls>
            <c:dLbl>
              <c:idx val="1"/>
              <c:layout>
                <c:manualLayout>
                  <c:x val="6.6777963272120463E-3"/>
                  <c:y val="-1.6220600162206052E-2"/>
                </c:manualLayout>
              </c:layout>
              <c:showLegendKey val="0"/>
              <c:showVal val="1"/>
              <c:showCatName val="0"/>
              <c:showSerName val="0"/>
              <c:showPercent val="0"/>
              <c:showBubbleSize val="0"/>
            </c:dLbl>
            <c:dLbl>
              <c:idx val="2"/>
              <c:layout>
                <c:manualLayout>
                  <c:x val="4.4518642181413607E-3"/>
                  <c:y val="-2.9197080291970798E-2"/>
                </c:manualLayout>
              </c:layout>
              <c:showLegendKey val="0"/>
              <c:showVal val="1"/>
              <c:showCatName val="0"/>
              <c:showSerName val="0"/>
              <c:showPercent val="0"/>
              <c:showBubbleSize val="0"/>
            </c:dLbl>
            <c:dLbl>
              <c:idx val="3"/>
              <c:layout>
                <c:manualLayout>
                  <c:x val="0"/>
                  <c:y val="-2.9197080291970798E-2"/>
                </c:manualLayout>
              </c:layout>
              <c:showLegendKey val="0"/>
              <c:showVal val="1"/>
              <c:showCatName val="0"/>
              <c:showSerName val="0"/>
              <c:showPercent val="0"/>
              <c:showBubbleSize val="0"/>
            </c:dLbl>
            <c:dLbl>
              <c:idx val="4"/>
              <c:layout>
                <c:manualLayout>
                  <c:x val="0"/>
                  <c:y val="-2.2708840227088401E-2"/>
                </c:manualLayout>
              </c:layout>
              <c:showLegendKey val="0"/>
              <c:showVal val="1"/>
              <c:showCatName val="0"/>
              <c:showSerName val="0"/>
              <c:showPercent val="0"/>
              <c:showBubbleSize val="0"/>
            </c:dLbl>
            <c:txPr>
              <a:bodyPr/>
              <a:lstStyle/>
              <a:p>
                <a:pPr>
                  <a:defRPr sz="1500" baseline="0">
                    <a:solidFill>
                      <a:schemeClr val="accent3">
                        <a:lumMod val="75000"/>
                      </a:schemeClr>
                    </a:solidFill>
                  </a:defRPr>
                </a:pPr>
                <a:endParaRPr lang="it-IT"/>
              </a:p>
            </c:txPr>
            <c:showLegendKey val="0"/>
            <c:showVal val="1"/>
            <c:showCatName val="0"/>
            <c:showSerName val="0"/>
            <c:showPercent val="0"/>
            <c:showBubbleSize val="0"/>
            <c:showLeaderLines val="0"/>
          </c:dLbls>
          <c:cat>
            <c:numRef>
              <c:f>Sheet1!$A$2:$A$7</c:f>
              <c:numCache>
                <c:formatCode>General</c:formatCode>
                <c:ptCount val="6"/>
                <c:pt idx="0">
                  <c:v>2007</c:v>
                </c:pt>
                <c:pt idx="1">
                  <c:v>2008</c:v>
                </c:pt>
                <c:pt idx="2">
                  <c:v>2009</c:v>
                </c:pt>
                <c:pt idx="3">
                  <c:v>2010</c:v>
                </c:pt>
                <c:pt idx="4">
                  <c:v>2011</c:v>
                </c:pt>
              </c:numCache>
            </c:numRef>
          </c:cat>
          <c:val>
            <c:numRef>
              <c:f>Sheet1!$C$2:$C$6</c:f>
              <c:numCache>
                <c:formatCode>General</c:formatCode>
                <c:ptCount val="5"/>
                <c:pt idx="0">
                  <c:v>205.97</c:v>
                </c:pt>
                <c:pt idx="1">
                  <c:v>173.83</c:v>
                </c:pt>
                <c:pt idx="2">
                  <c:v>152.06</c:v>
                </c:pt>
                <c:pt idx="3">
                  <c:v>148.12</c:v>
                </c:pt>
                <c:pt idx="4">
                  <c:v>139.52000000000001</c:v>
                </c:pt>
              </c:numCache>
            </c:numRef>
          </c:val>
          <c:smooth val="0"/>
        </c:ser>
        <c:dLbls>
          <c:showLegendKey val="0"/>
          <c:showVal val="0"/>
          <c:showCatName val="0"/>
          <c:showSerName val="0"/>
          <c:showPercent val="0"/>
          <c:showBubbleSize val="0"/>
        </c:dLbls>
        <c:marker val="1"/>
        <c:smooth val="0"/>
        <c:axId val="82542592"/>
        <c:axId val="82544512"/>
      </c:lineChart>
      <c:catAx>
        <c:axId val="82542592"/>
        <c:scaling>
          <c:orientation val="minMax"/>
        </c:scaling>
        <c:delete val="0"/>
        <c:axPos val="b"/>
        <c:title>
          <c:tx>
            <c:rich>
              <a:bodyPr/>
              <a:lstStyle/>
              <a:p>
                <a:pPr>
                  <a:defRPr sz="1800" baseline="0"/>
                </a:pPr>
                <a:r>
                  <a:rPr lang="en-US" sz="1800" baseline="0" dirty="0"/>
                  <a:t>Year </a:t>
                </a:r>
              </a:p>
            </c:rich>
          </c:tx>
          <c:layout>
            <c:manualLayout>
              <c:xMode val="edge"/>
              <c:yMode val="edge"/>
              <c:x val="0.82756856285821401"/>
              <c:y val="0.86578100984376327"/>
            </c:manualLayout>
          </c:layout>
          <c:overlay val="0"/>
        </c:title>
        <c:numFmt formatCode="General" sourceLinked="1"/>
        <c:majorTickMark val="out"/>
        <c:minorTickMark val="none"/>
        <c:tickLblPos val="nextTo"/>
        <c:txPr>
          <a:bodyPr/>
          <a:lstStyle/>
          <a:p>
            <a:pPr>
              <a:defRPr sz="1500" baseline="0"/>
            </a:pPr>
            <a:endParaRPr lang="it-IT"/>
          </a:p>
        </c:txPr>
        <c:crossAx val="82544512"/>
        <c:crosses val="autoZero"/>
        <c:auto val="1"/>
        <c:lblAlgn val="ctr"/>
        <c:lblOffset val="100"/>
        <c:noMultiLvlLbl val="0"/>
      </c:catAx>
      <c:valAx>
        <c:axId val="82544512"/>
        <c:scaling>
          <c:orientation val="minMax"/>
        </c:scaling>
        <c:delete val="0"/>
        <c:axPos val="l"/>
        <c:title>
          <c:tx>
            <c:rich>
              <a:bodyPr rot="-5400000" vert="horz"/>
              <a:lstStyle/>
              <a:p>
                <a:pPr>
                  <a:defRPr sz="1800" baseline="0"/>
                </a:pPr>
                <a:r>
                  <a:rPr lang="en-US" sz="1800" baseline="0"/>
                  <a:t>Marks (out of 300)</a:t>
                </a:r>
              </a:p>
            </c:rich>
          </c:tx>
          <c:overlay val="0"/>
        </c:title>
        <c:numFmt formatCode="General" sourceLinked="1"/>
        <c:majorTickMark val="out"/>
        <c:minorTickMark val="none"/>
        <c:tickLblPos val="nextTo"/>
        <c:crossAx val="82542592"/>
        <c:crosses val="autoZero"/>
        <c:crossBetween val="between"/>
      </c:valAx>
      <c:spPr>
        <a:noFill/>
        <a:ln w="25400">
          <a:noFill/>
        </a:ln>
      </c:spPr>
    </c:plotArea>
    <c:legend>
      <c:legendPos val="r"/>
      <c:layout>
        <c:manualLayout>
          <c:xMode val="edge"/>
          <c:yMode val="edge"/>
          <c:x val="0.75324254111093258"/>
          <c:y val="0.18076322267271841"/>
          <c:w val="0.2136798971557127"/>
          <c:h val="0.19490235707507306"/>
        </c:manualLayout>
      </c:layout>
      <c:overlay val="0"/>
      <c:txPr>
        <a:bodyPr/>
        <a:lstStyle/>
        <a:p>
          <a:pPr>
            <a:defRPr sz="1800" baseline="0"/>
          </a:pPr>
          <a:endParaRPr lang="it-IT"/>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55224242270805"/>
          <c:y val="0.12150473652987399"/>
          <c:w val="0.61198359580052497"/>
          <c:h val="0.7139199907703847"/>
        </c:manualLayout>
      </c:layout>
      <c:lineChart>
        <c:grouping val="standard"/>
        <c:varyColors val="0"/>
        <c:ser>
          <c:idx val="0"/>
          <c:order val="0"/>
          <c:tx>
            <c:v>Difference between treatment and control</c:v>
          </c:tx>
          <c:dLbls>
            <c:dLbl>
              <c:idx val="0"/>
              <c:layout>
                <c:manualLayout>
                  <c:x val="0"/>
                  <c:y val="-2.0618556701030927E-2"/>
                </c:manualLayout>
              </c:layout>
              <c:showLegendKey val="0"/>
              <c:showVal val="1"/>
              <c:showCatName val="0"/>
              <c:showSerName val="0"/>
              <c:showPercent val="0"/>
              <c:showBubbleSize val="0"/>
            </c:dLbl>
            <c:dLbl>
              <c:idx val="1"/>
              <c:layout>
                <c:manualLayout>
                  <c:x val="0"/>
                  <c:y val="-2.4054982817869452E-2"/>
                </c:manualLayout>
              </c:layout>
              <c:showLegendKey val="0"/>
              <c:showVal val="1"/>
              <c:showCatName val="0"/>
              <c:showSerName val="0"/>
              <c:showPercent val="0"/>
              <c:showBubbleSize val="0"/>
            </c:dLbl>
            <c:dLbl>
              <c:idx val="2"/>
              <c:layout>
                <c:manualLayout>
                  <c:x val="-2.1164021164021165E-3"/>
                  <c:y val="-2.4054982817869452E-2"/>
                </c:manualLayout>
              </c:layout>
              <c:showLegendKey val="0"/>
              <c:showVal val="1"/>
              <c:showCatName val="0"/>
              <c:showSerName val="0"/>
              <c:showPercent val="0"/>
              <c:showBubbleSize val="0"/>
            </c:dLbl>
            <c:dLbl>
              <c:idx val="3"/>
              <c:layout>
                <c:manualLayout>
                  <c:x val="0"/>
                  <c:y val="-2.0618556701030927E-2"/>
                </c:manualLayout>
              </c:layout>
              <c:showLegendKey val="0"/>
              <c:showVal val="1"/>
              <c:showCatName val="0"/>
              <c:showSerName val="0"/>
              <c:showPercent val="0"/>
              <c:showBubbleSize val="0"/>
            </c:dLbl>
            <c:txPr>
              <a:bodyPr/>
              <a:lstStyle/>
              <a:p>
                <a:pPr>
                  <a:defRPr sz="1500" baseline="0"/>
                </a:pPr>
                <a:endParaRPr lang="it-IT"/>
              </a:p>
            </c:txPr>
            <c:showLegendKey val="0"/>
            <c:showVal val="1"/>
            <c:showCatName val="0"/>
            <c:showSerName val="0"/>
            <c:showPercent val="0"/>
            <c:showBubbleSize val="0"/>
            <c:showLeaderLines val="0"/>
          </c:dLbls>
          <c:cat>
            <c:numRef>
              <c:f>Sheet1!$A$3:$A$6</c:f>
              <c:numCache>
                <c:formatCode>General</c:formatCode>
                <c:ptCount val="4"/>
                <c:pt idx="0">
                  <c:v>2008</c:v>
                </c:pt>
                <c:pt idx="1">
                  <c:v>2009</c:v>
                </c:pt>
                <c:pt idx="2">
                  <c:v>2010</c:v>
                </c:pt>
                <c:pt idx="3">
                  <c:v>2011</c:v>
                </c:pt>
              </c:numCache>
            </c:numRef>
          </c:cat>
          <c:val>
            <c:numRef>
              <c:f>Sheet1!$Q$3:$Q$6</c:f>
              <c:numCache>
                <c:formatCode>General</c:formatCode>
                <c:ptCount val="4"/>
                <c:pt idx="0">
                  <c:v>4.5699999999999674</c:v>
                </c:pt>
                <c:pt idx="1">
                  <c:v>1.9499999999999778</c:v>
                </c:pt>
                <c:pt idx="2">
                  <c:v>0.72999999999999265</c:v>
                </c:pt>
                <c:pt idx="3">
                  <c:v>-3.9500000000000171</c:v>
                </c:pt>
              </c:numCache>
            </c:numRef>
          </c:val>
          <c:smooth val="0"/>
        </c:ser>
        <c:ser>
          <c:idx val="1"/>
          <c:order val="1"/>
          <c:tx>
            <c:v>Treatment</c:v>
          </c:tx>
          <c:dLbls>
            <c:dLbl>
              <c:idx val="1"/>
              <c:layout>
                <c:manualLayout>
                  <c:x val="-4.2328042328042331E-3"/>
                  <c:y val="-3.0927835051546396E-2"/>
                </c:manualLayout>
              </c:layout>
              <c:showLegendKey val="0"/>
              <c:showVal val="1"/>
              <c:showCatName val="0"/>
              <c:showSerName val="0"/>
              <c:showPercent val="0"/>
              <c:showBubbleSize val="0"/>
            </c:dLbl>
            <c:dLbl>
              <c:idx val="3"/>
              <c:layout>
                <c:manualLayout>
                  <c:x val="-7.1957671957672803E-2"/>
                  <c:y val="3.0927835051546396E-2"/>
                </c:manualLayout>
              </c:layout>
              <c:showLegendKey val="0"/>
              <c:showVal val="1"/>
              <c:showCatName val="0"/>
              <c:showSerName val="0"/>
              <c:showPercent val="0"/>
              <c:showBubbleSize val="0"/>
            </c:dLbl>
            <c:txPr>
              <a:bodyPr/>
              <a:lstStyle/>
              <a:p>
                <a:pPr>
                  <a:defRPr sz="1500" baseline="0"/>
                </a:pPr>
                <a:endParaRPr lang="it-IT"/>
              </a:p>
            </c:txPr>
            <c:showLegendKey val="0"/>
            <c:showVal val="1"/>
            <c:showCatName val="0"/>
            <c:showSerName val="0"/>
            <c:showPercent val="0"/>
            <c:showBubbleSize val="0"/>
            <c:showLeaderLines val="0"/>
          </c:dLbls>
          <c:val>
            <c:numRef>
              <c:f>Sheet1!$N$3:$N$7</c:f>
              <c:numCache>
                <c:formatCode>General</c:formatCode>
                <c:ptCount val="5"/>
                <c:pt idx="0">
                  <c:v>-27.570000000000025</c:v>
                </c:pt>
                <c:pt idx="1">
                  <c:v>-51.960000000000008</c:v>
                </c:pt>
                <c:pt idx="2">
                  <c:v>-57.120000000000012</c:v>
                </c:pt>
                <c:pt idx="3">
                  <c:v>-70.400000000000006</c:v>
                </c:pt>
              </c:numCache>
            </c:numRef>
          </c:val>
          <c:smooth val="0"/>
        </c:ser>
        <c:ser>
          <c:idx val="2"/>
          <c:order val="2"/>
          <c:tx>
            <c:v>Control</c:v>
          </c:tx>
          <c:dLbls>
            <c:dLbl>
              <c:idx val="0"/>
              <c:layout>
                <c:manualLayout>
                  <c:x val="-6.3492063492063502E-2"/>
                  <c:y val="6.5292096219932247E-2"/>
                </c:manualLayout>
              </c:layout>
              <c:showLegendKey val="0"/>
              <c:showVal val="1"/>
              <c:showCatName val="0"/>
              <c:showSerName val="0"/>
              <c:showPercent val="0"/>
              <c:showBubbleSize val="0"/>
            </c:dLbl>
            <c:dLbl>
              <c:idx val="1"/>
              <c:layout>
                <c:manualLayout>
                  <c:x val="-4.6560846560846546E-2"/>
                  <c:y val="2.4054982817869452E-2"/>
                </c:manualLayout>
              </c:layout>
              <c:showLegendKey val="0"/>
              <c:showVal val="1"/>
              <c:showCatName val="0"/>
              <c:showSerName val="0"/>
              <c:showPercent val="0"/>
              <c:showBubbleSize val="0"/>
            </c:dLbl>
            <c:dLbl>
              <c:idx val="2"/>
              <c:layout>
                <c:manualLayout>
                  <c:x val="-5.7142857142857141E-2"/>
                  <c:y val="4.1237113402061855E-2"/>
                </c:manualLayout>
              </c:layout>
              <c:showLegendKey val="0"/>
              <c:showVal val="1"/>
              <c:showCatName val="0"/>
              <c:showSerName val="0"/>
              <c:showPercent val="0"/>
              <c:showBubbleSize val="0"/>
            </c:dLbl>
            <c:dLbl>
              <c:idx val="3"/>
              <c:layout>
                <c:manualLayout>
                  <c:x val="0"/>
                  <c:y val="-1.7182130584192441E-2"/>
                </c:manualLayout>
              </c:layout>
              <c:showLegendKey val="0"/>
              <c:showVal val="1"/>
              <c:showCatName val="0"/>
              <c:showSerName val="0"/>
              <c:showPercent val="0"/>
              <c:showBubbleSize val="0"/>
            </c:dLbl>
            <c:txPr>
              <a:bodyPr/>
              <a:lstStyle/>
              <a:p>
                <a:pPr>
                  <a:defRPr sz="1500" baseline="0"/>
                </a:pPr>
                <a:endParaRPr lang="it-IT"/>
              </a:p>
            </c:txPr>
            <c:showLegendKey val="0"/>
            <c:showVal val="1"/>
            <c:showCatName val="0"/>
            <c:showSerName val="0"/>
            <c:showPercent val="0"/>
            <c:showBubbleSize val="0"/>
            <c:showLeaderLines val="0"/>
          </c:dLbls>
          <c:val>
            <c:numRef>
              <c:f>Sheet1!$O$3:$O$6</c:f>
              <c:numCache>
                <c:formatCode>General</c:formatCode>
                <c:ptCount val="4"/>
                <c:pt idx="0">
                  <c:v>-32.14</c:v>
                </c:pt>
                <c:pt idx="1">
                  <c:v>-53.91</c:v>
                </c:pt>
                <c:pt idx="2">
                  <c:v>-57.849999999999994</c:v>
                </c:pt>
                <c:pt idx="3">
                  <c:v>-66.450000000000017</c:v>
                </c:pt>
              </c:numCache>
            </c:numRef>
          </c:val>
          <c:smooth val="0"/>
        </c:ser>
        <c:dLbls>
          <c:showLegendKey val="0"/>
          <c:showVal val="0"/>
          <c:showCatName val="0"/>
          <c:showSerName val="0"/>
          <c:showPercent val="0"/>
          <c:showBubbleSize val="0"/>
        </c:dLbls>
        <c:marker val="1"/>
        <c:smooth val="0"/>
        <c:axId val="82646912"/>
        <c:axId val="82681856"/>
      </c:lineChart>
      <c:catAx>
        <c:axId val="82646912"/>
        <c:scaling>
          <c:orientation val="minMax"/>
        </c:scaling>
        <c:delete val="0"/>
        <c:axPos val="b"/>
        <c:title>
          <c:tx>
            <c:rich>
              <a:bodyPr/>
              <a:lstStyle/>
              <a:p>
                <a:pPr>
                  <a:defRPr sz="1800" baseline="0"/>
                </a:pPr>
                <a:r>
                  <a:rPr lang="en-US" sz="1800" baseline="0" dirty="0"/>
                  <a:t>Year</a:t>
                </a:r>
              </a:p>
            </c:rich>
          </c:tx>
          <c:layout>
            <c:manualLayout>
              <c:xMode val="edge"/>
              <c:yMode val="edge"/>
              <c:x val="0.75453840591354659"/>
              <c:y val="0.15663679499345964"/>
            </c:manualLayout>
          </c:layout>
          <c:overlay val="0"/>
        </c:title>
        <c:numFmt formatCode="General" sourceLinked="1"/>
        <c:majorTickMark val="out"/>
        <c:minorTickMark val="none"/>
        <c:tickLblPos val="nextTo"/>
        <c:txPr>
          <a:bodyPr/>
          <a:lstStyle/>
          <a:p>
            <a:pPr>
              <a:defRPr sz="1500" baseline="0"/>
            </a:pPr>
            <a:endParaRPr lang="it-IT"/>
          </a:p>
        </c:txPr>
        <c:crossAx val="82681856"/>
        <c:crosses val="autoZero"/>
        <c:auto val="1"/>
        <c:lblAlgn val="ctr"/>
        <c:lblOffset val="100"/>
        <c:noMultiLvlLbl val="0"/>
      </c:catAx>
      <c:valAx>
        <c:axId val="82681856"/>
        <c:scaling>
          <c:orientation val="minMax"/>
        </c:scaling>
        <c:delete val="0"/>
        <c:axPos val="l"/>
        <c:majorGridlines/>
        <c:title>
          <c:tx>
            <c:rich>
              <a:bodyPr rot="-5400000" vert="horz"/>
              <a:lstStyle/>
              <a:p>
                <a:pPr>
                  <a:defRPr sz="1800" baseline="0"/>
                </a:pPr>
                <a:r>
                  <a:rPr lang="en-US" sz="1800" baseline="0"/>
                  <a:t>Marks (out of 300)</a:t>
                </a:r>
              </a:p>
            </c:rich>
          </c:tx>
          <c:overlay val="0"/>
        </c:title>
        <c:numFmt formatCode="General" sourceLinked="1"/>
        <c:majorTickMark val="out"/>
        <c:minorTickMark val="none"/>
        <c:tickLblPos val="nextTo"/>
        <c:crossAx val="82646912"/>
        <c:crosses val="autoZero"/>
        <c:crossBetween val="between"/>
      </c:valAx>
    </c:plotArea>
    <c:legend>
      <c:legendPos val="r"/>
      <c:layout>
        <c:manualLayout>
          <c:xMode val="edge"/>
          <c:yMode val="edge"/>
          <c:x val="0.76420094809577388"/>
          <c:y val="0.32751083638975109"/>
          <c:w val="0.22310061242344667"/>
          <c:h val="0.61044253507399537"/>
        </c:manualLayout>
      </c:layout>
      <c:overlay val="0"/>
      <c:txPr>
        <a:bodyPr/>
        <a:lstStyle/>
        <a:p>
          <a:pPr>
            <a:defRPr sz="1700" baseline="0"/>
          </a:pPr>
          <a:endParaRPr lang="it-IT"/>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2EE70A-3666-4CDD-B01D-B51D501DA563}" type="datetimeFigureOut">
              <a:rPr lang="en-US" smtClean="0"/>
              <a:t>3/16/2014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C57F2-2AF4-4AC4-811A-E9DE293B88E7}" type="slidenum">
              <a:rPr lang="en-US" smtClean="0"/>
              <a:t>‹#›</a:t>
            </a:fld>
            <a:endParaRPr lang="en-US"/>
          </a:p>
        </p:txBody>
      </p:sp>
    </p:spTree>
    <p:extLst>
      <p:ext uri="{BB962C8B-B14F-4D97-AF65-F5344CB8AC3E}">
        <p14:creationId xmlns:p14="http://schemas.microsoft.com/office/powerpoint/2010/main" val="206203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C57F2-2AF4-4AC4-811A-E9DE293B88E7}" type="slidenum">
              <a:rPr lang="en-US" smtClean="0"/>
              <a:t>4</a:t>
            </a:fld>
            <a:endParaRPr lang="en-US"/>
          </a:p>
        </p:txBody>
      </p:sp>
    </p:spTree>
    <p:extLst>
      <p:ext uri="{BB962C8B-B14F-4D97-AF65-F5344CB8AC3E}">
        <p14:creationId xmlns:p14="http://schemas.microsoft.com/office/powerpoint/2010/main" val="868288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fld id="{0CB342E0-2AEF-4BCF-8904-99F309295D20}" type="datetime1">
              <a:rPr lang="en-US" smtClean="0"/>
              <a:pPr/>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3FA25-420E-42A7-9E34-3E838B11E723}"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C57F2-2AF4-4AC4-811A-E9DE293B88E7}" type="slidenum">
              <a:rPr lang="en-US" smtClean="0"/>
              <a:t>20</a:t>
            </a:fld>
            <a:endParaRPr lang="en-US"/>
          </a:p>
        </p:txBody>
      </p:sp>
    </p:spTree>
    <p:extLst>
      <p:ext uri="{BB962C8B-B14F-4D97-AF65-F5344CB8AC3E}">
        <p14:creationId xmlns:p14="http://schemas.microsoft.com/office/powerpoint/2010/main" val="2270497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5C57F2-2AF4-4AC4-811A-E9DE293B88E7}" type="slidenum">
              <a:rPr lang="en-US" smtClean="0"/>
              <a:t>24</a:t>
            </a:fld>
            <a:endParaRPr lang="en-US"/>
          </a:p>
        </p:txBody>
      </p:sp>
    </p:spTree>
    <p:extLst>
      <p:ext uri="{BB962C8B-B14F-4D97-AF65-F5344CB8AC3E}">
        <p14:creationId xmlns:p14="http://schemas.microsoft.com/office/powerpoint/2010/main" val="3926261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55BB7F-5BBB-4A7A-ADC3-C56F07C22C85}"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5BB7F-5BBB-4A7A-ADC3-C56F07C22C85}"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5BB7F-5BBB-4A7A-ADC3-C56F07C22C85}"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55BB7F-5BBB-4A7A-ADC3-C56F07C22C85}"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55BB7F-5BBB-4A7A-ADC3-C56F07C22C85}" type="datetimeFigureOut">
              <a:rPr lang="en-US" smtClean="0"/>
              <a:t>3/16/2014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55BB7F-5BBB-4A7A-ADC3-C56F07C22C85}"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55BB7F-5BBB-4A7A-ADC3-C56F07C22C85}" type="datetimeFigureOut">
              <a:rPr lang="en-US" smtClean="0"/>
              <a:t>3/16/2014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55BB7F-5BBB-4A7A-ADC3-C56F07C22C85}" type="datetimeFigureOut">
              <a:rPr lang="en-US" smtClean="0"/>
              <a:t>3/16/2014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5BB7F-5BBB-4A7A-ADC3-C56F07C22C85}" type="datetimeFigureOut">
              <a:rPr lang="en-US" smtClean="0"/>
              <a:t>3/16/2014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CCE514-6245-453C-BBBE-9D3CC7DD7F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55BB7F-5BBB-4A7A-ADC3-C56F07C22C85}" type="datetimeFigureOut">
              <a:rPr lang="en-US" smtClean="0"/>
              <a:t>3/16/2014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CE514-6245-453C-BBBE-9D3CC7DD7FD9}"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455BB7F-5BBB-4A7A-ADC3-C56F07C22C85}" type="datetimeFigureOut">
              <a:rPr lang="en-US" smtClean="0"/>
              <a:t>3/16/2014</a:t>
            </a:fld>
            <a:endParaRPr lang="en-US"/>
          </a:p>
        </p:txBody>
      </p:sp>
      <p:sp>
        <p:nvSpPr>
          <p:cNvPr id="9" name="Slide Number Placeholder 8"/>
          <p:cNvSpPr>
            <a:spLocks noGrp="1"/>
          </p:cNvSpPr>
          <p:nvPr>
            <p:ph type="sldNum" sz="quarter" idx="11"/>
          </p:nvPr>
        </p:nvSpPr>
        <p:spPr/>
        <p:txBody>
          <a:bodyPr/>
          <a:lstStyle/>
          <a:p>
            <a:fld id="{2DCCE514-6245-453C-BBBE-9D3CC7DD7FD9}"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DCCE514-6245-453C-BBBE-9D3CC7DD7FD9}"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455BB7F-5BBB-4A7A-ADC3-C56F07C22C85}" type="datetimeFigureOut">
              <a:rPr lang="en-US" smtClean="0"/>
              <a:t>3/16/2014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latin typeface="Bodoni MT" panose="02070603080606020203" pitchFamily="18" charset="0"/>
                <a:ea typeface="Batang" panose="02030600000101010101" pitchFamily="18" charset="-127"/>
              </a:rPr>
              <a:t>Non Experimental Design in Education</a:t>
            </a:r>
            <a:endParaRPr lang="en-US" sz="4400" dirty="0">
              <a:latin typeface="Bodoni MT" panose="02070603080606020203" pitchFamily="18" charset="0"/>
              <a:ea typeface="Batang" panose="02030600000101010101" pitchFamily="18" charset="-127"/>
            </a:endParaRPr>
          </a:p>
        </p:txBody>
      </p:sp>
      <p:sp>
        <p:nvSpPr>
          <p:cNvPr id="3" name="Subtitle 2"/>
          <p:cNvSpPr>
            <a:spLocks noGrp="1"/>
          </p:cNvSpPr>
          <p:nvPr>
            <p:ph type="subTitle" idx="1"/>
          </p:nvPr>
        </p:nvSpPr>
        <p:spPr/>
        <p:txBody>
          <a:bodyPr/>
          <a:lstStyle/>
          <a:p>
            <a:r>
              <a:rPr lang="en-US" dirty="0" err="1" smtClean="0">
                <a:latin typeface="Bodoni MT" panose="02070603080606020203" pitchFamily="18" charset="0"/>
              </a:rPr>
              <a:t>Ummul</a:t>
            </a:r>
            <a:r>
              <a:rPr lang="en-US" dirty="0" smtClean="0">
                <a:latin typeface="Bodoni MT" panose="02070603080606020203" pitchFamily="18" charset="0"/>
              </a:rPr>
              <a:t> </a:t>
            </a:r>
            <a:r>
              <a:rPr lang="en-US" dirty="0" err="1" smtClean="0">
                <a:latin typeface="Bodoni MT" panose="02070603080606020203" pitchFamily="18" charset="0"/>
              </a:rPr>
              <a:t>Ruthbah</a:t>
            </a:r>
            <a:endParaRPr lang="en-US" dirty="0" smtClean="0">
              <a:latin typeface="Bodoni MT" panose="02070603080606020203" pitchFamily="18" charset="0"/>
            </a:endParaRPr>
          </a:p>
          <a:p>
            <a:endParaRPr lang="en-US" dirty="0">
              <a:latin typeface="Bodoni MT" panose="02070603080606020203" pitchFamily="18" charset="0"/>
            </a:endParaRPr>
          </a:p>
        </p:txBody>
      </p:sp>
    </p:spTree>
    <p:extLst>
      <p:ext uri="{BB962C8B-B14F-4D97-AF65-F5344CB8AC3E}">
        <p14:creationId xmlns:p14="http://schemas.microsoft.com/office/powerpoint/2010/main" val="1246186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Surveys</a:t>
            </a:r>
            <a:endParaRPr lang="en-US" sz="3600" dirty="0"/>
          </a:p>
        </p:txBody>
      </p:sp>
      <p:sp>
        <p:nvSpPr>
          <p:cNvPr id="3" name="Content Placeholder 2"/>
          <p:cNvSpPr>
            <a:spLocks noGrp="1"/>
          </p:cNvSpPr>
          <p:nvPr>
            <p:ph idx="1"/>
          </p:nvPr>
        </p:nvSpPr>
        <p:spPr/>
        <p:txBody>
          <a:bodyPr>
            <a:normAutofit/>
          </a:bodyPr>
          <a:lstStyle/>
          <a:p>
            <a:r>
              <a:rPr lang="en-US" sz="2800" dirty="0" smtClean="0">
                <a:latin typeface="+mj-lt"/>
              </a:rPr>
              <a:t>Three sets of questionnaire on: </a:t>
            </a:r>
          </a:p>
          <a:p>
            <a:pPr lvl="1"/>
            <a:r>
              <a:rPr lang="en-GB" sz="2400" dirty="0" smtClean="0">
                <a:latin typeface="+mj-lt"/>
              </a:rPr>
              <a:t>Performance of the treatment and control students in the final exams.</a:t>
            </a:r>
          </a:p>
          <a:p>
            <a:pPr lvl="1">
              <a:buNone/>
            </a:pPr>
            <a:endParaRPr lang="en-US" sz="2400" dirty="0" smtClean="0">
              <a:latin typeface="+mj-lt"/>
            </a:endParaRPr>
          </a:p>
          <a:p>
            <a:pPr lvl="1"/>
            <a:r>
              <a:rPr lang="en-GB" sz="2400" dirty="0" smtClean="0">
                <a:latin typeface="+mj-lt"/>
              </a:rPr>
              <a:t>Background of students</a:t>
            </a:r>
          </a:p>
          <a:p>
            <a:pPr lvl="1">
              <a:buNone/>
            </a:pPr>
            <a:endParaRPr lang="en-US" sz="2400" dirty="0" smtClean="0">
              <a:latin typeface="+mj-lt"/>
            </a:endParaRPr>
          </a:p>
          <a:p>
            <a:pPr lvl="1"/>
            <a:r>
              <a:rPr lang="en-GB" sz="2400" dirty="0" smtClean="0">
                <a:latin typeface="+mj-lt"/>
              </a:rPr>
              <a:t>School information </a:t>
            </a:r>
            <a:endParaRPr lang="en-US" sz="2400" dirty="0" smtClean="0">
              <a:latin typeface="+mj-lt"/>
            </a:endParaRPr>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10</a:t>
            </a:fld>
            <a:endParaRPr lang="en-US"/>
          </a:p>
        </p:txBody>
      </p:sp>
    </p:spTree>
    <p:extLst>
      <p:ext uri="{BB962C8B-B14F-4D97-AF65-F5344CB8AC3E}">
        <p14:creationId xmlns:p14="http://schemas.microsoft.com/office/powerpoint/2010/main" val="732366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Field </a:t>
            </a:r>
            <a:r>
              <a:rPr lang="en-US" sz="3600" dirty="0"/>
              <a:t>E</a:t>
            </a:r>
            <a:r>
              <a:rPr lang="en-US" sz="3600" dirty="0" smtClean="0"/>
              <a:t>xperience</a:t>
            </a:r>
            <a:endParaRPr lang="en-US" sz="3600" dirty="0"/>
          </a:p>
        </p:txBody>
      </p:sp>
      <p:sp>
        <p:nvSpPr>
          <p:cNvPr id="3" name="Content Placeholder 2"/>
          <p:cNvSpPr>
            <a:spLocks noGrp="1"/>
          </p:cNvSpPr>
          <p:nvPr>
            <p:ph idx="1"/>
          </p:nvPr>
        </p:nvSpPr>
        <p:spPr/>
        <p:txBody>
          <a:bodyPr>
            <a:normAutofit/>
          </a:bodyPr>
          <a:lstStyle/>
          <a:p>
            <a:r>
              <a:rPr lang="en-US" dirty="0" smtClean="0"/>
              <a:t>Could not get the complete list of students who were in grade two in 2008 and attended  the ESP.</a:t>
            </a:r>
          </a:p>
          <a:p>
            <a:pPr>
              <a:buNone/>
            </a:pPr>
            <a:endParaRPr lang="en-US" dirty="0" smtClean="0"/>
          </a:p>
          <a:p>
            <a:r>
              <a:rPr lang="en-US" dirty="0" smtClean="0"/>
              <a:t>We collected data on 2147 students, of whom 1078 students attended 144 different CDIP learning centers in 2008. </a:t>
            </a:r>
          </a:p>
          <a:p>
            <a:pPr>
              <a:buNone/>
            </a:pPr>
            <a:endParaRPr lang="en-US" dirty="0" smtClean="0"/>
          </a:p>
          <a:p>
            <a:r>
              <a:rPr lang="en-US" dirty="0" smtClean="0"/>
              <a:t>The schools could provide the marks/test scores for 2007 for only 1215 students.</a:t>
            </a:r>
          </a:p>
          <a:p>
            <a:pPr>
              <a:buNone/>
            </a:pPr>
            <a:endParaRPr lang="en-US" dirty="0" smtClean="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11</a:t>
            </a:fld>
            <a:endParaRPr lang="en-US"/>
          </a:p>
        </p:txBody>
      </p:sp>
    </p:spTree>
    <p:extLst>
      <p:ext uri="{BB962C8B-B14F-4D97-AF65-F5344CB8AC3E}">
        <p14:creationId xmlns:p14="http://schemas.microsoft.com/office/powerpoint/2010/main" val="1580918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Figure </a:t>
            </a:r>
            <a:r>
              <a:rPr lang="en-US" sz="3600" dirty="0"/>
              <a:t>1</a:t>
            </a:r>
            <a:r>
              <a:rPr lang="en-US" sz="3600" dirty="0" smtClean="0"/>
              <a:t>: total marks obtained </a:t>
            </a:r>
            <a:endParaRPr lang="en-US" sz="3600" dirty="0"/>
          </a:p>
        </p:txBody>
      </p:sp>
      <p:graphicFrame>
        <p:nvGraphicFramePr>
          <p:cNvPr id="5" name="Content Placeholder 4"/>
          <p:cNvGraphicFramePr>
            <a:graphicFrameLocks noGrp="1"/>
          </p:cNvGraphicFramePr>
          <p:nvPr>
            <p:ph idx="1"/>
          </p:nvPr>
        </p:nvGraphicFramePr>
        <p:xfrm>
          <a:off x="457200" y="1600200"/>
          <a:ext cx="7467600" cy="50260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12</a:t>
            </a:fld>
            <a:endParaRPr lang="en-US"/>
          </a:p>
        </p:txBody>
      </p:sp>
    </p:spTree>
    <p:extLst>
      <p:ext uri="{BB962C8B-B14F-4D97-AF65-F5344CB8AC3E}">
        <p14:creationId xmlns:p14="http://schemas.microsoft.com/office/powerpoint/2010/main" val="101542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Figure </a:t>
            </a:r>
            <a:r>
              <a:rPr lang="en-US" sz="3600" dirty="0"/>
              <a:t>2</a:t>
            </a:r>
            <a:r>
              <a:rPr lang="en-US" sz="3600" dirty="0" smtClean="0"/>
              <a:t>: difference in marks between pre-post treatment years</a:t>
            </a:r>
            <a:endParaRPr lang="en-US" sz="3600" dirty="0"/>
          </a:p>
        </p:txBody>
      </p:sp>
      <p:graphicFrame>
        <p:nvGraphicFramePr>
          <p:cNvPr id="7" name="Content Placeholder 4"/>
          <p:cNvGraphicFramePr>
            <a:graphicFrameLocks noGrp="1"/>
          </p:cNvGraphicFramePr>
          <p:nvPr>
            <p:ph idx="1"/>
          </p:nvPr>
        </p:nvGraphicFramePr>
        <p:xfrm>
          <a:off x="457200" y="1524000"/>
          <a:ext cx="7467600" cy="487362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13</a:t>
            </a:fld>
            <a:endParaRPr lang="en-US"/>
          </a:p>
        </p:txBody>
      </p:sp>
    </p:spTree>
    <p:extLst>
      <p:ext uri="{BB962C8B-B14F-4D97-AF65-F5344CB8AC3E}">
        <p14:creationId xmlns:p14="http://schemas.microsoft.com/office/powerpoint/2010/main" val="3553765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class performance (did estimates)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9006190"/>
              </p:ext>
            </p:extLst>
          </p:nvPr>
        </p:nvGraphicFramePr>
        <p:xfrm>
          <a:off x="457200" y="1600200"/>
          <a:ext cx="7467600" cy="3607816"/>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370840">
                <a:tc>
                  <a:txBody>
                    <a:bodyPr/>
                    <a:lstStyle/>
                    <a:p>
                      <a:endParaRPr lang="en-US" sz="1800" dirty="0">
                        <a:latin typeface="+mn-lt"/>
                      </a:endParaRPr>
                    </a:p>
                  </a:txBody>
                  <a:tcPr/>
                </a:tc>
                <a:tc>
                  <a:txBody>
                    <a:bodyPr/>
                    <a:lstStyle/>
                    <a:p>
                      <a:pPr algn="ctr">
                        <a:lnSpc>
                          <a:spcPct val="115000"/>
                        </a:lnSpc>
                        <a:spcAft>
                          <a:spcPts val="0"/>
                        </a:spcAft>
                      </a:pPr>
                      <a:r>
                        <a:rPr lang="en-US" sz="1800" dirty="0">
                          <a:latin typeface="+mn-lt"/>
                          <a:ea typeface="Times New Roman"/>
                          <a:cs typeface="Times New Roman"/>
                        </a:rPr>
                        <a:t>Total</a:t>
                      </a:r>
                      <a:endParaRPr lang="en-US" sz="1800" dirty="0">
                        <a:latin typeface="+mn-lt"/>
                        <a:ea typeface="Times New Roman"/>
                      </a:endParaRPr>
                    </a:p>
                  </a:txBody>
                  <a:tcPr marL="68580" marR="68580" marT="0" marB="0" anchor="ctr"/>
                </a:tc>
                <a:tc>
                  <a:txBody>
                    <a:bodyPr/>
                    <a:lstStyle/>
                    <a:p>
                      <a:pPr algn="ctr">
                        <a:lnSpc>
                          <a:spcPct val="115000"/>
                        </a:lnSpc>
                        <a:spcAft>
                          <a:spcPts val="0"/>
                        </a:spcAft>
                      </a:pPr>
                      <a:r>
                        <a:rPr lang="en-US" sz="1800">
                          <a:latin typeface="+mn-lt"/>
                          <a:ea typeface="Times New Roman"/>
                          <a:cs typeface="Times New Roman"/>
                        </a:rPr>
                        <a:t>Bengali</a:t>
                      </a:r>
                      <a:endParaRPr lang="en-US" sz="1800">
                        <a:latin typeface="+mn-lt"/>
                        <a:ea typeface="Times New Roman"/>
                      </a:endParaRPr>
                    </a:p>
                  </a:txBody>
                  <a:tcPr marL="68580" marR="68580" marT="0" marB="0" anchor="ctr"/>
                </a:tc>
                <a:tc>
                  <a:txBody>
                    <a:bodyPr/>
                    <a:lstStyle/>
                    <a:p>
                      <a:pPr algn="ctr">
                        <a:lnSpc>
                          <a:spcPct val="115000"/>
                        </a:lnSpc>
                        <a:spcAft>
                          <a:spcPts val="0"/>
                        </a:spcAft>
                      </a:pPr>
                      <a:r>
                        <a:rPr lang="en-US" sz="1800">
                          <a:latin typeface="+mn-lt"/>
                          <a:ea typeface="Times New Roman"/>
                          <a:cs typeface="Times New Roman"/>
                        </a:rPr>
                        <a:t>English</a:t>
                      </a:r>
                      <a:endParaRPr lang="en-US" sz="1800">
                        <a:latin typeface="+mn-lt"/>
                        <a:ea typeface="Times New Roman"/>
                      </a:endParaRPr>
                    </a:p>
                  </a:txBody>
                  <a:tcPr marL="68580" marR="68580" marT="0" marB="0" anchor="ctr"/>
                </a:tc>
                <a:tc>
                  <a:txBody>
                    <a:bodyPr/>
                    <a:lstStyle/>
                    <a:p>
                      <a:pPr algn="ctr">
                        <a:lnSpc>
                          <a:spcPct val="115000"/>
                        </a:lnSpc>
                        <a:spcAft>
                          <a:spcPts val="0"/>
                        </a:spcAft>
                      </a:pPr>
                      <a:r>
                        <a:rPr lang="en-US" sz="1800" dirty="0">
                          <a:latin typeface="+mn-lt"/>
                          <a:ea typeface="Times New Roman"/>
                          <a:cs typeface="Times New Roman"/>
                        </a:rPr>
                        <a:t>Math</a:t>
                      </a:r>
                      <a:endParaRPr lang="en-US" sz="1800" dirty="0">
                        <a:latin typeface="+mn-lt"/>
                        <a:ea typeface="Times New Roman"/>
                      </a:endParaRPr>
                    </a:p>
                  </a:txBody>
                  <a:tcPr marL="68580" marR="68580" marT="0" marB="0" anchor="ctr"/>
                </a:tc>
              </a:tr>
              <a:tr h="370840">
                <a:tc>
                  <a:txBody>
                    <a:bodyPr/>
                    <a:lstStyle/>
                    <a:p>
                      <a:endParaRPr lang="en-US" sz="1800" dirty="0">
                        <a:latin typeface="+mn-lt"/>
                      </a:endParaRPr>
                    </a:p>
                  </a:txBody>
                  <a:tcPr/>
                </a:tc>
                <a:tc>
                  <a:txBody>
                    <a:bodyPr/>
                    <a:lstStyle/>
                    <a:p>
                      <a:pPr marL="0" marR="0" algn="ctr">
                        <a:lnSpc>
                          <a:spcPct val="150000"/>
                        </a:lnSpc>
                        <a:spcBef>
                          <a:spcPts val="0"/>
                        </a:spcBef>
                        <a:spcAft>
                          <a:spcPts val="0"/>
                        </a:spcAft>
                      </a:pPr>
                      <a:r>
                        <a:rPr lang="en-US" sz="1800" dirty="0" smtClean="0">
                          <a:latin typeface="+mn-lt"/>
                          <a:ea typeface="Calibri"/>
                          <a:cs typeface="Times New Roman"/>
                        </a:rPr>
                        <a:t>(1)</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smtClean="0">
                          <a:latin typeface="+mn-lt"/>
                          <a:ea typeface="Calibri"/>
                          <a:cs typeface="Times New Roman"/>
                        </a:rPr>
                        <a:t>(2)</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smtClean="0">
                          <a:latin typeface="+mn-lt"/>
                          <a:ea typeface="Calibri"/>
                          <a:cs typeface="Times New Roman"/>
                        </a:rPr>
                        <a:t>(3)</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smtClean="0">
                          <a:latin typeface="+mn-lt"/>
                          <a:ea typeface="Calibri"/>
                          <a:cs typeface="Times New Roman"/>
                        </a:rPr>
                        <a:t>(4)</a:t>
                      </a:r>
                      <a:endParaRPr lang="en-US" sz="1800" dirty="0">
                        <a:latin typeface="+mn-lt"/>
                        <a:ea typeface="Calibri"/>
                        <a:cs typeface="Times New Roman"/>
                      </a:endParaRPr>
                    </a:p>
                  </a:txBody>
                  <a:tcPr marL="68580" marR="68580" marT="0" marB="0" anchor="ctr"/>
                </a:tc>
              </a:tr>
              <a:tr h="370840">
                <a:tc>
                  <a:txBody>
                    <a:bodyPr/>
                    <a:lstStyle/>
                    <a:p>
                      <a:r>
                        <a:rPr lang="en-US" sz="1800" dirty="0" smtClean="0">
                          <a:latin typeface="+mn-lt"/>
                        </a:rPr>
                        <a:t>Grade</a:t>
                      </a:r>
                      <a:r>
                        <a:rPr lang="en-US" sz="1800" baseline="0" dirty="0" smtClean="0">
                          <a:latin typeface="+mn-lt"/>
                        </a:rPr>
                        <a:t> 2</a:t>
                      </a:r>
                      <a:endParaRPr lang="en-US" sz="1800" dirty="0">
                        <a:latin typeface="+mn-lt"/>
                      </a:endParaRPr>
                    </a:p>
                  </a:txBody>
                  <a:tcPr/>
                </a:tc>
                <a:tc>
                  <a:txBody>
                    <a:bodyPr/>
                    <a:lstStyle/>
                    <a:p>
                      <a:pPr marL="0" marR="0" algn="ctr">
                        <a:lnSpc>
                          <a:spcPct val="150000"/>
                        </a:lnSpc>
                        <a:spcBef>
                          <a:spcPts val="0"/>
                        </a:spcBef>
                        <a:spcAft>
                          <a:spcPts val="0"/>
                        </a:spcAft>
                      </a:pPr>
                      <a:r>
                        <a:rPr lang="en-US" sz="1800" dirty="0" smtClean="0">
                          <a:latin typeface="+mn-lt"/>
                          <a:ea typeface="Calibri"/>
                          <a:cs typeface="Times New Roman"/>
                        </a:rPr>
                        <a:t>0.072</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Times New Roman"/>
                        </a:rPr>
                        <a:t>(.06)</a:t>
                      </a:r>
                    </a:p>
                  </a:txBody>
                  <a:tcPr marL="68580" marR="68580" marT="0" marB="0" anchor="ctr"/>
                </a:tc>
                <a:tc>
                  <a:txBody>
                    <a:bodyPr/>
                    <a:lstStyle/>
                    <a:p>
                      <a:pPr marL="0" marR="0" algn="ctr">
                        <a:lnSpc>
                          <a:spcPct val="150000"/>
                        </a:lnSpc>
                        <a:spcBef>
                          <a:spcPts val="0"/>
                        </a:spcBef>
                        <a:spcAft>
                          <a:spcPts val="0"/>
                        </a:spcAft>
                      </a:pPr>
                      <a:r>
                        <a:rPr lang="en-US" sz="1800" dirty="0" smtClean="0">
                          <a:latin typeface="+mn-lt"/>
                          <a:ea typeface="Calibri"/>
                          <a:cs typeface="Times New Roman"/>
                        </a:rPr>
                        <a:t>0.12**</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Times New Roman"/>
                        </a:rPr>
                        <a:t>(.</a:t>
                      </a:r>
                      <a:r>
                        <a:rPr lang="en-US" sz="1800" dirty="0" smtClean="0">
                          <a:latin typeface="+mn-lt"/>
                          <a:ea typeface="Calibri"/>
                          <a:cs typeface="Times New Roman"/>
                        </a:rPr>
                        <a:t>06)</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a:latin typeface="+mn-lt"/>
                          <a:ea typeface="Calibri"/>
                          <a:cs typeface="Times New Roman"/>
                        </a:rPr>
                        <a:t>-</a:t>
                      </a:r>
                      <a:r>
                        <a:rPr lang="en-US" sz="1800" dirty="0" smtClean="0">
                          <a:latin typeface="+mn-lt"/>
                          <a:ea typeface="Calibri"/>
                          <a:cs typeface="Times New Roman"/>
                        </a:rPr>
                        <a:t>0.01</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Times New Roman"/>
                        </a:rPr>
                        <a:t>(</a:t>
                      </a:r>
                      <a:r>
                        <a:rPr lang="en-US" sz="1800" dirty="0" smtClean="0">
                          <a:latin typeface="+mn-lt"/>
                          <a:ea typeface="Calibri"/>
                          <a:cs typeface="Times New Roman"/>
                        </a:rPr>
                        <a:t>0.06)</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smtClean="0">
                          <a:latin typeface="+mn-lt"/>
                          <a:ea typeface="Calibri"/>
                          <a:cs typeface="Times New Roman"/>
                        </a:rPr>
                        <a:t>0.05</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Times New Roman"/>
                        </a:rPr>
                        <a:t>(</a:t>
                      </a:r>
                      <a:r>
                        <a:rPr lang="en-US" sz="1800" dirty="0" smtClean="0">
                          <a:latin typeface="+mn-lt"/>
                          <a:ea typeface="Calibri"/>
                          <a:cs typeface="Times New Roman"/>
                        </a:rPr>
                        <a:t>0.07)</a:t>
                      </a:r>
                      <a:endParaRPr lang="en-US" sz="1800" dirty="0">
                        <a:latin typeface="+mn-lt"/>
                        <a:ea typeface="Calibri"/>
                        <a:cs typeface="Times New Roman"/>
                      </a:endParaRPr>
                    </a:p>
                  </a:txBody>
                  <a:tcPr marL="68580" marR="68580" marT="0" marB="0" anchor="ctr"/>
                </a:tc>
              </a:tr>
              <a:tr h="370840">
                <a:tc>
                  <a:txBody>
                    <a:bodyPr/>
                    <a:lstStyle/>
                    <a:p>
                      <a:r>
                        <a:rPr lang="en-US" sz="1800" dirty="0" smtClean="0">
                          <a:latin typeface="+mn-lt"/>
                        </a:rPr>
                        <a:t>Grade 3</a:t>
                      </a:r>
                      <a:endParaRPr lang="en-US" sz="1800" dirty="0">
                        <a:latin typeface="+mn-lt"/>
                      </a:endParaRPr>
                    </a:p>
                  </a:txBody>
                  <a:tcPr/>
                </a:tc>
                <a:tc>
                  <a:txBody>
                    <a:bodyPr/>
                    <a:lstStyle/>
                    <a:p>
                      <a:pPr algn="ctr">
                        <a:lnSpc>
                          <a:spcPct val="115000"/>
                        </a:lnSpc>
                        <a:spcAft>
                          <a:spcPts val="0"/>
                        </a:spcAft>
                      </a:pPr>
                      <a:r>
                        <a:rPr lang="en-US" sz="1800" dirty="0">
                          <a:latin typeface="+mn-lt"/>
                          <a:ea typeface="Times New Roman"/>
                          <a:cs typeface="Times New Roman"/>
                        </a:rPr>
                        <a:t>.013   </a:t>
                      </a:r>
                      <a:r>
                        <a:rPr lang="en-US" sz="1800" dirty="0" smtClean="0">
                          <a:latin typeface="+mn-lt"/>
                          <a:ea typeface="Times New Roman"/>
                          <a:cs typeface="Times New Roman"/>
                        </a:rPr>
                        <a:t>   </a:t>
                      </a:r>
                    </a:p>
                    <a:p>
                      <a:pPr algn="ctr">
                        <a:lnSpc>
                          <a:spcPct val="115000"/>
                        </a:lnSpc>
                        <a:spcAft>
                          <a:spcPts val="0"/>
                        </a:spcAft>
                      </a:pPr>
                      <a:r>
                        <a:rPr lang="en-US" sz="1800" dirty="0" smtClean="0">
                          <a:latin typeface="+mn-lt"/>
                          <a:ea typeface="Times New Roman"/>
                          <a:cs typeface="Times New Roman"/>
                        </a:rPr>
                        <a:t> (.06)</a:t>
                      </a:r>
                      <a:endParaRPr lang="en-US" sz="1800" dirty="0">
                        <a:latin typeface="+mn-lt"/>
                        <a:ea typeface="Times New Roman"/>
                      </a:endParaRPr>
                    </a:p>
                  </a:txBody>
                  <a:tcPr marL="68580" marR="68580" marT="0" marB="0" anchor="ctr"/>
                </a:tc>
                <a:tc>
                  <a:txBody>
                    <a:bodyPr/>
                    <a:lstStyle/>
                    <a:p>
                      <a:pPr algn="ctr">
                        <a:lnSpc>
                          <a:spcPct val="115000"/>
                        </a:lnSpc>
                        <a:spcAft>
                          <a:spcPts val="0"/>
                        </a:spcAft>
                      </a:pPr>
                      <a:r>
                        <a:rPr lang="en-US" sz="1800" dirty="0">
                          <a:latin typeface="+mn-lt"/>
                          <a:ea typeface="Times New Roman"/>
                          <a:cs typeface="Times New Roman"/>
                        </a:rPr>
                        <a:t>.</a:t>
                      </a:r>
                      <a:r>
                        <a:rPr lang="en-US" sz="1800" dirty="0" smtClean="0">
                          <a:latin typeface="+mn-lt"/>
                          <a:ea typeface="Times New Roman"/>
                          <a:cs typeface="Times New Roman"/>
                        </a:rPr>
                        <a:t>01        </a:t>
                      </a:r>
                    </a:p>
                    <a:p>
                      <a:pPr algn="ctr">
                        <a:lnSpc>
                          <a:spcPct val="115000"/>
                        </a:lnSpc>
                        <a:spcAft>
                          <a:spcPts val="0"/>
                        </a:spcAft>
                      </a:pPr>
                      <a:r>
                        <a:rPr lang="en-US" sz="1800" dirty="0" smtClean="0">
                          <a:latin typeface="+mn-lt"/>
                          <a:ea typeface="Times New Roman"/>
                          <a:cs typeface="Times New Roman"/>
                        </a:rPr>
                        <a:t> </a:t>
                      </a:r>
                      <a:r>
                        <a:rPr lang="en-US" sz="1800" dirty="0">
                          <a:latin typeface="+mn-lt"/>
                          <a:ea typeface="Times New Roman"/>
                          <a:cs typeface="Times New Roman"/>
                        </a:rPr>
                        <a:t>(.</a:t>
                      </a:r>
                      <a:r>
                        <a:rPr lang="en-US" sz="1800" dirty="0" smtClean="0">
                          <a:latin typeface="+mn-lt"/>
                          <a:ea typeface="Times New Roman"/>
                          <a:cs typeface="Times New Roman"/>
                        </a:rPr>
                        <a:t>05)</a:t>
                      </a:r>
                      <a:endParaRPr lang="en-US" sz="1800" dirty="0">
                        <a:latin typeface="+mn-lt"/>
                        <a:ea typeface="Times New Roman"/>
                      </a:endParaRPr>
                    </a:p>
                  </a:txBody>
                  <a:tcPr marL="68580" marR="68580" marT="0" marB="0" anchor="ctr"/>
                </a:tc>
                <a:tc>
                  <a:txBody>
                    <a:bodyPr/>
                    <a:lstStyle/>
                    <a:p>
                      <a:pPr algn="ctr">
                        <a:lnSpc>
                          <a:spcPct val="115000"/>
                        </a:lnSpc>
                        <a:spcAft>
                          <a:spcPts val="0"/>
                        </a:spcAft>
                      </a:pPr>
                      <a:r>
                        <a:rPr lang="en-US" sz="1800" dirty="0">
                          <a:latin typeface="+mn-lt"/>
                          <a:ea typeface="Times New Roman"/>
                          <a:cs typeface="Times New Roman"/>
                        </a:rPr>
                        <a:t>.040 </a:t>
                      </a:r>
                      <a:r>
                        <a:rPr lang="en-US" sz="1800" dirty="0" smtClean="0">
                          <a:latin typeface="+mn-lt"/>
                          <a:ea typeface="Times New Roman"/>
                          <a:cs typeface="Times New Roman"/>
                        </a:rPr>
                        <a:t>      </a:t>
                      </a:r>
                    </a:p>
                    <a:p>
                      <a:pPr algn="ctr">
                        <a:lnSpc>
                          <a:spcPct val="115000"/>
                        </a:lnSpc>
                        <a:spcAft>
                          <a:spcPts val="0"/>
                        </a:spcAft>
                      </a:pPr>
                      <a:r>
                        <a:rPr lang="en-US" sz="1800" dirty="0" smtClean="0">
                          <a:latin typeface="+mn-lt"/>
                          <a:ea typeface="Times New Roman"/>
                          <a:cs typeface="Times New Roman"/>
                        </a:rPr>
                        <a:t>(.07)</a:t>
                      </a:r>
                      <a:endParaRPr lang="en-US" sz="1800" dirty="0">
                        <a:latin typeface="+mn-lt"/>
                        <a:ea typeface="Times New Roman"/>
                      </a:endParaRPr>
                    </a:p>
                  </a:txBody>
                  <a:tcPr marL="68580" marR="68580" marT="0" marB="0" anchor="ctr"/>
                </a:tc>
                <a:tc>
                  <a:txBody>
                    <a:bodyPr/>
                    <a:lstStyle/>
                    <a:p>
                      <a:pPr algn="ctr">
                        <a:lnSpc>
                          <a:spcPct val="115000"/>
                        </a:lnSpc>
                        <a:spcAft>
                          <a:spcPts val="0"/>
                        </a:spcAft>
                      </a:pPr>
                      <a:r>
                        <a:rPr lang="en-US" sz="1800" dirty="0">
                          <a:latin typeface="+mn-lt"/>
                          <a:ea typeface="Times New Roman"/>
                          <a:cs typeface="Times New Roman"/>
                        </a:rPr>
                        <a:t>-.002 </a:t>
                      </a:r>
                      <a:r>
                        <a:rPr lang="en-US" sz="1800" dirty="0" smtClean="0">
                          <a:latin typeface="+mn-lt"/>
                          <a:ea typeface="Times New Roman"/>
                          <a:cs typeface="Times New Roman"/>
                        </a:rPr>
                        <a:t>    </a:t>
                      </a:r>
                    </a:p>
                    <a:p>
                      <a:pPr algn="ctr">
                        <a:lnSpc>
                          <a:spcPct val="115000"/>
                        </a:lnSpc>
                        <a:spcAft>
                          <a:spcPts val="0"/>
                        </a:spcAft>
                      </a:pPr>
                      <a:r>
                        <a:rPr lang="en-US" sz="1800" dirty="0" smtClean="0">
                          <a:latin typeface="+mn-lt"/>
                          <a:ea typeface="Times New Roman"/>
                          <a:cs typeface="Times New Roman"/>
                        </a:rPr>
                        <a:t> (.07)</a:t>
                      </a:r>
                      <a:endParaRPr lang="en-US" sz="1800" dirty="0">
                        <a:latin typeface="+mn-lt"/>
                        <a:ea typeface="Times New Roman"/>
                      </a:endParaRPr>
                    </a:p>
                  </a:txBody>
                  <a:tcPr marL="68580" marR="68580" marT="0" marB="0" anchor="ctr"/>
                </a:tc>
              </a:tr>
              <a:tr h="370840">
                <a:tc>
                  <a:txBody>
                    <a:bodyPr/>
                    <a:lstStyle/>
                    <a:p>
                      <a:r>
                        <a:rPr lang="en-US" sz="1800" dirty="0" smtClean="0">
                          <a:latin typeface="+mn-lt"/>
                        </a:rPr>
                        <a:t>Grade 4</a:t>
                      </a:r>
                      <a:endParaRPr lang="en-US" sz="1800" dirty="0">
                        <a:latin typeface="+mn-lt"/>
                      </a:endParaRPr>
                    </a:p>
                  </a:txBody>
                  <a:tcPr/>
                </a:tc>
                <a:tc>
                  <a:txBody>
                    <a:bodyPr/>
                    <a:lstStyle/>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06</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07)</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06</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06)</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09</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07)</a:t>
                      </a:r>
                      <a:endParaRPr lang="en-US" sz="1800" dirty="0">
                        <a:latin typeface="+mn-lt"/>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02</a:t>
                      </a:r>
                      <a:endParaRPr lang="en-US" sz="1800" dirty="0">
                        <a:latin typeface="+mn-lt"/>
                        <a:ea typeface="Calibri"/>
                        <a:cs typeface="Times New Roman"/>
                      </a:endParaRPr>
                    </a:p>
                    <a:p>
                      <a:pPr marL="0" marR="0" algn="ctr">
                        <a:lnSpc>
                          <a:spcPct val="150000"/>
                        </a:lnSpc>
                        <a:spcBef>
                          <a:spcPts val="0"/>
                        </a:spcBef>
                        <a:spcAft>
                          <a:spcPts val="0"/>
                        </a:spcAft>
                      </a:pPr>
                      <a:r>
                        <a:rPr lang="en-US" sz="1800" dirty="0">
                          <a:latin typeface="+mn-lt"/>
                          <a:ea typeface="Calibri"/>
                          <a:cs typeface="Calibri"/>
                        </a:rPr>
                        <a:t>(.</a:t>
                      </a:r>
                      <a:r>
                        <a:rPr lang="en-US" sz="1800" dirty="0" smtClean="0">
                          <a:latin typeface="+mn-lt"/>
                          <a:ea typeface="Calibri"/>
                          <a:cs typeface="Calibri"/>
                        </a:rPr>
                        <a:t>08)</a:t>
                      </a:r>
                      <a:endParaRPr lang="en-US" sz="1800" dirty="0">
                        <a:latin typeface="+mn-lt"/>
                        <a:ea typeface="Calibri"/>
                        <a:cs typeface="Times New Roman"/>
                      </a:endParaRPr>
                    </a:p>
                  </a:txBody>
                  <a:tcPr marL="68580" marR="68580" marT="0" marB="0" anchor="ctr"/>
                </a:tc>
              </a:tr>
              <a:tr h="370840">
                <a:tc>
                  <a:txBody>
                    <a:bodyPr/>
                    <a:lstStyle/>
                    <a:p>
                      <a:r>
                        <a:rPr lang="en-US" sz="1800" dirty="0" smtClean="0">
                          <a:latin typeface="+mn-lt"/>
                        </a:rPr>
                        <a:t>Grade 5</a:t>
                      </a:r>
                      <a:endParaRPr lang="en-US" sz="1800" dirty="0">
                        <a:latin typeface="+mn-lt"/>
                      </a:endParaRPr>
                    </a:p>
                  </a:txBody>
                  <a:tcPr/>
                </a:tc>
                <a:tc>
                  <a:txBody>
                    <a:bodyPr/>
                    <a:lstStyle/>
                    <a:p>
                      <a:pPr marL="0" marR="0" algn="ctr">
                        <a:spcBef>
                          <a:spcPts val="0"/>
                        </a:spcBef>
                        <a:spcAft>
                          <a:spcPts val="0"/>
                        </a:spcAft>
                      </a:pPr>
                      <a:r>
                        <a:rPr lang="en-US" sz="1800" dirty="0" smtClean="0">
                          <a:latin typeface="+mn-lt"/>
                          <a:ea typeface="Calibri"/>
                          <a:cs typeface="Courier New"/>
                        </a:rPr>
                        <a:t>0.01</a:t>
                      </a:r>
                    </a:p>
                    <a:p>
                      <a:pPr marL="0" marR="0" algn="ctr">
                        <a:spcBef>
                          <a:spcPts val="0"/>
                        </a:spcBef>
                        <a:spcAft>
                          <a:spcPts val="0"/>
                        </a:spcAft>
                      </a:pPr>
                      <a:r>
                        <a:rPr lang="en-US" sz="1800" dirty="0" smtClean="0">
                          <a:latin typeface="+mn-lt"/>
                          <a:ea typeface="Calibri"/>
                          <a:cs typeface="Courier New"/>
                        </a:rPr>
                        <a:t>(.06)</a:t>
                      </a:r>
                      <a:endParaRPr lang="en-US" sz="1800" dirty="0">
                        <a:latin typeface="+mn-lt"/>
                        <a:ea typeface="Calibri"/>
                        <a:cs typeface="Times New Roman"/>
                      </a:endParaRPr>
                    </a:p>
                  </a:txBody>
                  <a:tcPr marL="68580" marR="68580" marT="0" marB="0"/>
                </a:tc>
                <a:tc>
                  <a:txBody>
                    <a:bodyPr/>
                    <a:lstStyle/>
                    <a:p>
                      <a:pPr marL="0" marR="0" algn="ctr">
                        <a:spcBef>
                          <a:spcPts val="0"/>
                        </a:spcBef>
                        <a:spcAft>
                          <a:spcPts val="0"/>
                        </a:spcAft>
                      </a:pPr>
                      <a:r>
                        <a:rPr lang="en-US" sz="1800" dirty="0" smtClean="0">
                          <a:latin typeface="+mn-lt"/>
                          <a:ea typeface="Calibri"/>
                          <a:cs typeface="Courier New"/>
                        </a:rPr>
                        <a:t>0.03</a:t>
                      </a:r>
                    </a:p>
                    <a:p>
                      <a:pPr marL="0" marR="0" algn="ctr">
                        <a:spcBef>
                          <a:spcPts val="0"/>
                        </a:spcBef>
                        <a:spcAft>
                          <a:spcPts val="0"/>
                        </a:spcAft>
                      </a:pPr>
                      <a:r>
                        <a:rPr lang="en-US" sz="1800" dirty="0" smtClean="0">
                          <a:latin typeface="+mn-lt"/>
                          <a:ea typeface="Calibri"/>
                          <a:cs typeface="Courier New"/>
                        </a:rPr>
                        <a:t>(.06)</a:t>
                      </a:r>
                      <a:endParaRPr lang="en-US" sz="1800" dirty="0">
                        <a:latin typeface="+mn-lt"/>
                        <a:ea typeface="Calibri"/>
                        <a:cs typeface="Times New Roman"/>
                      </a:endParaRPr>
                    </a:p>
                  </a:txBody>
                  <a:tcPr marL="68580" marR="68580" marT="0" marB="0"/>
                </a:tc>
                <a:tc>
                  <a:txBody>
                    <a:bodyPr/>
                    <a:lstStyle/>
                    <a:p>
                      <a:pPr marL="0" marR="0" algn="ctr">
                        <a:spcBef>
                          <a:spcPts val="0"/>
                        </a:spcBef>
                        <a:spcAft>
                          <a:spcPts val="0"/>
                        </a:spcAft>
                      </a:pPr>
                      <a:r>
                        <a:rPr lang="en-US" sz="1800" dirty="0" smtClean="0">
                          <a:latin typeface="+mn-lt"/>
                          <a:ea typeface="Calibri"/>
                          <a:cs typeface="Courier New"/>
                        </a:rPr>
                        <a:t>0.01</a:t>
                      </a:r>
                    </a:p>
                    <a:p>
                      <a:pPr marL="0" marR="0" algn="ctr">
                        <a:spcBef>
                          <a:spcPts val="0"/>
                        </a:spcBef>
                        <a:spcAft>
                          <a:spcPts val="0"/>
                        </a:spcAft>
                      </a:pPr>
                      <a:r>
                        <a:rPr lang="en-US" sz="1800" dirty="0" smtClean="0">
                          <a:latin typeface="+mn-lt"/>
                          <a:ea typeface="Calibri"/>
                          <a:cs typeface="Courier New"/>
                        </a:rPr>
                        <a:t>(.06)</a:t>
                      </a:r>
                      <a:endParaRPr lang="en-US" sz="1800" dirty="0">
                        <a:latin typeface="+mn-lt"/>
                        <a:ea typeface="Calibri"/>
                        <a:cs typeface="Times New Roman"/>
                      </a:endParaRPr>
                    </a:p>
                  </a:txBody>
                  <a:tcPr marL="68580" marR="68580" marT="0" marB="0"/>
                </a:tc>
                <a:tc>
                  <a:txBody>
                    <a:bodyPr/>
                    <a:lstStyle/>
                    <a:p>
                      <a:pPr marL="0" marR="0" algn="ctr">
                        <a:spcBef>
                          <a:spcPts val="0"/>
                        </a:spcBef>
                        <a:spcAft>
                          <a:spcPts val="0"/>
                        </a:spcAft>
                      </a:pPr>
                      <a:r>
                        <a:rPr lang="en-US" sz="1800" dirty="0">
                          <a:latin typeface="+mn-lt"/>
                          <a:ea typeface="Calibri"/>
                          <a:cs typeface="Courier New"/>
                        </a:rPr>
                        <a:t>-</a:t>
                      </a:r>
                      <a:r>
                        <a:rPr lang="en-US" sz="1800" dirty="0" smtClean="0">
                          <a:latin typeface="+mn-lt"/>
                          <a:ea typeface="Calibri"/>
                          <a:cs typeface="Courier New"/>
                        </a:rPr>
                        <a:t>0.01</a:t>
                      </a:r>
                    </a:p>
                    <a:p>
                      <a:pPr marL="0" marR="0" algn="ctr">
                        <a:spcBef>
                          <a:spcPts val="0"/>
                        </a:spcBef>
                        <a:spcAft>
                          <a:spcPts val="0"/>
                        </a:spcAft>
                      </a:pPr>
                      <a:r>
                        <a:rPr lang="en-US" sz="1800" dirty="0" smtClean="0">
                          <a:latin typeface="+mn-lt"/>
                          <a:ea typeface="Calibri"/>
                          <a:cs typeface="Courier New"/>
                        </a:rPr>
                        <a:t>(.06)</a:t>
                      </a:r>
                      <a:endParaRPr lang="en-US" sz="1800" dirty="0">
                        <a:latin typeface="+mn-lt"/>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14</a:t>
            </a:fld>
            <a:endParaRPr lang="en-US"/>
          </a:p>
        </p:txBody>
      </p:sp>
    </p:spTree>
    <p:extLst>
      <p:ext uri="{BB962C8B-B14F-4D97-AF65-F5344CB8AC3E}">
        <p14:creationId xmlns:p14="http://schemas.microsoft.com/office/powerpoint/2010/main" val="1830712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Methodology 2: Regression Discontinuity Design</a:t>
            </a:r>
            <a:endParaRPr lang="en-US" sz="3200" dirty="0"/>
          </a:p>
        </p:txBody>
      </p:sp>
      <p:sp>
        <p:nvSpPr>
          <p:cNvPr id="3" name="Content Placeholder 2"/>
          <p:cNvSpPr>
            <a:spLocks noGrp="1"/>
          </p:cNvSpPr>
          <p:nvPr>
            <p:ph idx="1"/>
          </p:nvPr>
        </p:nvSpPr>
        <p:spPr/>
        <p:txBody>
          <a:bodyPr>
            <a:normAutofit/>
          </a:bodyPr>
          <a:lstStyle/>
          <a:p>
            <a:r>
              <a:rPr lang="en-US" sz="2400" dirty="0" smtClean="0">
                <a:latin typeface="+mj-lt"/>
              </a:rPr>
              <a:t>Jacob and </a:t>
            </a:r>
            <a:r>
              <a:rPr lang="en-US" sz="2400" dirty="0" err="1" smtClean="0">
                <a:latin typeface="+mj-lt"/>
              </a:rPr>
              <a:t>Lefgren</a:t>
            </a:r>
            <a:r>
              <a:rPr lang="en-US" sz="2400" dirty="0" smtClean="0">
                <a:latin typeface="+mj-lt"/>
              </a:rPr>
              <a:t> (2002) examine the effect of summer school and grade retention on students’ achievement.</a:t>
            </a:r>
          </a:p>
          <a:p>
            <a:r>
              <a:rPr lang="en-US" sz="2400" dirty="0" smtClean="0">
                <a:latin typeface="+mj-lt"/>
              </a:rPr>
              <a:t>The ideal situation would be to randomly assign students with poor grades to summer school or retain in the same grade. And compare them with those who did not go to summer school or repeated the grade (the control group).</a:t>
            </a:r>
          </a:p>
          <a:p>
            <a:r>
              <a:rPr lang="en-US" sz="2400" dirty="0" smtClean="0">
                <a:latin typeface="+mj-lt"/>
              </a:rPr>
              <a:t>But it is not possible to ethical and or other reasons. </a:t>
            </a:r>
          </a:p>
          <a:p>
            <a:r>
              <a:rPr lang="en-US" sz="2400" dirty="0" smtClean="0">
                <a:latin typeface="+mj-lt"/>
              </a:rPr>
              <a:t>How do we find the counterfactual (the control group)? </a:t>
            </a:r>
            <a:endParaRPr lang="en-US" sz="2400" dirty="0">
              <a:latin typeface="+mj-lt"/>
            </a:endParaRPr>
          </a:p>
        </p:txBody>
      </p:sp>
    </p:spTree>
    <p:extLst>
      <p:ext uri="{BB962C8B-B14F-4D97-AF65-F5344CB8AC3E}">
        <p14:creationId xmlns:p14="http://schemas.microsoft.com/office/powerpoint/2010/main" val="4117369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Measuring the Impact of Remedial Education </a:t>
            </a:r>
            <a:endParaRPr lang="en-US" sz="3600" dirty="0"/>
          </a:p>
        </p:txBody>
      </p:sp>
      <p:sp>
        <p:nvSpPr>
          <p:cNvPr id="3" name="Content Placeholder 2"/>
          <p:cNvSpPr>
            <a:spLocks noGrp="1"/>
          </p:cNvSpPr>
          <p:nvPr>
            <p:ph idx="1"/>
          </p:nvPr>
        </p:nvSpPr>
        <p:spPr/>
        <p:txBody>
          <a:bodyPr/>
          <a:lstStyle/>
          <a:p>
            <a:r>
              <a:rPr lang="en-US" dirty="0" smtClean="0">
                <a:latin typeface="+mj-lt"/>
              </a:rPr>
              <a:t>Chicago Public Schools introduced an accountability policy in 1996.</a:t>
            </a:r>
          </a:p>
          <a:p>
            <a:r>
              <a:rPr lang="en-US" dirty="0" smtClean="0">
                <a:latin typeface="+mj-lt"/>
              </a:rPr>
              <a:t>Schools should decide who goes to summer school and who should repeat the grade depending on the student’s performance in a standardized test on Math and Reading.  </a:t>
            </a:r>
            <a:endParaRPr lang="en-US" dirty="0">
              <a:latin typeface="+mj-lt"/>
            </a:endParaRPr>
          </a:p>
        </p:txBody>
      </p:sp>
    </p:spTree>
    <p:extLst>
      <p:ext uri="{BB962C8B-B14F-4D97-AF65-F5344CB8AC3E}">
        <p14:creationId xmlns:p14="http://schemas.microsoft.com/office/powerpoint/2010/main" val="4052177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066800"/>
          </a:xfrm>
        </p:spPr>
        <p:txBody>
          <a:bodyPr/>
          <a:lstStyle/>
          <a:p>
            <a:r>
              <a:rPr lang="en-US" sz="3600" dirty="0" smtClean="0"/>
              <a:t>Figure 3: The Design</a:t>
            </a:r>
            <a:endParaRPr lang="en-US" sz="3600" dirty="0"/>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83058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7852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Treatment – Control Groups</a:t>
            </a:r>
            <a:endParaRPr lang="en-US" sz="3200" dirty="0"/>
          </a:p>
        </p:txBody>
      </p:sp>
      <p:sp>
        <p:nvSpPr>
          <p:cNvPr id="3" name="Content Placeholder 2"/>
          <p:cNvSpPr>
            <a:spLocks noGrp="1"/>
          </p:cNvSpPr>
          <p:nvPr>
            <p:ph idx="1"/>
          </p:nvPr>
        </p:nvSpPr>
        <p:spPr/>
        <p:txBody>
          <a:bodyPr/>
          <a:lstStyle/>
          <a:p>
            <a:r>
              <a:rPr lang="en-US" dirty="0" smtClean="0">
                <a:latin typeface="+mj-lt"/>
              </a:rPr>
              <a:t>Students just below the cut-off in June test constitute the treatment group and those at the cut-off belong to the control group for assessing the impact of summer school on future achievement.</a:t>
            </a:r>
          </a:p>
          <a:p>
            <a:r>
              <a:rPr lang="en-US" dirty="0" smtClean="0">
                <a:latin typeface="+mj-lt"/>
              </a:rPr>
              <a:t>Students just below the cut-off in August test constitute the treatment group and those at the cut-off belong to the control group for assessing the impact of grade retention on future achievement. </a:t>
            </a:r>
            <a:endParaRPr lang="en-US" dirty="0">
              <a:latin typeface="+mj-lt"/>
            </a:endParaRPr>
          </a:p>
        </p:txBody>
      </p:sp>
    </p:spTree>
    <p:extLst>
      <p:ext uri="{BB962C8B-B14F-4D97-AF65-F5344CB8AC3E}">
        <p14:creationId xmlns:p14="http://schemas.microsoft.com/office/powerpoint/2010/main" val="1931163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Figure 4: the Relationship between June Reading Scores and the Probability of Attending Summer School or being Retained</a:t>
            </a:r>
            <a:endParaRPr lang="en-US" sz="2400" dirty="0"/>
          </a:p>
        </p:txBody>
      </p:sp>
      <p:sp>
        <p:nvSpPr>
          <p:cNvPr id="3" name="Content Placeholder 2"/>
          <p:cNvSpPr>
            <a:spLocks noGrp="1"/>
          </p:cNvSpPr>
          <p:nvPr>
            <p:ph idx="1"/>
          </p:nvPr>
        </p:nvSpPr>
        <p:spPr/>
        <p:txBody>
          <a:bodyPr/>
          <a:lstStyle/>
          <a:p>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1"/>
            <a:ext cx="7696199"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5917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way around RCT</a:t>
            </a:r>
            <a:endParaRPr lang="en-US" dirty="0"/>
          </a:p>
        </p:txBody>
      </p:sp>
      <p:sp>
        <p:nvSpPr>
          <p:cNvPr id="3" name="Content Placeholder 2"/>
          <p:cNvSpPr>
            <a:spLocks noGrp="1"/>
          </p:cNvSpPr>
          <p:nvPr>
            <p:ph idx="1"/>
          </p:nvPr>
        </p:nvSpPr>
        <p:spPr/>
        <p:txBody>
          <a:bodyPr/>
          <a:lstStyle/>
          <a:p>
            <a:r>
              <a:rPr lang="en-US" dirty="0" smtClean="0">
                <a:latin typeface="+mj-lt"/>
              </a:rPr>
              <a:t>Experiments are difficult to run.</a:t>
            </a:r>
          </a:p>
          <a:p>
            <a:r>
              <a:rPr lang="en-US" dirty="0" smtClean="0">
                <a:latin typeface="+mj-lt"/>
              </a:rPr>
              <a:t>Is there a way around?</a:t>
            </a:r>
          </a:p>
          <a:p>
            <a:r>
              <a:rPr lang="en-US" dirty="0" smtClean="0">
                <a:latin typeface="+mj-lt"/>
              </a:rPr>
              <a:t>There are several techniques</a:t>
            </a:r>
          </a:p>
          <a:p>
            <a:pPr lvl="1"/>
            <a:r>
              <a:rPr lang="en-US" dirty="0" smtClean="0">
                <a:latin typeface="+mj-lt"/>
              </a:rPr>
              <a:t>Difference in Difference </a:t>
            </a:r>
          </a:p>
          <a:p>
            <a:pPr lvl="1"/>
            <a:r>
              <a:rPr lang="en-US" dirty="0">
                <a:latin typeface="+mj-lt"/>
              </a:rPr>
              <a:t>Regression </a:t>
            </a:r>
            <a:r>
              <a:rPr lang="en-US" dirty="0" smtClean="0">
                <a:latin typeface="+mj-lt"/>
              </a:rPr>
              <a:t>discontinuity</a:t>
            </a:r>
          </a:p>
          <a:p>
            <a:pPr lvl="1"/>
            <a:r>
              <a:rPr lang="en-US" dirty="0" smtClean="0">
                <a:latin typeface="+mj-lt"/>
              </a:rPr>
              <a:t>Propensity score matching</a:t>
            </a:r>
          </a:p>
          <a:p>
            <a:pPr lvl="1"/>
            <a:endParaRPr lang="en-US" dirty="0">
              <a:latin typeface="+mj-lt"/>
            </a:endParaRPr>
          </a:p>
        </p:txBody>
      </p:sp>
    </p:spTree>
    <p:extLst>
      <p:ext uri="{BB962C8B-B14F-4D97-AF65-F5344CB8AC3E}">
        <p14:creationId xmlns:p14="http://schemas.microsoft.com/office/powerpoint/2010/main" val="3306056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Figure 5: Relationship between June reading and next year reading and math performance for third grade students</a:t>
            </a:r>
            <a:endParaRPr lang="en-US" sz="2400"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90600" y="1447800"/>
            <a:ext cx="681737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7667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Figure 6: Relationship between June reading and next year reading and math performance for sixth grade students</a:t>
            </a:r>
            <a:endParaRPr lang="en-US" sz="2400" dirty="0"/>
          </a:p>
        </p:txBody>
      </p:sp>
      <p:sp>
        <p:nvSpPr>
          <p:cNvPr id="5" name="Content Placeholder 4"/>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8077200" cy="48768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34787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Figure 7: Relationship between August reading and next year reading and math performance for third grade students</a:t>
            </a:r>
            <a:endParaRPr lang="en-US" sz="24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833116"/>
            <a:ext cx="7620000" cy="43347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8391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Figure 8: Relationship between August reading and next year reading and math performance for sixth grade students</a:t>
            </a:r>
            <a:endParaRPr lang="en-US" sz="24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62000" y="1447800"/>
            <a:ext cx="7620000" cy="4286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037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The DID Estimate</a:t>
            </a:r>
            <a:endParaRPr lang="en-US" sz="3600" dirty="0"/>
          </a:p>
        </p:txBody>
      </p:sp>
      <p:sp>
        <p:nvSpPr>
          <p:cNvPr id="3" name="Content Placeholder 2"/>
          <p:cNvSpPr>
            <a:spLocks noGrp="1"/>
          </p:cNvSpPr>
          <p:nvPr>
            <p:ph idx="1"/>
          </p:nvPr>
        </p:nvSpPr>
        <p:spPr/>
        <p:txBody>
          <a:bodyPr/>
          <a:lstStyle/>
          <a:p>
            <a:r>
              <a:rPr lang="en-US" dirty="0" smtClean="0">
                <a:latin typeface="+mj-lt"/>
              </a:rPr>
              <a:t>can use the following DID estimator to find the impact of summer school:</a:t>
            </a:r>
          </a:p>
          <a:p>
            <a:endParaRPr lang="en-US" dirty="0" smtClean="0">
              <a:latin typeface="+mj-lt"/>
            </a:endParaRPr>
          </a:p>
          <a:p>
            <a:endParaRPr lang="en-US" dirty="0">
              <a:latin typeface="+mj-lt"/>
            </a:endParaRPr>
          </a:p>
          <a:p>
            <a:endParaRPr lang="en-US" dirty="0" smtClean="0">
              <a:latin typeface="+mj-lt"/>
            </a:endParaRPr>
          </a:p>
          <a:p>
            <a:r>
              <a:rPr lang="en-US" dirty="0" smtClean="0">
                <a:latin typeface="+mj-lt"/>
              </a:rPr>
              <a:t>Where,      = mean achievement</a:t>
            </a:r>
          </a:p>
          <a:p>
            <a:pPr marL="114300" indent="0">
              <a:buNone/>
            </a:pPr>
            <a:r>
              <a:rPr lang="en-US" dirty="0">
                <a:latin typeface="+mj-lt"/>
              </a:rPr>
              <a:t> </a:t>
            </a:r>
            <a:r>
              <a:rPr lang="en-US" dirty="0" smtClean="0">
                <a:latin typeface="+mj-lt"/>
              </a:rPr>
              <a:t>                  c  = student at the cut-off</a:t>
            </a:r>
          </a:p>
          <a:p>
            <a:pPr marL="114300" indent="0">
              <a:buNone/>
            </a:pPr>
            <a:r>
              <a:rPr lang="en-US" dirty="0">
                <a:latin typeface="+mj-lt"/>
              </a:rPr>
              <a:t> </a:t>
            </a:r>
            <a:r>
              <a:rPr lang="en-US" dirty="0" smtClean="0">
                <a:latin typeface="+mj-lt"/>
              </a:rPr>
              <a:t>               c-1 = student just below the cut-off</a:t>
            </a:r>
          </a:p>
          <a:p>
            <a:pPr marL="114300" indent="0">
              <a:buNone/>
            </a:pPr>
            <a:r>
              <a:rPr lang="en-US" dirty="0">
                <a:latin typeface="+mj-lt"/>
              </a:rPr>
              <a:t> </a:t>
            </a:r>
            <a:r>
              <a:rPr lang="en-US" dirty="0" smtClean="0">
                <a:latin typeface="+mj-lt"/>
              </a:rPr>
              <a:t>                  T = the probability of attending the summer school</a:t>
            </a:r>
          </a:p>
          <a:p>
            <a:pPr marL="114300" indent="0">
              <a:buNone/>
            </a:pPr>
            <a:r>
              <a:rPr lang="en-US" dirty="0">
                <a:latin typeface="+mj-lt"/>
              </a:rPr>
              <a:t> </a:t>
            </a:r>
            <a:r>
              <a:rPr lang="en-US" dirty="0" smtClean="0">
                <a:latin typeface="+mj-lt"/>
              </a:rPr>
              <a:t>                   t = time period</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2480129"/>
            <a:ext cx="3867150"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411" y="3692523"/>
            <a:ext cx="238125" cy="219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8708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RDD: Main Idea</a:t>
            </a:r>
            <a:endParaRPr lang="en-US" sz="3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latin typeface="+mj-lt"/>
                  </a:rPr>
                  <a:t>There is a continuous variable that determines treatment.</a:t>
                </a:r>
              </a:p>
              <a:p>
                <a:r>
                  <a:rPr lang="en-US" dirty="0" smtClean="0">
                    <a:latin typeface="+mj-lt"/>
                  </a:rPr>
                  <a:t>The assignment to treatment is a discontinuous function of that variable. </a:t>
                </a:r>
              </a:p>
              <a:p>
                <a14:m>
                  <m:oMath xmlns:m="http://schemas.openxmlformats.org/officeDocument/2006/math">
                    <m:r>
                      <a:rPr lang="en-US" b="0" i="1" smtClean="0">
                        <a:latin typeface="Cambria Math"/>
                      </a:rPr>
                      <m:t>𝑇</m:t>
                    </m:r>
                    <m:r>
                      <a:rPr lang="en-US" b="0" i="1" smtClean="0">
                        <a:latin typeface="Cambria Math"/>
                      </a:rPr>
                      <m:t>=</m:t>
                    </m:r>
                    <m:r>
                      <a:rPr lang="en-US" b="0" i="1" smtClean="0">
                        <a:latin typeface="Cambria Math"/>
                      </a:rPr>
                      <m:t>𝑓</m:t>
                    </m:r>
                    <m:d>
                      <m:dPr>
                        <m:ctrlPr>
                          <a:rPr lang="en-US" b="0" i="1" smtClean="0">
                            <a:latin typeface="Cambria Math"/>
                          </a:rPr>
                        </m:ctrlPr>
                      </m:dPr>
                      <m:e>
                        <m:r>
                          <a:rPr lang="en-US" b="0" i="1" smtClean="0">
                            <a:latin typeface="Cambria Math"/>
                          </a:rPr>
                          <m:t>𝑆</m:t>
                        </m:r>
                      </m:e>
                    </m:d>
                    <m:r>
                      <a:rPr lang="en-US" b="0" i="1" smtClean="0">
                        <a:latin typeface="Cambria Math"/>
                      </a:rPr>
                      <m:t>=</m:t>
                    </m:r>
                    <m:d>
                      <m:dPr>
                        <m:begChr m:val="{"/>
                        <m:endChr m:val=""/>
                        <m:ctrlPr>
                          <a:rPr lang="en-US" b="0" i="1" smtClean="0">
                            <a:latin typeface="Cambria Math"/>
                          </a:rPr>
                        </m:ctrlPr>
                      </m:dPr>
                      <m:e>
                        <m:eqArr>
                          <m:eqArrPr>
                            <m:ctrlPr>
                              <a:rPr lang="en-US" b="0" i="1" smtClean="0">
                                <a:latin typeface="Cambria Math"/>
                              </a:rPr>
                            </m:ctrlPr>
                          </m:eqArrPr>
                          <m:e>
                            <m:r>
                              <a:rPr lang="en-US" b="0" i="1" smtClean="0">
                                <a:latin typeface="Cambria Math"/>
                              </a:rPr>
                              <m:t>1 </m:t>
                            </m:r>
                            <m:r>
                              <a:rPr lang="en-US" b="0" i="1" smtClean="0">
                                <a:latin typeface="Cambria Math"/>
                              </a:rPr>
                              <m:t>𝑖𝑓</m:t>
                            </m:r>
                            <m:r>
                              <a:rPr lang="en-US" b="0" i="1" smtClean="0">
                                <a:latin typeface="Cambria Math"/>
                              </a:rPr>
                              <m:t> </m:t>
                            </m:r>
                            <m:r>
                              <a:rPr lang="en-US" b="0" i="1" smtClean="0">
                                <a:latin typeface="Cambria Math"/>
                              </a:rPr>
                              <m:t>𝑆</m:t>
                            </m:r>
                            <m:r>
                              <a:rPr lang="en-US" b="0" i="1" smtClean="0">
                                <a:latin typeface="Cambria Math"/>
                              </a:rPr>
                              <m:t> &lt;</m:t>
                            </m:r>
                            <m:r>
                              <a:rPr lang="en-US" b="0" i="1" smtClean="0">
                                <a:latin typeface="Cambria Math"/>
                                <a:ea typeface="Cambria Math"/>
                              </a:rPr>
                              <m:t>𝑐</m:t>
                            </m:r>
                          </m:e>
                          <m:e>
                            <m:r>
                              <a:rPr lang="en-US" b="0" i="1" smtClean="0">
                                <a:latin typeface="Cambria Math"/>
                              </a:rPr>
                              <m:t>0 </m:t>
                            </m:r>
                            <m:r>
                              <a:rPr lang="en-US" b="0" i="1" smtClean="0">
                                <a:latin typeface="Cambria Math"/>
                              </a:rPr>
                              <m:t>𝑖𝑓</m:t>
                            </m:r>
                            <m:r>
                              <a:rPr lang="en-US" b="0" i="1" smtClean="0">
                                <a:latin typeface="Cambria Math"/>
                              </a:rPr>
                              <m:t> </m:t>
                            </m:r>
                            <m:r>
                              <a:rPr lang="en-US" b="0" i="1" smtClean="0">
                                <a:latin typeface="Cambria Math"/>
                              </a:rPr>
                              <m:t>𝑆</m:t>
                            </m:r>
                            <m:r>
                              <a:rPr lang="en-US" b="0" i="1" smtClean="0">
                                <a:latin typeface="Cambria Math"/>
                                <a:ea typeface="Cambria Math"/>
                              </a:rPr>
                              <m:t>≥</m:t>
                            </m:r>
                            <m:r>
                              <a:rPr lang="en-US" b="0" i="1" smtClean="0">
                                <a:latin typeface="Cambria Math"/>
                                <a:ea typeface="Cambria Math"/>
                              </a:rPr>
                              <m:t>𝑐</m:t>
                            </m:r>
                          </m:e>
                        </m:eqArr>
                      </m:e>
                    </m:d>
                    <m:r>
                      <a:rPr lang="en-US" b="0" i="1" smtClean="0">
                        <a:latin typeface="Cambria Math"/>
                      </a:rPr>
                      <m:t> </m:t>
                    </m:r>
                  </m:oMath>
                </a14:m>
                <a:endParaRPr lang="en-US" b="0" dirty="0" smtClean="0">
                  <a:latin typeface="+mj-lt"/>
                </a:endParaRPr>
              </a:p>
              <a:p>
                <a:r>
                  <a:rPr lang="en-US" dirty="0" smtClean="0">
                    <a:latin typeface="+mj-lt"/>
                  </a:rPr>
                  <a:t>Where, S = selection variable</a:t>
                </a:r>
              </a:p>
              <a:p>
                <a:pPr marL="114300" indent="0">
                  <a:buNone/>
                </a:pPr>
                <a:r>
                  <a:rPr lang="en-US" dirty="0" smtClean="0">
                    <a:latin typeface="+mj-lt"/>
                  </a:rPr>
                  <a:t>                   c = the cut-off</a:t>
                </a:r>
              </a:p>
              <a:p>
                <a:pPr marL="114300" indent="0">
                  <a:buNone/>
                </a:pPr>
                <a:r>
                  <a:rPr lang="en-US" dirty="0">
                    <a:latin typeface="+mj-lt"/>
                  </a:rPr>
                  <a:t> </a:t>
                </a:r>
                <a:r>
                  <a:rPr lang="en-US" dirty="0" smtClean="0">
                    <a:latin typeface="+mj-lt"/>
                  </a:rPr>
                  <a:t>                 T = 1 if treated, 0 otherwise.</a:t>
                </a:r>
                <a:endParaRPr lang="en-US" dirty="0">
                  <a:latin typeface="+mj-lt"/>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762" r="-640"/>
                </a:stretch>
              </a:blipFill>
            </p:spPr>
            <p:txBody>
              <a:bodyPr/>
              <a:lstStyle/>
              <a:p>
                <a:r>
                  <a:rPr lang="en-US">
                    <a:noFill/>
                  </a:rPr>
                  <a:t> </a:t>
                </a:r>
              </a:p>
            </p:txBody>
          </p:sp>
        </mc:Fallback>
      </mc:AlternateContent>
    </p:spTree>
    <p:extLst>
      <p:ext uri="{BB962C8B-B14F-4D97-AF65-F5344CB8AC3E}">
        <p14:creationId xmlns:p14="http://schemas.microsoft.com/office/powerpoint/2010/main" val="3991434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Methodology 3: the Propensity Score Matching</a:t>
            </a:r>
            <a:endParaRPr lang="en-US" sz="3600" dirty="0"/>
          </a:p>
        </p:txBody>
      </p:sp>
      <p:sp>
        <p:nvSpPr>
          <p:cNvPr id="3" name="Content Placeholder 2"/>
          <p:cNvSpPr>
            <a:spLocks noGrp="1"/>
          </p:cNvSpPr>
          <p:nvPr>
            <p:ph idx="1"/>
          </p:nvPr>
        </p:nvSpPr>
        <p:spPr/>
        <p:txBody>
          <a:bodyPr>
            <a:normAutofit fontScale="92500"/>
          </a:bodyPr>
          <a:lstStyle/>
          <a:p>
            <a:r>
              <a:rPr lang="en-US" dirty="0" smtClean="0">
                <a:latin typeface="+mj-lt"/>
              </a:rPr>
              <a:t>If the program affects the treatment group in a different way then it would have affected the control group. </a:t>
            </a:r>
          </a:p>
          <a:p>
            <a:pPr marL="114300" indent="0">
              <a:buNone/>
            </a:pPr>
            <a:endParaRPr lang="en-US" dirty="0" smtClean="0">
              <a:latin typeface="+mj-lt"/>
            </a:endParaRPr>
          </a:p>
          <a:p>
            <a:r>
              <a:rPr lang="en-US" dirty="0" smtClean="0">
                <a:latin typeface="+mj-lt"/>
              </a:rPr>
              <a:t>The DID estimates are of no use.</a:t>
            </a:r>
          </a:p>
          <a:p>
            <a:pPr marL="114300" indent="0">
              <a:buNone/>
            </a:pPr>
            <a:endParaRPr lang="en-US" dirty="0" smtClean="0">
              <a:latin typeface="+mj-lt"/>
            </a:endParaRPr>
          </a:p>
          <a:p>
            <a:r>
              <a:rPr lang="en-US" dirty="0" smtClean="0">
                <a:latin typeface="+mj-lt"/>
              </a:rPr>
              <a:t>It happens is selection into the program depends on factors that also affect the outcome of interest. </a:t>
            </a:r>
          </a:p>
          <a:p>
            <a:pPr marL="114300" indent="0">
              <a:buNone/>
            </a:pPr>
            <a:endParaRPr lang="en-US" dirty="0" smtClean="0">
              <a:latin typeface="+mj-lt"/>
            </a:endParaRPr>
          </a:p>
          <a:p>
            <a:r>
              <a:rPr lang="en-US" dirty="0" smtClean="0">
                <a:latin typeface="+mj-lt"/>
              </a:rPr>
              <a:t>Example: the decision to attend the leaning centers may depend on the parents years of education and parents education is believed to have influence on students test scores. </a:t>
            </a:r>
          </a:p>
          <a:p>
            <a:pPr marL="114300" indent="0">
              <a:buNone/>
            </a:pPr>
            <a:endParaRPr lang="en-US" dirty="0" smtClean="0">
              <a:latin typeface="+mj-lt"/>
            </a:endParaRPr>
          </a:p>
          <a:p>
            <a:r>
              <a:rPr lang="en-US" dirty="0" smtClean="0">
                <a:latin typeface="+mj-lt"/>
              </a:rPr>
              <a:t>How to create a treatment – control group is this case?</a:t>
            </a:r>
            <a:endParaRPr lang="en-US" dirty="0">
              <a:latin typeface="+mj-lt"/>
            </a:endParaRPr>
          </a:p>
        </p:txBody>
      </p:sp>
    </p:spTree>
    <p:extLst>
      <p:ext uri="{BB962C8B-B14F-4D97-AF65-F5344CB8AC3E}">
        <p14:creationId xmlns:p14="http://schemas.microsoft.com/office/powerpoint/2010/main" val="3552875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Matching</a:t>
            </a:r>
            <a:endParaRPr lang="en-US" sz="3600" dirty="0"/>
          </a:p>
        </p:txBody>
      </p:sp>
      <p:sp>
        <p:nvSpPr>
          <p:cNvPr id="3" name="Content Placeholder 2"/>
          <p:cNvSpPr>
            <a:spLocks noGrp="1"/>
          </p:cNvSpPr>
          <p:nvPr>
            <p:ph idx="1"/>
          </p:nvPr>
        </p:nvSpPr>
        <p:spPr/>
        <p:txBody>
          <a:bodyPr/>
          <a:lstStyle/>
          <a:p>
            <a:r>
              <a:rPr lang="en-US" dirty="0" smtClean="0">
                <a:latin typeface="+mj-lt"/>
              </a:rPr>
              <a:t>For the same level of parental education there are some students who attend the LCs and some who do not. </a:t>
            </a:r>
          </a:p>
          <a:p>
            <a:endParaRPr lang="en-US" dirty="0" smtClean="0">
              <a:latin typeface="+mj-lt"/>
            </a:endParaRPr>
          </a:p>
          <a:p>
            <a:r>
              <a:rPr lang="en-US" dirty="0" smtClean="0">
                <a:latin typeface="+mj-lt"/>
              </a:rPr>
              <a:t>For each level of parental education those who attend the LCs belong to the treatment group and those who do not belong to the control group.</a:t>
            </a:r>
          </a:p>
          <a:p>
            <a:endParaRPr lang="en-US" dirty="0" smtClean="0">
              <a:latin typeface="+mj-lt"/>
            </a:endParaRPr>
          </a:p>
          <a:p>
            <a:r>
              <a:rPr lang="en-US" dirty="0" smtClean="0">
                <a:latin typeface="+mj-lt"/>
              </a:rPr>
              <a:t>We take the average difference in test scores of treatment and control students for each level of parental education. </a:t>
            </a:r>
          </a:p>
          <a:p>
            <a:pPr marL="114300" indent="0">
              <a:buNone/>
            </a:pPr>
            <a:endParaRPr lang="en-US" dirty="0" smtClean="0">
              <a:latin typeface="+mj-lt"/>
            </a:endParaRPr>
          </a:p>
          <a:p>
            <a:r>
              <a:rPr lang="en-US" dirty="0" smtClean="0">
                <a:latin typeface="+mj-lt"/>
              </a:rPr>
              <a:t>The average of the differenced test scores over all parental education level is out treatment effect.</a:t>
            </a:r>
          </a:p>
          <a:p>
            <a:endParaRPr lang="en-US" dirty="0"/>
          </a:p>
        </p:txBody>
      </p:sp>
    </p:spTree>
    <p:extLst>
      <p:ext uri="{BB962C8B-B14F-4D97-AF65-F5344CB8AC3E}">
        <p14:creationId xmlns:p14="http://schemas.microsoft.com/office/powerpoint/2010/main" val="897426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One Determinants</a:t>
            </a:r>
            <a:endParaRPr lang="en-US" dirty="0"/>
          </a:p>
        </p:txBody>
      </p:sp>
      <p:sp>
        <p:nvSpPr>
          <p:cNvPr id="3" name="Content Placeholder 2"/>
          <p:cNvSpPr>
            <a:spLocks noGrp="1"/>
          </p:cNvSpPr>
          <p:nvPr>
            <p:ph idx="1"/>
          </p:nvPr>
        </p:nvSpPr>
        <p:spPr/>
        <p:txBody>
          <a:bodyPr>
            <a:normAutofit/>
          </a:bodyPr>
          <a:lstStyle/>
          <a:p>
            <a:r>
              <a:rPr lang="en-US" dirty="0" smtClean="0"/>
              <a:t>What if there are more than one variable (factor) that affect both selection and outcome variable? For example: parental education and income. </a:t>
            </a:r>
          </a:p>
          <a:p>
            <a:endParaRPr lang="en-US" dirty="0"/>
          </a:p>
          <a:p>
            <a:r>
              <a:rPr lang="en-US" dirty="0" smtClean="0"/>
              <a:t>Use propensity scores .</a:t>
            </a:r>
          </a:p>
          <a:p>
            <a:endParaRPr lang="en-US" dirty="0"/>
          </a:p>
          <a:p>
            <a:r>
              <a:rPr lang="en-US" dirty="0" smtClean="0"/>
              <a:t>Propensity score = probability of getting treatment = f(parental education, income).</a:t>
            </a:r>
          </a:p>
          <a:p>
            <a:endParaRPr lang="en-US" dirty="0"/>
          </a:p>
          <a:p>
            <a:r>
              <a:rPr lang="en-US" dirty="0" smtClean="0"/>
              <a:t>Students with same parental education and income will have the same probability of getting treatment (propensity score)</a:t>
            </a:r>
          </a:p>
          <a:p>
            <a:endParaRPr lang="en-US" dirty="0"/>
          </a:p>
          <a:p>
            <a:endParaRPr lang="en-US" dirty="0"/>
          </a:p>
        </p:txBody>
      </p:sp>
    </p:spTree>
    <p:extLst>
      <p:ext uri="{BB962C8B-B14F-4D97-AF65-F5344CB8AC3E}">
        <p14:creationId xmlns:p14="http://schemas.microsoft.com/office/powerpoint/2010/main" val="299240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an Control Groups</a:t>
            </a:r>
            <a:endParaRPr lang="en-US" dirty="0"/>
          </a:p>
        </p:txBody>
      </p:sp>
      <p:sp>
        <p:nvSpPr>
          <p:cNvPr id="3" name="Content Placeholder 2"/>
          <p:cNvSpPr>
            <a:spLocks noGrp="1"/>
          </p:cNvSpPr>
          <p:nvPr>
            <p:ph idx="1"/>
          </p:nvPr>
        </p:nvSpPr>
        <p:spPr/>
        <p:txBody>
          <a:bodyPr/>
          <a:lstStyle/>
          <a:p>
            <a:r>
              <a:rPr lang="en-US" dirty="0" smtClean="0"/>
              <a:t>For the same propensity score students who went to the LCs belong to the treatment group and those who did not belong to the control group.</a:t>
            </a:r>
          </a:p>
          <a:p>
            <a:endParaRPr lang="en-US" dirty="0"/>
          </a:p>
        </p:txBody>
      </p:sp>
    </p:spTree>
    <p:extLst>
      <p:ext uri="{BB962C8B-B14F-4D97-AF65-F5344CB8AC3E}">
        <p14:creationId xmlns:p14="http://schemas.microsoft.com/office/powerpoint/2010/main" val="425408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Methodology 1: Difference in Difference (DID)</a:t>
            </a:r>
            <a:endParaRPr lang="en-US" sz="3600" dirty="0"/>
          </a:p>
        </p:txBody>
      </p:sp>
      <p:sp>
        <p:nvSpPr>
          <p:cNvPr id="3" name="Content Placeholder 2"/>
          <p:cNvSpPr>
            <a:spLocks noGrp="1"/>
          </p:cNvSpPr>
          <p:nvPr>
            <p:ph idx="1"/>
          </p:nvPr>
        </p:nvSpPr>
        <p:spPr>
          <a:xfrm>
            <a:off x="457200" y="1371600"/>
            <a:ext cx="7620000" cy="5029200"/>
          </a:xfrm>
        </p:spPr>
        <p:txBody>
          <a:bodyPr>
            <a:normAutofit/>
          </a:bodyPr>
          <a:lstStyle/>
          <a:p>
            <a:r>
              <a:rPr lang="en-US" sz="2400" dirty="0" smtClean="0">
                <a:latin typeface="+mj-lt"/>
              </a:rPr>
              <a:t>Suppose we want to evaluate the impact of supplementary tutoring on primary school students (</a:t>
            </a:r>
            <a:r>
              <a:rPr lang="en-US" sz="2400" dirty="0" err="1" smtClean="0">
                <a:latin typeface="+mj-lt"/>
              </a:rPr>
              <a:t>Ruthbah</a:t>
            </a:r>
            <a:r>
              <a:rPr lang="en-US" sz="2400" dirty="0" smtClean="0">
                <a:latin typeface="+mj-lt"/>
              </a:rPr>
              <a:t>, Rabbani, Hossain &amp; </a:t>
            </a:r>
            <a:r>
              <a:rPr lang="en-US" sz="2400" dirty="0" err="1" smtClean="0">
                <a:latin typeface="+mj-lt"/>
              </a:rPr>
              <a:t>Sarwar</a:t>
            </a:r>
            <a:r>
              <a:rPr lang="en-US" sz="2400" dirty="0" smtClean="0">
                <a:latin typeface="+mj-lt"/>
              </a:rPr>
              <a:t> 2012).</a:t>
            </a:r>
          </a:p>
          <a:p>
            <a:pPr marL="0" indent="0">
              <a:buNone/>
            </a:pPr>
            <a:endParaRPr lang="en-US" sz="2400" dirty="0" smtClean="0">
              <a:latin typeface="+mj-lt"/>
            </a:endParaRPr>
          </a:p>
          <a:p>
            <a:r>
              <a:rPr lang="en-US" sz="2400" dirty="0" smtClean="0">
                <a:latin typeface="+mj-lt"/>
              </a:rPr>
              <a:t>One way to do it is to assign students randomly to the program. </a:t>
            </a:r>
          </a:p>
          <a:p>
            <a:pPr marL="0" indent="0">
              <a:buNone/>
            </a:pPr>
            <a:endParaRPr lang="en-US" sz="2400" dirty="0" smtClean="0">
              <a:latin typeface="+mj-lt"/>
            </a:endParaRPr>
          </a:p>
          <a:p>
            <a:r>
              <a:rPr lang="en-US" sz="2400" dirty="0" smtClean="0">
                <a:latin typeface="+mj-lt"/>
              </a:rPr>
              <a:t>What if the program is already in place and it did not follow the RCT protocol?</a:t>
            </a:r>
          </a:p>
          <a:p>
            <a:pPr marL="0" indent="0">
              <a:buNone/>
            </a:pPr>
            <a:endParaRPr lang="en-US" sz="2400" dirty="0" smtClean="0">
              <a:latin typeface="+mj-lt"/>
            </a:endParaRPr>
          </a:p>
          <a:p>
            <a:r>
              <a:rPr lang="en-US" sz="2400" dirty="0" smtClean="0">
                <a:latin typeface="+mj-lt"/>
              </a:rPr>
              <a:t>How do we create a control group now?</a:t>
            </a:r>
            <a:endParaRPr lang="en-US" sz="2400" dirty="0">
              <a:latin typeface="+mj-lt"/>
            </a:endParaRPr>
          </a:p>
        </p:txBody>
      </p:sp>
    </p:spTree>
    <p:extLst>
      <p:ext uri="{BB962C8B-B14F-4D97-AF65-F5344CB8AC3E}">
        <p14:creationId xmlns:p14="http://schemas.microsoft.com/office/powerpoint/2010/main" val="419530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Evaluating the Education Support Program of the CDIP</a:t>
            </a:r>
            <a:endParaRPr lang="en-US" sz="3600" dirty="0"/>
          </a:p>
        </p:txBody>
      </p:sp>
      <p:sp>
        <p:nvSpPr>
          <p:cNvPr id="3" name="Content Placeholder 2"/>
          <p:cNvSpPr>
            <a:spLocks noGrp="1"/>
          </p:cNvSpPr>
          <p:nvPr>
            <p:ph idx="1"/>
          </p:nvPr>
        </p:nvSpPr>
        <p:spPr/>
        <p:txBody>
          <a:bodyPr>
            <a:noAutofit/>
          </a:bodyPr>
          <a:lstStyle/>
          <a:p>
            <a:r>
              <a:rPr lang="en-US" sz="2000" dirty="0" smtClean="0">
                <a:latin typeface="+mj-lt"/>
              </a:rPr>
              <a:t>The Center for Development Innovation and Practices provide 2 hours of supplementary tuition to nursery, grade 1 and 2 students in many districts of Bangladesh.</a:t>
            </a:r>
          </a:p>
          <a:p>
            <a:r>
              <a:rPr lang="en-GB" sz="2000" dirty="0" smtClean="0">
                <a:latin typeface="+mj-lt"/>
              </a:rPr>
              <a:t>Operating learning centres adjacent to primary schools since 2005. </a:t>
            </a:r>
          </a:p>
          <a:p>
            <a:pPr>
              <a:buNone/>
            </a:pPr>
            <a:endParaRPr lang="en-GB" sz="2000" dirty="0" smtClean="0">
              <a:latin typeface="+mj-lt"/>
            </a:endParaRPr>
          </a:p>
          <a:p>
            <a:r>
              <a:rPr lang="en-GB" sz="2000" dirty="0" smtClean="0">
                <a:latin typeface="+mj-lt"/>
              </a:rPr>
              <a:t>Supplementary tuition (about 10 hours per week) to primary school students in nursery, grade 1 and grade 2. </a:t>
            </a:r>
          </a:p>
          <a:p>
            <a:pPr>
              <a:buNone/>
            </a:pPr>
            <a:endParaRPr lang="en-GB" sz="2000" dirty="0" smtClean="0">
              <a:latin typeface="+mj-lt"/>
            </a:endParaRPr>
          </a:p>
          <a:p>
            <a:r>
              <a:rPr lang="en-GB" sz="2000" dirty="0" smtClean="0">
                <a:latin typeface="+mj-lt"/>
              </a:rPr>
              <a:t>1,750 learning centres adjacent to the primary schools.</a:t>
            </a:r>
          </a:p>
          <a:p>
            <a:pPr marL="0" indent="0">
              <a:buNone/>
            </a:pPr>
            <a:endParaRPr lang="en-US" sz="2000" dirty="0" smtClean="0">
              <a:latin typeface="+mj-lt"/>
            </a:endParaRPr>
          </a:p>
          <a:p>
            <a:r>
              <a:rPr lang="en-US" sz="2000" dirty="0" smtClean="0">
                <a:latin typeface="+mj-lt"/>
              </a:rPr>
              <a:t>We want to estimate the effect of the program on the participants test score and dropout rate. </a:t>
            </a:r>
          </a:p>
        </p:txBody>
      </p:sp>
    </p:spTree>
    <p:extLst>
      <p:ext uri="{BB962C8B-B14F-4D97-AF65-F5344CB8AC3E}">
        <p14:creationId xmlns:p14="http://schemas.microsoft.com/office/powerpoint/2010/main" val="3233357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Treatment and Control</a:t>
            </a:r>
            <a:endParaRPr lang="en-US" sz="3600" dirty="0"/>
          </a:p>
        </p:txBody>
      </p:sp>
      <p:sp>
        <p:nvSpPr>
          <p:cNvPr id="3" name="Content Placeholder 2"/>
          <p:cNvSpPr>
            <a:spLocks noGrp="1"/>
          </p:cNvSpPr>
          <p:nvPr>
            <p:ph idx="1"/>
          </p:nvPr>
        </p:nvSpPr>
        <p:spPr/>
        <p:txBody>
          <a:bodyPr/>
          <a:lstStyle/>
          <a:p>
            <a:r>
              <a:rPr lang="en-US" sz="2400" dirty="0">
                <a:latin typeface="+mj-lt"/>
              </a:rPr>
              <a:t>We could compare students who participated in the program with those who did not.</a:t>
            </a:r>
          </a:p>
          <a:p>
            <a:pPr marL="0" indent="0">
              <a:buNone/>
            </a:pPr>
            <a:endParaRPr lang="en-US" sz="2400" dirty="0">
              <a:latin typeface="+mj-lt"/>
            </a:endParaRPr>
          </a:p>
          <a:p>
            <a:r>
              <a:rPr lang="en-US" sz="2400" dirty="0">
                <a:latin typeface="+mj-lt"/>
              </a:rPr>
              <a:t>But it could be that only the weak students participated into the program and therefore the treatment and control students are not similar</a:t>
            </a:r>
            <a:endParaRPr lang="en-US" dirty="0">
              <a:latin typeface="+mj-lt"/>
            </a:endParaRPr>
          </a:p>
        </p:txBody>
      </p:sp>
    </p:spTree>
    <p:extLst>
      <p:ext uri="{BB962C8B-B14F-4D97-AF65-F5344CB8AC3E}">
        <p14:creationId xmlns:p14="http://schemas.microsoft.com/office/powerpoint/2010/main" val="3172275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sz="3600" dirty="0" smtClean="0"/>
              <a:t>Methodology</a:t>
            </a: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4274872"/>
              </p:ext>
            </p:extLst>
          </p:nvPr>
        </p:nvGraphicFramePr>
        <p:xfrm>
          <a:off x="457200" y="1143000"/>
          <a:ext cx="7467600" cy="5059680"/>
        </p:xfrm>
        <a:graphic>
          <a:graphicData uri="http://schemas.openxmlformats.org/drawingml/2006/table">
            <a:tbl>
              <a:tblPr firstRow="1" bandRow="1">
                <a:tableStyleId>{69012ECD-51FC-41F1-AA8D-1B2483CD663E}</a:tableStyleId>
              </a:tblPr>
              <a:tblGrid>
                <a:gridCol w="1866900"/>
                <a:gridCol w="1866900"/>
                <a:gridCol w="1866900"/>
                <a:gridCol w="1866900"/>
              </a:tblGrid>
              <a:tr h="640080">
                <a:tc>
                  <a:txBody>
                    <a:bodyPr/>
                    <a:lstStyle/>
                    <a:p>
                      <a:endParaRPr lang="en-US" b="0" dirty="0">
                        <a:latin typeface="+mj-lt"/>
                      </a:endParaRPr>
                    </a:p>
                  </a:txBody>
                  <a:tcPr/>
                </a:tc>
                <a:tc>
                  <a:txBody>
                    <a:bodyPr/>
                    <a:lstStyle/>
                    <a:p>
                      <a:endParaRPr lang="en-US" b="0" dirty="0">
                        <a:latin typeface="+mj-lt"/>
                      </a:endParaRPr>
                    </a:p>
                  </a:txBody>
                  <a:tcPr/>
                </a:tc>
                <a:tc>
                  <a:txBody>
                    <a:bodyPr/>
                    <a:lstStyle/>
                    <a:p>
                      <a:r>
                        <a:rPr lang="en-US" dirty="0" smtClean="0">
                          <a:latin typeface="+mj-lt"/>
                        </a:rPr>
                        <a:t>Treatment group</a:t>
                      </a:r>
                      <a:endParaRPr lang="en-US" dirty="0">
                        <a:latin typeface="+mj-lt"/>
                      </a:endParaRPr>
                    </a:p>
                  </a:txBody>
                  <a:tcPr/>
                </a:tc>
                <a:tc>
                  <a:txBody>
                    <a:bodyPr/>
                    <a:lstStyle/>
                    <a:p>
                      <a:r>
                        <a:rPr lang="en-US" dirty="0" smtClean="0">
                          <a:latin typeface="+mj-lt"/>
                        </a:rPr>
                        <a:t>Control group</a:t>
                      </a:r>
                      <a:endParaRPr lang="en-US" dirty="0">
                        <a:latin typeface="+mj-lt"/>
                      </a:endParaRPr>
                    </a:p>
                  </a:txBody>
                  <a:tcPr/>
                </a:tc>
              </a:tr>
              <a:tr h="914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j-lt"/>
                        </a:rPr>
                        <a:t>Pre-treatment</a:t>
                      </a:r>
                      <a:r>
                        <a:rPr lang="en-US" baseline="0" dirty="0" smtClean="0">
                          <a:latin typeface="+mj-lt"/>
                        </a:rPr>
                        <a:t> observation</a:t>
                      </a:r>
                      <a:endParaRPr lang="en-US" b="0" dirty="0" smtClean="0">
                        <a:latin typeface="+mj-lt"/>
                      </a:endParaRPr>
                    </a:p>
                    <a:p>
                      <a:endParaRPr lang="en-US" b="0" dirty="0">
                        <a:latin typeface="+mj-lt"/>
                      </a:endParaRPr>
                    </a:p>
                  </a:txBody>
                  <a:tcPr/>
                </a:tc>
                <a:tc>
                  <a:txBody>
                    <a:bodyPr/>
                    <a:lstStyle/>
                    <a:p>
                      <a:r>
                        <a:rPr lang="en-US" dirty="0" smtClean="0">
                          <a:latin typeface="+mj-lt"/>
                        </a:rPr>
                        <a:t>2007 (Grade I)</a:t>
                      </a:r>
                    </a:p>
                    <a:p>
                      <a:r>
                        <a:rPr lang="en-US" dirty="0" smtClean="0">
                          <a:latin typeface="+mj-lt"/>
                        </a:rPr>
                        <a:t>Pre-treatment</a:t>
                      </a:r>
                      <a:r>
                        <a:rPr lang="en-US" baseline="0" dirty="0" smtClean="0">
                          <a:latin typeface="+mj-lt"/>
                        </a:rPr>
                        <a:t> observation</a:t>
                      </a:r>
                      <a:endParaRPr lang="en-US" b="0" dirty="0">
                        <a:latin typeface="+mj-lt"/>
                      </a:endParaRPr>
                    </a:p>
                  </a:txBody>
                  <a:tcPr/>
                </a:tc>
                <a:tc>
                  <a:txBody>
                    <a:bodyPr/>
                    <a:lstStyle/>
                    <a:p>
                      <a:r>
                        <a:rPr lang="en-US" dirty="0" smtClean="0">
                          <a:latin typeface="+mj-lt"/>
                        </a:rPr>
                        <a:t>Students</a:t>
                      </a:r>
                      <a:r>
                        <a:rPr lang="en-US" baseline="0" dirty="0" smtClean="0">
                          <a:latin typeface="+mj-lt"/>
                        </a:rPr>
                        <a:t> attending primary schools</a:t>
                      </a:r>
                      <a:endParaRPr lang="en-US" dirty="0">
                        <a:latin typeface="+mj-lt"/>
                      </a:endParaRPr>
                    </a:p>
                  </a:txBody>
                  <a:tcPr/>
                </a:tc>
                <a:tc>
                  <a:txBody>
                    <a:bodyPr/>
                    <a:lstStyle/>
                    <a:p>
                      <a:r>
                        <a:rPr lang="en-US" dirty="0" smtClean="0">
                          <a:latin typeface="+mj-lt"/>
                        </a:rPr>
                        <a:t>Students</a:t>
                      </a:r>
                      <a:r>
                        <a:rPr lang="en-US" baseline="0" dirty="0" smtClean="0">
                          <a:latin typeface="+mj-lt"/>
                        </a:rPr>
                        <a:t> attending primary schools</a:t>
                      </a:r>
                      <a:endParaRPr lang="en-US" dirty="0">
                        <a:latin typeface="+mj-lt"/>
                      </a:endParaRPr>
                    </a:p>
                  </a:txBody>
                  <a:tcPr/>
                </a:tc>
              </a:tr>
              <a:tr h="1264920">
                <a:tc rowSpan="4">
                  <a:txBody>
                    <a:bodyPr/>
                    <a:lstStyle/>
                    <a:p>
                      <a:r>
                        <a:rPr lang="en-US" dirty="0" smtClean="0">
                          <a:solidFill>
                            <a:srgbClr val="FF0000"/>
                          </a:solidFill>
                          <a:latin typeface="+mj-lt"/>
                        </a:rPr>
                        <a:t>Post-</a:t>
                      </a:r>
                      <a:r>
                        <a:rPr lang="en-US" baseline="0" dirty="0" smtClean="0">
                          <a:solidFill>
                            <a:srgbClr val="FF0000"/>
                          </a:solidFill>
                          <a:latin typeface="+mj-lt"/>
                        </a:rPr>
                        <a:t> treatment observations</a:t>
                      </a:r>
                      <a:endParaRPr lang="en-US" dirty="0">
                        <a:solidFill>
                          <a:srgbClr val="FF0000"/>
                        </a:solidFill>
                        <a:latin typeface="+mj-lt"/>
                      </a:endParaRPr>
                    </a:p>
                  </a:txBody>
                  <a:tcPr/>
                </a:tc>
                <a:tc>
                  <a:txBody>
                    <a:bodyPr/>
                    <a:lstStyle/>
                    <a:p>
                      <a:r>
                        <a:rPr lang="en-US" dirty="0" smtClean="0">
                          <a:solidFill>
                            <a:srgbClr val="FF0000"/>
                          </a:solidFill>
                          <a:latin typeface="+mj-lt"/>
                        </a:rPr>
                        <a:t>2008 (Grade (II)</a:t>
                      </a:r>
                    </a:p>
                    <a:p>
                      <a:r>
                        <a:rPr lang="en-US" dirty="0" smtClean="0">
                          <a:solidFill>
                            <a:srgbClr val="FF0000"/>
                          </a:solidFill>
                          <a:latin typeface="+mj-lt"/>
                        </a:rPr>
                        <a:t>CDIP intervention</a:t>
                      </a:r>
                      <a:endParaRPr lang="en-US" dirty="0">
                        <a:solidFill>
                          <a:srgbClr val="FF0000"/>
                        </a:solidFill>
                        <a:latin typeface="+mj-lt"/>
                      </a:endParaRPr>
                    </a:p>
                  </a:txBody>
                  <a:tcPr/>
                </a:tc>
                <a:tc>
                  <a:txBody>
                    <a:bodyPr/>
                    <a:lstStyle/>
                    <a:p>
                      <a:r>
                        <a:rPr lang="en-US" dirty="0" smtClean="0">
                          <a:solidFill>
                            <a:srgbClr val="FF0000"/>
                          </a:solidFill>
                          <a:latin typeface="+mj-lt"/>
                        </a:rPr>
                        <a:t>Students</a:t>
                      </a:r>
                      <a:r>
                        <a:rPr lang="en-US" baseline="0" dirty="0" smtClean="0">
                          <a:solidFill>
                            <a:srgbClr val="FF0000"/>
                          </a:solidFill>
                          <a:latin typeface="+mj-lt"/>
                        </a:rPr>
                        <a:t> attending  primary schools  </a:t>
                      </a:r>
                      <a:r>
                        <a:rPr lang="en-US" b="1" baseline="0" dirty="0" smtClean="0">
                          <a:solidFill>
                            <a:srgbClr val="FF0000"/>
                          </a:solidFill>
                          <a:latin typeface="+mj-lt"/>
                        </a:rPr>
                        <a:t>and CDIP LCs</a:t>
                      </a:r>
                      <a:endParaRPr lang="en-US" dirty="0">
                        <a:solidFill>
                          <a:srgbClr val="FF0000"/>
                        </a:solidFill>
                        <a:latin typeface="+mj-lt"/>
                      </a:endParaRPr>
                    </a:p>
                  </a:txBody>
                  <a:tcPr/>
                </a:tc>
                <a:tc>
                  <a:txBody>
                    <a:bodyPr/>
                    <a:lstStyle/>
                    <a:p>
                      <a:r>
                        <a:rPr lang="en-US" dirty="0" smtClean="0">
                          <a:solidFill>
                            <a:srgbClr val="FF0000"/>
                          </a:solidFill>
                          <a:latin typeface="+mj-lt"/>
                        </a:rPr>
                        <a:t>Students</a:t>
                      </a:r>
                      <a:r>
                        <a:rPr lang="en-US" baseline="0" dirty="0" smtClean="0">
                          <a:solidFill>
                            <a:srgbClr val="FF0000"/>
                          </a:solidFill>
                          <a:latin typeface="+mj-lt"/>
                        </a:rPr>
                        <a:t> attending primary schools only</a:t>
                      </a:r>
                      <a:endParaRPr lang="en-US" dirty="0">
                        <a:solidFill>
                          <a:srgbClr val="FF0000"/>
                        </a:solidFill>
                        <a:latin typeface="+mj-lt"/>
                      </a:endParaRPr>
                    </a:p>
                  </a:txBody>
                  <a:tcPr/>
                </a:tc>
              </a:tr>
              <a:tr h="914400">
                <a:tc vMerge="1">
                  <a:txBody>
                    <a:bodyPr/>
                    <a:lstStyle/>
                    <a:p>
                      <a:endParaRPr lang="en-US" dirty="0"/>
                    </a:p>
                  </a:txBody>
                  <a:tcPr/>
                </a:tc>
                <a:tc>
                  <a:txBody>
                    <a:bodyPr/>
                    <a:lstStyle/>
                    <a:p>
                      <a:r>
                        <a:rPr lang="en-US" dirty="0" smtClean="0">
                          <a:latin typeface="+mj-lt"/>
                        </a:rPr>
                        <a:t>2009 (</a:t>
                      </a:r>
                      <a:r>
                        <a:rPr lang="en-US" baseline="0" dirty="0" smtClean="0">
                          <a:latin typeface="+mj-lt"/>
                        </a:rPr>
                        <a:t> Grade (III)</a:t>
                      </a:r>
                    </a:p>
                    <a:p>
                      <a:endParaRPr lang="en-US" dirty="0">
                        <a:latin typeface="+mj-lt"/>
                      </a:endParaRPr>
                    </a:p>
                  </a:txBody>
                  <a:tcPr/>
                </a:tc>
                <a:tc>
                  <a:txBody>
                    <a:bodyPr/>
                    <a:lstStyle/>
                    <a:p>
                      <a:r>
                        <a:rPr lang="en-US" dirty="0" smtClean="0">
                          <a:latin typeface="+mj-lt"/>
                        </a:rPr>
                        <a:t>Students</a:t>
                      </a:r>
                      <a:r>
                        <a:rPr lang="en-US" baseline="0" dirty="0" smtClean="0">
                          <a:latin typeface="+mj-lt"/>
                        </a:rPr>
                        <a:t> attending primary schools</a:t>
                      </a:r>
                      <a:endParaRPr lang="en-US" dirty="0">
                        <a:latin typeface="+mj-lt"/>
                      </a:endParaRPr>
                    </a:p>
                  </a:txBody>
                  <a:tcPr/>
                </a:tc>
                <a:tc>
                  <a:txBody>
                    <a:bodyPr/>
                    <a:lstStyle/>
                    <a:p>
                      <a:r>
                        <a:rPr lang="en-US" dirty="0" smtClean="0">
                          <a:latin typeface="+mj-lt"/>
                        </a:rPr>
                        <a:t>Students attending primary schools</a:t>
                      </a:r>
                      <a:endParaRPr lang="en-US" dirty="0">
                        <a:latin typeface="+mj-lt"/>
                      </a:endParaRPr>
                    </a:p>
                  </a:txBody>
                  <a:tcPr/>
                </a:tc>
              </a:tr>
              <a:tr h="685800">
                <a:tc vMerge="1">
                  <a:txBody>
                    <a:bodyPr/>
                    <a:lstStyle/>
                    <a:p>
                      <a:endParaRPr lang="en-US" dirty="0"/>
                    </a:p>
                  </a:txBody>
                  <a:tcPr/>
                </a:tc>
                <a:tc>
                  <a:txBody>
                    <a:bodyPr/>
                    <a:lstStyle/>
                    <a:p>
                      <a:r>
                        <a:rPr lang="en-US" dirty="0" smtClean="0">
                          <a:latin typeface="+mj-lt"/>
                        </a:rPr>
                        <a:t>2010 (Grade IV)</a:t>
                      </a:r>
                    </a:p>
                  </a:txBody>
                  <a:tcPr/>
                </a:tc>
                <a:tc>
                  <a:txBody>
                    <a:bodyPr/>
                    <a:lstStyle/>
                    <a:p>
                      <a:r>
                        <a:rPr lang="en-US" dirty="0" smtClean="0">
                          <a:latin typeface="+mj-lt"/>
                        </a:rPr>
                        <a:t>-do-</a:t>
                      </a:r>
                      <a:endParaRPr lang="en-US" dirty="0">
                        <a:latin typeface="+mj-lt"/>
                      </a:endParaRPr>
                    </a:p>
                  </a:txBody>
                  <a:tcPr/>
                </a:tc>
                <a:tc>
                  <a:txBody>
                    <a:bodyPr/>
                    <a:lstStyle/>
                    <a:p>
                      <a:r>
                        <a:rPr lang="en-US" dirty="0" smtClean="0">
                          <a:latin typeface="+mj-lt"/>
                        </a:rPr>
                        <a:t>-do-</a:t>
                      </a:r>
                      <a:endParaRPr lang="en-US" dirty="0">
                        <a:latin typeface="+mj-lt"/>
                      </a:endParaRPr>
                    </a:p>
                  </a:txBody>
                  <a:tcPr/>
                </a:tc>
              </a:tr>
              <a:tr h="640080">
                <a:tc vMerge="1">
                  <a:txBody>
                    <a:bodyPr/>
                    <a:lstStyle/>
                    <a:p>
                      <a:endParaRPr lang="en-US" dirty="0"/>
                    </a:p>
                  </a:txBody>
                  <a:tcPr/>
                </a:tc>
                <a:tc>
                  <a:txBody>
                    <a:bodyPr/>
                    <a:lstStyle/>
                    <a:p>
                      <a:r>
                        <a:rPr lang="en-US" dirty="0" smtClean="0">
                          <a:latin typeface="+mj-lt"/>
                        </a:rPr>
                        <a:t>2011</a:t>
                      </a:r>
                      <a:r>
                        <a:rPr lang="en-US" baseline="0" dirty="0" smtClean="0">
                          <a:latin typeface="+mj-lt"/>
                        </a:rPr>
                        <a:t> (Grade V)</a:t>
                      </a:r>
                    </a:p>
                  </a:txBody>
                  <a:tcPr/>
                </a:tc>
                <a:tc>
                  <a:txBody>
                    <a:bodyPr/>
                    <a:lstStyle/>
                    <a:p>
                      <a:r>
                        <a:rPr lang="en-US" dirty="0" smtClean="0">
                          <a:latin typeface="+mj-lt"/>
                        </a:rPr>
                        <a:t>-do-</a:t>
                      </a:r>
                      <a:endParaRPr lang="en-US" dirty="0">
                        <a:latin typeface="+mj-lt"/>
                      </a:endParaRPr>
                    </a:p>
                  </a:txBody>
                  <a:tcPr/>
                </a:tc>
                <a:tc>
                  <a:txBody>
                    <a:bodyPr/>
                    <a:lstStyle/>
                    <a:p>
                      <a:r>
                        <a:rPr lang="en-US" dirty="0" smtClean="0">
                          <a:latin typeface="+mj-lt"/>
                        </a:rPr>
                        <a:t>-do-</a:t>
                      </a:r>
                      <a:endParaRPr lang="en-US" dirty="0">
                        <a:latin typeface="+mj-lt"/>
                      </a:endParaRPr>
                    </a:p>
                  </a:txBody>
                  <a:tcPr/>
                </a:tc>
              </a:tr>
            </a:tbl>
          </a:graphicData>
        </a:graphic>
      </p:graphicFrame>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6</a:t>
            </a:fld>
            <a:endParaRPr lang="en-US"/>
          </a:p>
        </p:txBody>
      </p:sp>
    </p:spTree>
    <p:extLst>
      <p:ext uri="{BB962C8B-B14F-4D97-AF65-F5344CB8AC3E}">
        <p14:creationId xmlns:p14="http://schemas.microsoft.com/office/powerpoint/2010/main" val="2931500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Methodology</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2376640"/>
              </p:ext>
            </p:extLst>
          </p:nvPr>
        </p:nvGraphicFramePr>
        <p:xfrm>
          <a:off x="457200" y="1447800"/>
          <a:ext cx="7467600" cy="4556760"/>
        </p:xfrm>
        <a:graphic>
          <a:graphicData uri="http://schemas.openxmlformats.org/drawingml/2006/table">
            <a:tbl>
              <a:tblPr firstRow="1" bandRow="1">
                <a:tableStyleId>{BC89EF96-8CEA-46FF-86C4-4CE0E7609802}</a:tableStyleId>
              </a:tblPr>
              <a:tblGrid>
                <a:gridCol w="1866900"/>
                <a:gridCol w="1866900"/>
                <a:gridCol w="1866900"/>
                <a:gridCol w="1866900"/>
              </a:tblGrid>
              <a:tr h="401743">
                <a:tc>
                  <a:txBody>
                    <a:bodyPr/>
                    <a:lstStyle/>
                    <a:p>
                      <a:endParaRPr lang="en-US" dirty="0">
                        <a:latin typeface="+mj-lt"/>
                      </a:endParaRPr>
                    </a:p>
                  </a:txBody>
                  <a:tcPr/>
                </a:tc>
                <a:tc gridSpan="2">
                  <a:txBody>
                    <a:bodyPr/>
                    <a:lstStyle/>
                    <a:p>
                      <a:pPr algn="ctr"/>
                      <a:r>
                        <a:rPr lang="en-US" dirty="0" smtClean="0">
                          <a:latin typeface="+mj-lt"/>
                        </a:rPr>
                        <a:t>Test</a:t>
                      </a:r>
                      <a:r>
                        <a:rPr lang="en-US" baseline="0" dirty="0" smtClean="0">
                          <a:latin typeface="+mj-lt"/>
                        </a:rPr>
                        <a:t> Scores in Final</a:t>
                      </a:r>
                      <a:endParaRPr lang="en-US" dirty="0">
                        <a:latin typeface="+mj-lt"/>
                      </a:endParaRPr>
                    </a:p>
                  </a:txBody>
                  <a:tcPr/>
                </a:tc>
                <a:tc hMerge="1">
                  <a:txBody>
                    <a:bodyPr/>
                    <a:lstStyle/>
                    <a:p>
                      <a:endParaRPr lang="en-US" dirty="0"/>
                    </a:p>
                  </a:txBody>
                  <a:tcPr/>
                </a:tc>
                <a:tc rowSpan="2">
                  <a:txBody>
                    <a:bodyPr/>
                    <a:lstStyle/>
                    <a:p>
                      <a:pPr algn="ctr"/>
                      <a:r>
                        <a:rPr lang="en-US" b="0" dirty="0" smtClean="0">
                          <a:latin typeface="+mj-lt"/>
                        </a:rPr>
                        <a:t>Difference in test scores between</a:t>
                      </a:r>
                      <a:r>
                        <a:rPr lang="en-US" b="0" baseline="0" dirty="0" smtClean="0">
                          <a:latin typeface="+mj-lt"/>
                        </a:rPr>
                        <a:t> 2007 and 2008</a:t>
                      </a:r>
                      <a:endParaRPr lang="en-US" b="0" dirty="0">
                        <a:latin typeface="+mj-lt"/>
                      </a:endParaRPr>
                    </a:p>
                  </a:txBody>
                  <a:tcPr/>
                </a:tc>
              </a:tr>
              <a:tr h="588857">
                <a:tc>
                  <a:txBody>
                    <a:bodyPr/>
                    <a:lstStyle/>
                    <a:p>
                      <a:endParaRPr lang="en-US">
                        <a:latin typeface="+mj-lt"/>
                      </a:endParaRPr>
                    </a:p>
                  </a:txBody>
                  <a:tcPr/>
                </a:tc>
                <a:tc>
                  <a:txBody>
                    <a:bodyPr/>
                    <a:lstStyle/>
                    <a:p>
                      <a:pPr algn="ctr"/>
                      <a:r>
                        <a:rPr lang="en-US" dirty="0" smtClean="0">
                          <a:latin typeface="+mj-lt"/>
                        </a:rPr>
                        <a:t>2007 (grade 1)</a:t>
                      </a:r>
                      <a:endParaRPr lang="en-US" dirty="0">
                        <a:latin typeface="+mj-lt"/>
                      </a:endParaRPr>
                    </a:p>
                  </a:txBody>
                  <a:tcPr anchor="ctr"/>
                </a:tc>
                <a:tc>
                  <a:txBody>
                    <a:bodyPr/>
                    <a:lstStyle/>
                    <a:p>
                      <a:pPr algn="ctr"/>
                      <a:r>
                        <a:rPr lang="en-US" dirty="0" smtClean="0">
                          <a:latin typeface="+mj-lt"/>
                        </a:rPr>
                        <a:t>2008 (grade 2)</a:t>
                      </a:r>
                      <a:endParaRPr lang="en-US" dirty="0">
                        <a:latin typeface="+mj-lt"/>
                      </a:endParaRPr>
                    </a:p>
                  </a:txBody>
                  <a:tcPr anchor="ctr"/>
                </a:tc>
                <a:tc vMerge="1">
                  <a:txBody>
                    <a:bodyPr/>
                    <a:lstStyle/>
                    <a:p>
                      <a:endParaRPr lang="en-US" dirty="0"/>
                    </a:p>
                  </a:txBody>
                  <a:tcPr/>
                </a:tc>
              </a:tr>
              <a:tr h="990600">
                <a:tc>
                  <a:txBody>
                    <a:bodyPr/>
                    <a:lstStyle/>
                    <a:p>
                      <a:r>
                        <a:rPr lang="en-US" dirty="0" smtClean="0">
                          <a:latin typeface="+mj-lt"/>
                        </a:rPr>
                        <a:t>Students</a:t>
                      </a:r>
                      <a:r>
                        <a:rPr lang="en-US" baseline="0" dirty="0" smtClean="0">
                          <a:latin typeface="+mj-lt"/>
                        </a:rPr>
                        <a:t> who participated in ESP (Treatment)</a:t>
                      </a:r>
                      <a:endParaRPr lang="en-US" dirty="0">
                        <a:latin typeface="+mj-lt"/>
                      </a:endParaRPr>
                    </a:p>
                  </a:txBody>
                  <a:tcPr/>
                </a:tc>
                <a:tc>
                  <a:txBody>
                    <a:bodyPr/>
                    <a:lstStyle/>
                    <a:p>
                      <a:pPr algn="ctr"/>
                      <a:r>
                        <a:rPr lang="en-US" dirty="0" smtClean="0">
                          <a:latin typeface="+mj-lt"/>
                        </a:rPr>
                        <a:t>X</a:t>
                      </a:r>
                      <a:r>
                        <a:rPr lang="en-US" baseline="30000" dirty="0" smtClean="0">
                          <a:latin typeface="+mj-lt"/>
                        </a:rPr>
                        <a:t>T</a:t>
                      </a:r>
                      <a:r>
                        <a:rPr lang="en-US" baseline="-25000" dirty="0" smtClean="0">
                          <a:latin typeface="+mj-lt"/>
                        </a:rPr>
                        <a:t>2007</a:t>
                      </a:r>
                      <a:endParaRPr lang="en-US" dirty="0">
                        <a:latin typeface="+mj-lt"/>
                      </a:endParaRPr>
                    </a:p>
                  </a:txBody>
                  <a:tcPr anchor="ctr"/>
                </a:tc>
                <a:tc>
                  <a:txBody>
                    <a:bodyPr/>
                    <a:lstStyle/>
                    <a:p>
                      <a:pPr algn="ctr"/>
                      <a:r>
                        <a:rPr lang="en-US" dirty="0" smtClean="0">
                          <a:latin typeface="+mj-lt"/>
                        </a:rPr>
                        <a:t>X</a:t>
                      </a:r>
                      <a:r>
                        <a:rPr lang="en-US" baseline="30000" dirty="0" smtClean="0">
                          <a:latin typeface="+mj-lt"/>
                        </a:rPr>
                        <a:t>T</a:t>
                      </a:r>
                      <a:r>
                        <a:rPr lang="en-US" baseline="-25000" dirty="0" smtClean="0">
                          <a:latin typeface="+mj-lt"/>
                        </a:rPr>
                        <a:t>2008</a:t>
                      </a:r>
                      <a:endParaRPr lang="en-US" dirty="0">
                        <a:latin typeface="+mj-lt"/>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X</a:t>
                      </a:r>
                      <a:r>
                        <a:rPr lang="en-US" baseline="30000" dirty="0" smtClean="0">
                          <a:latin typeface="+mj-lt"/>
                        </a:rPr>
                        <a:t>T</a:t>
                      </a:r>
                      <a:r>
                        <a:rPr lang="en-US" baseline="-25000" dirty="0" smtClean="0">
                          <a:latin typeface="+mj-lt"/>
                        </a:rPr>
                        <a:t>2008 </a:t>
                      </a:r>
                      <a:r>
                        <a:rPr lang="en-US" dirty="0" smtClean="0">
                          <a:latin typeface="+mj-lt"/>
                        </a:rPr>
                        <a:t>- X</a:t>
                      </a:r>
                      <a:r>
                        <a:rPr lang="en-US" baseline="30000" dirty="0" smtClean="0">
                          <a:latin typeface="+mj-lt"/>
                        </a:rPr>
                        <a:t>T</a:t>
                      </a:r>
                      <a:r>
                        <a:rPr lang="en-US" baseline="-25000" dirty="0" smtClean="0">
                          <a:latin typeface="+mj-lt"/>
                        </a:rPr>
                        <a:t>2007</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aseline="-25000" dirty="0" smtClean="0">
                          <a:latin typeface="+mj-lt"/>
                        </a:rPr>
                        <a:t>(a)</a:t>
                      </a:r>
                      <a:endParaRPr lang="en-US" sz="2400" dirty="0" smtClean="0">
                        <a:latin typeface="+mj-lt"/>
                      </a:endParaRPr>
                    </a:p>
                  </a:txBody>
                  <a:tcPr anchor="ctr"/>
                </a:tc>
              </a:tr>
              <a:tr h="1287780">
                <a:tc>
                  <a:txBody>
                    <a:bodyPr/>
                    <a:lstStyle/>
                    <a:p>
                      <a:r>
                        <a:rPr lang="en-US" dirty="0" smtClean="0">
                          <a:latin typeface="+mj-lt"/>
                        </a:rPr>
                        <a:t>Students who did not participate in ESP (Control)</a:t>
                      </a:r>
                      <a:endParaRPr lang="en-US"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X</a:t>
                      </a:r>
                      <a:r>
                        <a:rPr lang="en-US" baseline="30000" dirty="0" smtClean="0">
                          <a:latin typeface="+mj-lt"/>
                        </a:rPr>
                        <a:t>C</a:t>
                      </a:r>
                      <a:r>
                        <a:rPr lang="en-US" baseline="-25000" dirty="0" smtClean="0">
                          <a:latin typeface="+mj-lt"/>
                        </a:rPr>
                        <a:t>2007</a:t>
                      </a:r>
                      <a:endParaRPr lang="en-US" dirty="0" smtClean="0">
                        <a:latin typeface="+mj-lt"/>
                      </a:endParaRPr>
                    </a:p>
                    <a:p>
                      <a:pPr algn="ctr"/>
                      <a:endParaRPr lang="en-US"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X</a:t>
                      </a:r>
                      <a:r>
                        <a:rPr lang="en-US" baseline="30000" dirty="0" smtClean="0">
                          <a:latin typeface="+mj-lt"/>
                        </a:rPr>
                        <a:t>C</a:t>
                      </a:r>
                      <a:r>
                        <a:rPr lang="en-US" baseline="-25000" dirty="0" smtClean="0">
                          <a:latin typeface="+mj-lt"/>
                        </a:rPr>
                        <a:t>2008</a:t>
                      </a:r>
                      <a:endParaRPr lang="en-US" dirty="0" smtClean="0">
                        <a:latin typeface="+mj-lt"/>
                      </a:endParaRPr>
                    </a:p>
                    <a:p>
                      <a:pPr algn="ctr"/>
                      <a:endParaRPr lang="en-US"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X</a:t>
                      </a:r>
                      <a:r>
                        <a:rPr lang="en-US" baseline="30000" dirty="0" smtClean="0">
                          <a:latin typeface="+mj-lt"/>
                        </a:rPr>
                        <a:t>C</a:t>
                      </a:r>
                      <a:r>
                        <a:rPr lang="en-US" baseline="-25000" dirty="0" smtClean="0">
                          <a:latin typeface="+mj-lt"/>
                        </a:rPr>
                        <a:t>2008</a:t>
                      </a:r>
                      <a:r>
                        <a:rPr lang="en-US" baseline="0" dirty="0" smtClean="0">
                          <a:latin typeface="+mj-lt"/>
                        </a:rPr>
                        <a:t> </a:t>
                      </a:r>
                      <a:r>
                        <a:rPr lang="en-US" dirty="0" smtClean="0">
                          <a:latin typeface="+mj-lt"/>
                        </a:rPr>
                        <a:t>- X</a:t>
                      </a:r>
                      <a:r>
                        <a:rPr lang="en-US" baseline="30000" dirty="0" smtClean="0">
                          <a:latin typeface="+mj-lt"/>
                        </a:rPr>
                        <a:t>C</a:t>
                      </a:r>
                      <a:r>
                        <a:rPr lang="en-US" baseline="-25000" dirty="0" smtClean="0">
                          <a:latin typeface="+mj-lt"/>
                        </a:rPr>
                        <a:t>2007</a:t>
                      </a:r>
                      <a:endParaRPr lang="en-US" dirty="0" smtClean="0">
                        <a:latin typeface="+mj-lt"/>
                      </a:endParaRPr>
                    </a:p>
                    <a:p>
                      <a:pPr algn="ctr"/>
                      <a:r>
                        <a:rPr lang="en-US" dirty="0" smtClean="0">
                          <a:latin typeface="+mj-lt"/>
                        </a:rPr>
                        <a:t>(b)</a:t>
                      </a:r>
                      <a:endParaRPr lang="en-US" dirty="0">
                        <a:latin typeface="+mj-lt"/>
                      </a:endParaRPr>
                    </a:p>
                  </a:txBody>
                  <a:tcPr anchor="ctr"/>
                </a:tc>
              </a:tr>
              <a:tr h="1287780">
                <a:tc>
                  <a:txBody>
                    <a:bodyPr/>
                    <a:lstStyle/>
                    <a:p>
                      <a:r>
                        <a:rPr lang="en-US" dirty="0" smtClean="0">
                          <a:latin typeface="+mj-lt"/>
                        </a:rPr>
                        <a:t>Difference between treatment</a:t>
                      </a:r>
                      <a:r>
                        <a:rPr lang="en-US" baseline="0" dirty="0" smtClean="0">
                          <a:latin typeface="+mj-lt"/>
                        </a:rPr>
                        <a:t> and control groups</a:t>
                      </a:r>
                      <a:endParaRPr lang="en-US"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X</a:t>
                      </a:r>
                      <a:r>
                        <a:rPr lang="en-US" baseline="30000" dirty="0" smtClean="0">
                          <a:latin typeface="+mj-lt"/>
                        </a:rPr>
                        <a:t>T</a:t>
                      </a:r>
                      <a:r>
                        <a:rPr lang="en-US" baseline="-25000" dirty="0" smtClean="0">
                          <a:latin typeface="+mj-lt"/>
                        </a:rPr>
                        <a:t>2007</a:t>
                      </a:r>
                      <a:r>
                        <a:rPr lang="en-US" baseline="0" dirty="0" smtClean="0">
                          <a:latin typeface="+mj-lt"/>
                        </a:rPr>
                        <a:t> </a:t>
                      </a:r>
                      <a:r>
                        <a:rPr lang="en-US" dirty="0" smtClean="0">
                          <a:latin typeface="+mj-lt"/>
                        </a:rPr>
                        <a:t>- X</a:t>
                      </a:r>
                      <a:r>
                        <a:rPr lang="en-US" baseline="30000" dirty="0" smtClean="0">
                          <a:latin typeface="+mj-lt"/>
                        </a:rPr>
                        <a:t>C</a:t>
                      </a:r>
                      <a:r>
                        <a:rPr lang="en-US" baseline="-25000" dirty="0" smtClean="0">
                          <a:latin typeface="+mj-lt"/>
                        </a:rPr>
                        <a:t>2007</a:t>
                      </a:r>
                      <a:endParaRPr lang="en-US" dirty="0" smtClean="0">
                        <a:latin typeface="+mj-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dirty="0" smtClean="0">
                        <a:latin typeface="+mj-lt"/>
                      </a:endParaRPr>
                    </a:p>
                    <a:p>
                      <a:pPr algn="ctr"/>
                      <a:endParaRPr lang="en-US"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X</a:t>
                      </a:r>
                      <a:r>
                        <a:rPr lang="en-US" baseline="30000" dirty="0" smtClean="0">
                          <a:latin typeface="+mj-lt"/>
                        </a:rPr>
                        <a:t>T</a:t>
                      </a:r>
                      <a:r>
                        <a:rPr lang="en-US" baseline="-25000" dirty="0" smtClean="0">
                          <a:latin typeface="+mj-lt"/>
                        </a:rPr>
                        <a:t>2008</a:t>
                      </a:r>
                      <a:r>
                        <a:rPr lang="en-US" baseline="0" dirty="0" smtClean="0">
                          <a:latin typeface="+mj-lt"/>
                        </a:rPr>
                        <a:t> </a:t>
                      </a:r>
                      <a:r>
                        <a:rPr lang="en-US" dirty="0" smtClean="0">
                          <a:latin typeface="+mj-lt"/>
                        </a:rPr>
                        <a:t>- X</a:t>
                      </a:r>
                      <a:r>
                        <a:rPr lang="en-US" baseline="30000" dirty="0" smtClean="0">
                          <a:latin typeface="+mj-lt"/>
                        </a:rPr>
                        <a:t>C</a:t>
                      </a:r>
                      <a:r>
                        <a:rPr lang="en-US" baseline="-25000" dirty="0" smtClean="0">
                          <a:latin typeface="+mj-lt"/>
                        </a:rPr>
                        <a:t>2008</a:t>
                      </a:r>
                      <a:endParaRPr lang="en-US" dirty="0" smtClean="0">
                        <a:latin typeface="+mj-lt"/>
                      </a:endParaRPr>
                    </a:p>
                    <a:p>
                      <a:pPr algn="ctr"/>
                      <a:endParaRPr lang="en-US" dirty="0">
                        <a:latin typeface="+mj-lt"/>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(a)</a:t>
                      </a:r>
                      <a:r>
                        <a:rPr lang="en-US" baseline="0" dirty="0" smtClean="0">
                          <a:latin typeface="+mj-lt"/>
                        </a:rPr>
                        <a:t> – (b) </a:t>
                      </a:r>
                      <a:r>
                        <a:rPr lang="en-US" dirty="0" smtClean="0">
                          <a:latin typeface="+mj-lt"/>
                        </a:rPr>
                        <a:t>= DID estimate</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mj-lt"/>
                        </a:rPr>
                        <a:t>(c</a:t>
                      </a:r>
                      <a:r>
                        <a:rPr lang="en-US" baseline="0" dirty="0" smtClean="0">
                          <a:latin typeface="+mj-lt"/>
                        </a:rPr>
                        <a:t>)</a:t>
                      </a:r>
                      <a:endParaRPr lang="en-US" dirty="0">
                        <a:latin typeface="+mj-lt"/>
                      </a:endParaRPr>
                    </a:p>
                  </a:txBody>
                  <a:tcPr anchor="ctr"/>
                </a:tc>
              </a:tr>
            </a:tbl>
          </a:graphicData>
        </a:graphic>
      </p:graphicFrame>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7</a:t>
            </a:fld>
            <a:endParaRPr lang="en-US"/>
          </a:p>
        </p:txBody>
      </p:sp>
    </p:spTree>
    <p:extLst>
      <p:ext uri="{BB962C8B-B14F-4D97-AF65-F5344CB8AC3E}">
        <p14:creationId xmlns:p14="http://schemas.microsoft.com/office/powerpoint/2010/main" val="2052722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Sampling Strategy</a:t>
            </a:r>
            <a:endParaRPr lang="en-US" sz="3600" dirty="0"/>
          </a:p>
        </p:txBody>
      </p:sp>
      <p:sp>
        <p:nvSpPr>
          <p:cNvPr id="3" name="Content Placeholder 2"/>
          <p:cNvSpPr>
            <a:spLocks noGrp="1"/>
          </p:cNvSpPr>
          <p:nvPr>
            <p:ph idx="1"/>
          </p:nvPr>
        </p:nvSpPr>
        <p:spPr/>
        <p:txBody>
          <a:bodyPr>
            <a:normAutofit/>
          </a:bodyPr>
          <a:lstStyle/>
          <a:p>
            <a:r>
              <a:rPr lang="en-GB" dirty="0" smtClean="0">
                <a:latin typeface="+mj-lt"/>
              </a:rPr>
              <a:t>304 learning centres in 2008 in 33 unions of 8 </a:t>
            </a:r>
            <a:r>
              <a:rPr lang="en-GB" dirty="0" err="1" smtClean="0">
                <a:latin typeface="+mj-lt"/>
              </a:rPr>
              <a:t>upazilas</a:t>
            </a:r>
            <a:r>
              <a:rPr lang="en-GB" dirty="0" smtClean="0">
                <a:latin typeface="+mj-lt"/>
              </a:rPr>
              <a:t> in Bangladesh. </a:t>
            </a:r>
          </a:p>
          <a:p>
            <a:pPr>
              <a:buNone/>
            </a:pPr>
            <a:endParaRPr lang="en-GB" dirty="0" smtClean="0">
              <a:latin typeface="+mj-lt"/>
            </a:endParaRPr>
          </a:p>
          <a:p>
            <a:r>
              <a:rPr lang="en-GB" dirty="0" smtClean="0">
                <a:latin typeface="+mj-lt"/>
              </a:rPr>
              <a:t>Only 262 centres had students from grade 2. </a:t>
            </a:r>
          </a:p>
          <a:p>
            <a:pPr>
              <a:buNone/>
            </a:pPr>
            <a:endParaRPr lang="en-US" dirty="0" smtClean="0">
              <a:latin typeface="+mj-lt"/>
            </a:endParaRPr>
          </a:p>
          <a:p>
            <a:r>
              <a:rPr lang="en-GB" dirty="0" smtClean="0">
                <a:latin typeface="+mj-lt"/>
              </a:rPr>
              <a:t>A sample of 1900 students (950 in each of treatment and control groups) from 159 learning centres and the associated primary schools.</a:t>
            </a:r>
          </a:p>
          <a:p>
            <a:pPr>
              <a:buNone/>
            </a:pPr>
            <a:endParaRPr lang="en-GB" dirty="0" smtClean="0">
              <a:latin typeface="+mj-lt"/>
            </a:endParaRPr>
          </a:p>
          <a:p>
            <a:endParaRPr lang="en-US" dirty="0">
              <a:latin typeface="+mj-lt"/>
            </a:endParaRPr>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8</a:t>
            </a:fld>
            <a:endParaRPr lang="en-US"/>
          </a:p>
        </p:txBody>
      </p:sp>
    </p:spTree>
    <p:extLst>
      <p:ext uri="{BB962C8B-B14F-4D97-AF65-F5344CB8AC3E}">
        <p14:creationId xmlns:p14="http://schemas.microsoft.com/office/powerpoint/2010/main" val="2376474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Sampling Strategy</a:t>
            </a:r>
            <a:endParaRPr lang="en-US" sz="3600" dirty="0"/>
          </a:p>
        </p:txBody>
      </p:sp>
      <p:sp>
        <p:nvSpPr>
          <p:cNvPr id="3" name="Content Placeholder 2"/>
          <p:cNvSpPr>
            <a:spLocks noGrp="1"/>
          </p:cNvSpPr>
          <p:nvPr>
            <p:ph idx="1"/>
          </p:nvPr>
        </p:nvSpPr>
        <p:spPr/>
        <p:txBody>
          <a:bodyPr/>
          <a:lstStyle/>
          <a:p>
            <a:r>
              <a:rPr lang="en-GB" sz="2800" dirty="0" smtClean="0">
                <a:latin typeface="+mj-lt"/>
              </a:rPr>
              <a:t>Multistage sampling</a:t>
            </a:r>
          </a:p>
          <a:p>
            <a:pPr>
              <a:buNone/>
            </a:pPr>
            <a:endParaRPr lang="en-GB" sz="2800" dirty="0" smtClean="0">
              <a:latin typeface="+mj-lt"/>
            </a:endParaRPr>
          </a:p>
          <a:p>
            <a:pPr lvl="1">
              <a:buFont typeface="Wingdings" pitchFamily="2" charset="2"/>
              <a:buChar char="§"/>
            </a:pPr>
            <a:r>
              <a:rPr lang="en-GB" sz="2400" dirty="0" smtClean="0">
                <a:latin typeface="+mj-lt"/>
              </a:rPr>
              <a:t>Select the learning centres</a:t>
            </a:r>
          </a:p>
          <a:p>
            <a:pPr lvl="1">
              <a:buNone/>
            </a:pPr>
            <a:endParaRPr lang="en-GB" sz="2400" dirty="0" smtClean="0">
              <a:latin typeface="+mj-lt"/>
            </a:endParaRPr>
          </a:p>
          <a:p>
            <a:pPr lvl="1">
              <a:buFont typeface="Wingdings" pitchFamily="2" charset="2"/>
              <a:buChar char="§"/>
            </a:pPr>
            <a:r>
              <a:rPr lang="en-GB" sz="2400" dirty="0" smtClean="0">
                <a:latin typeface="+mj-lt"/>
              </a:rPr>
              <a:t>Select  students who were in grade 2 in 2008 and participated in the program</a:t>
            </a:r>
          </a:p>
          <a:p>
            <a:pPr lvl="1">
              <a:buNone/>
            </a:pPr>
            <a:endParaRPr lang="en-GB" sz="2400" dirty="0" smtClean="0">
              <a:latin typeface="+mj-lt"/>
            </a:endParaRPr>
          </a:p>
          <a:p>
            <a:pPr lvl="1">
              <a:buFont typeface="Wingdings" pitchFamily="2" charset="2"/>
              <a:buChar char="§"/>
            </a:pPr>
            <a:r>
              <a:rPr lang="en-GB" sz="2400" dirty="0" smtClean="0">
                <a:latin typeface="+mj-lt"/>
              </a:rPr>
              <a:t>Select control students (6 on average) from the schools who were in grade 2 in 2008 but did not participate in the program.</a:t>
            </a:r>
          </a:p>
          <a:p>
            <a:endParaRPr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C0B2E10-CAC5-4E4F-A9B7-D91206FD4B68}" type="slidenum">
              <a:rPr lang="en-US" smtClean="0"/>
              <a:pPr/>
              <a:t>9</a:t>
            </a:fld>
            <a:endParaRPr lang="en-US"/>
          </a:p>
        </p:txBody>
      </p:sp>
    </p:spTree>
    <p:extLst>
      <p:ext uri="{BB962C8B-B14F-4D97-AF65-F5344CB8AC3E}">
        <p14:creationId xmlns:p14="http://schemas.microsoft.com/office/powerpoint/2010/main" val="25415143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2357</TotalTime>
  <Words>1433</Words>
  <Application>Microsoft Office PowerPoint</Application>
  <PresentationFormat>On-screen Show (4:3)</PresentationFormat>
  <Paragraphs>226</Paragraphs>
  <Slides>29</Slides>
  <Notes>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Non Experimental Design in Education</vt:lpstr>
      <vt:lpstr>A way around RCT</vt:lpstr>
      <vt:lpstr>Methodology 1: Difference in Difference (DID)</vt:lpstr>
      <vt:lpstr>Evaluating the Education Support Program of the CDIP</vt:lpstr>
      <vt:lpstr>Treatment and Control</vt:lpstr>
      <vt:lpstr>Methodology </vt:lpstr>
      <vt:lpstr>Methodology</vt:lpstr>
      <vt:lpstr>Sampling Strategy</vt:lpstr>
      <vt:lpstr>Sampling Strategy</vt:lpstr>
      <vt:lpstr>The Surveys</vt:lpstr>
      <vt:lpstr>The Field Experience</vt:lpstr>
      <vt:lpstr>Figure 1: total marks obtained </vt:lpstr>
      <vt:lpstr>Figure 2: difference in marks between pre-post treatment years</vt:lpstr>
      <vt:lpstr>Results: class performance (did estimates)</vt:lpstr>
      <vt:lpstr>Methodology 2: Regression Discontinuity Design</vt:lpstr>
      <vt:lpstr>Measuring the Impact of Remedial Education </vt:lpstr>
      <vt:lpstr>Figure 3: The Design</vt:lpstr>
      <vt:lpstr>Treatment – Control Groups</vt:lpstr>
      <vt:lpstr>Figure 4: the Relationship between June Reading Scores and the Probability of Attending Summer School or being Retained</vt:lpstr>
      <vt:lpstr>Figure 5: Relationship between June reading and next year reading and math performance for third grade students</vt:lpstr>
      <vt:lpstr>Figure 6: Relationship between June reading and next year reading and math performance for sixth grade students</vt:lpstr>
      <vt:lpstr>Figure 7: Relationship between August reading and next year reading and math performance for third grade students</vt:lpstr>
      <vt:lpstr>Figure 8: Relationship between August reading and next year reading and math performance for sixth grade students</vt:lpstr>
      <vt:lpstr>The DID Estimate</vt:lpstr>
      <vt:lpstr>RDD: Main Idea</vt:lpstr>
      <vt:lpstr>Methodology 3: the Propensity Score Matching</vt:lpstr>
      <vt:lpstr>Matching</vt:lpstr>
      <vt:lpstr>More than One Determinants</vt:lpstr>
      <vt:lpstr>Treatment an Control 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Experimental Desing</dc:title>
  <dc:creator>Ummul Ruthbah</dc:creator>
  <cp:lastModifiedBy>SEBASTIO</cp:lastModifiedBy>
  <cp:revision>31</cp:revision>
  <dcterms:created xsi:type="dcterms:W3CDTF">2014-03-05T19:21:42Z</dcterms:created>
  <dcterms:modified xsi:type="dcterms:W3CDTF">2014-03-16T05:00:26Z</dcterms:modified>
</cp:coreProperties>
</file>