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257" r:id="rId3"/>
    <p:sldId id="261" r:id="rId4"/>
    <p:sldId id="258" r:id="rId5"/>
    <p:sldId id="262" r:id="rId6"/>
    <p:sldId id="263" r:id="rId7"/>
    <p:sldId id="299" r:id="rId8"/>
    <p:sldId id="331" r:id="rId9"/>
    <p:sldId id="332" r:id="rId10"/>
    <p:sldId id="333" r:id="rId11"/>
    <p:sldId id="325" r:id="rId12"/>
    <p:sldId id="330" r:id="rId13"/>
    <p:sldId id="288" r:id="rId14"/>
    <p:sldId id="308" r:id="rId15"/>
    <p:sldId id="309" r:id="rId16"/>
    <p:sldId id="311" r:id="rId17"/>
    <p:sldId id="324" r:id="rId18"/>
    <p:sldId id="307" r:id="rId19"/>
    <p:sldId id="312" r:id="rId20"/>
    <p:sldId id="320" r:id="rId21"/>
    <p:sldId id="327" r:id="rId22"/>
    <p:sldId id="269" r:id="rId23"/>
    <p:sldId id="313" r:id="rId24"/>
    <p:sldId id="328" r:id="rId25"/>
    <p:sldId id="314" r:id="rId26"/>
    <p:sldId id="32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ilde" initials="M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9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EQUEIRA\Desktop\MB%20Midlin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Knowledge</a:t>
            </a:r>
            <a:r>
              <a:rPr lang="en-GB" baseline="0"/>
              <a:t> Score (1-5)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Sheet2!$S$3:$S$4</c:f>
              <c:strCache>
                <c:ptCount val="2"/>
                <c:pt idx="0">
                  <c:v>Control</c:v>
                </c:pt>
                <c:pt idx="1">
                  <c:v>BT+MK</c:v>
                </c:pt>
              </c:strCache>
            </c:strRef>
          </c:cat>
          <c:val>
            <c:numRef>
              <c:f>Sheet2!$T$3:$T$4</c:f>
              <c:numCache>
                <c:formatCode>General</c:formatCode>
                <c:ptCount val="2"/>
                <c:pt idx="0">
                  <c:v>2.65</c:v>
                </c:pt>
                <c:pt idx="1">
                  <c:v>3.45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3531720"/>
        <c:axId val="2123537560"/>
      </c:barChart>
      <c:catAx>
        <c:axId val="2123531720"/>
        <c:scaling>
          <c:orientation val="minMax"/>
        </c:scaling>
        <c:delete val="0"/>
        <c:axPos val="b"/>
        <c:majorTickMark val="none"/>
        <c:minorTickMark val="none"/>
        <c:tickLblPos val="nextTo"/>
        <c:crossAx val="2123537560"/>
        <c:crosses val="autoZero"/>
        <c:auto val="1"/>
        <c:lblAlgn val="ctr"/>
        <c:lblOffset val="100"/>
        <c:noMultiLvlLbl val="0"/>
      </c:catAx>
      <c:valAx>
        <c:axId val="21235375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235317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389D3-7AE5-42BA-B384-2ED4CAC3119C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B0823-547F-439E-8E60-ED51CAB8E0DC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86977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4C929-38A0-479E-9C5F-E6240DC75251}" type="slidenum">
              <a:rPr lang="pt-PT" smtClean="0"/>
              <a:pPr/>
              <a:t>17</a:t>
            </a:fld>
            <a:endParaRPr lang="pt-PT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0F4438-82DC-464A-9860-FC4026F0C6D7}" type="slidenum">
              <a:rPr lang="pt-PT" smtClean="0"/>
              <a:pPr>
                <a:defRPr/>
              </a:pPr>
              <a:t>18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85817" indent="-263776"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55103" indent="-211021"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477145" indent="-211021"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899186" indent="-211021" eaLnBrk="0" hangingPunct="0"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0ECA308F-1AD6-4126-9826-6D604F8405BB}" type="slidenum">
              <a:rPr lang="pt-PT" altLang="en-US" sz="1200">
                <a:latin typeface="Calibri" pitchFamily="34" charset="0"/>
              </a:rPr>
              <a:pPr eaLnBrk="1" hangingPunct="1"/>
              <a:t>20</a:t>
            </a:fld>
            <a:endParaRPr lang="pt-PT" altLang="en-US" sz="1200">
              <a:latin typeface="Calibri" pitchFamily="34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027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3445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0642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black">
          <a:xfrm>
            <a:off x="0" y="6325394"/>
            <a:ext cx="9144000" cy="401637"/>
          </a:xfrm>
          <a:prstGeom prst="rect">
            <a:avLst/>
          </a:prstGeom>
          <a:solidFill>
            <a:srgbClr val="BA122B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 flipV="1">
            <a:off x="152402" y="838201"/>
            <a:ext cx="8816975" cy="3175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pt-PT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flipV="1">
            <a:off x="152402" y="838201"/>
            <a:ext cx="8816975" cy="3175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143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693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7225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9325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52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621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071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0484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888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77F94-B989-4E8A-B5B0-033D1BD229CB}" type="datetimeFigureOut">
              <a:rPr lang="en-IE" smtClean="0"/>
              <a:pPr/>
              <a:t>23/03/16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44983-C12F-4B60-85E5-8561310CDBB2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207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wmf"/><Relationship Id="rId12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tags" Target="../tags/tag4.xml"/><Relationship Id="rId6" Type="http://schemas.openxmlformats.org/officeDocument/2006/relationships/tags" Target="../tags/tag5.xml"/><Relationship Id="rId7" Type="http://schemas.openxmlformats.org/officeDocument/2006/relationships/tags" Target="../tags/tag6.xml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3.xml"/><Relationship Id="rId10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2952"/>
            <a:ext cx="7772400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The Role of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Technology and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Business Skills in Microenterprise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Development: </a:t>
            </a:r>
            <a:b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the Case of 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Mozambique</a:t>
            </a:r>
            <a:endParaRPr lang="en-IE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717032"/>
            <a:ext cx="8352928" cy="2808312"/>
          </a:xfrm>
        </p:spPr>
        <p:txBody>
          <a:bodyPr>
            <a:noAutofit/>
          </a:bodyPr>
          <a:lstStyle/>
          <a:p>
            <a:r>
              <a:rPr lang="en-US" sz="2000" dirty="0" smtClean="0"/>
              <a:t>Catia Batista, </a:t>
            </a:r>
            <a:r>
              <a:rPr lang="en-US" sz="2000" dirty="0" err="1" smtClean="0"/>
              <a:t>Universidade</a:t>
            </a:r>
            <a:r>
              <a:rPr lang="en-US" sz="2000" dirty="0" smtClean="0"/>
              <a:t> Nova de </a:t>
            </a:r>
            <a:r>
              <a:rPr lang="en-US" sz="2000" dirty="0" err="1" smtClean="0"/>
              <a:t>Lisboa</a:t>
            </a:r>
            <a:r>
              <a:rPr lang="en-US" sz="2000" dirty="0" smtClean="0"/>
              <a:t> and </a:t>
            </a:r>
            <a:r>
              <a:rPr lang="en-US" sz="2000" dirty="0" smtClean="0"/>
              <a:t>NOVAFRICA</a:t>
            </a:r>
          </a:p>
          <a:p>
            <a:r>
              <a:rPr lang="en-US" sz="2000" dirty="0" smtClean="0"/>
              <a:t>Sandra Sequeira, London School of Economics</a:t>
            </a:r>
          </a:p>
          <a:p>
            <a:r>
              <a:rPr lang="en-US" sz="2000" dirty="0" smtClean="0"/>
              <a:t>Pedro C. Vicente, </a:t>
            </a:r>
            <a:r>
              <a:rPr lang="en-US" sz="2000" dirty="0" err="1" smtClean="0"/>
              <a:t>Universidade</a:t>
            </a:r>
            <a:r>
              <a:rPr lang="en-US" sz="2000" dirty="0" smtClean="0"/>
              <a:t> Nova de </a:t>
            </a:r>
            <a:r>
              <a:rPr lang="en-US" sz="2000" dirty="0" err="1" smtClean="0"/>
              <a:t>Lisboa</a:t>
            </a:r>
            <a:r>
              <a:rPr lang="en-US" sz="2000" dirty="0" smtClean="0"/>
              <a:t> and </a:t>
            </a:r>
            <a:r>
              <a:rPr lang="en-US" sz="2000" dirty="0" smtClean="0"/>
              <a:t>NOVAFRICA</a:t>
            </a:r>
          </a:p>
          <a:p>
            <a:endParaRPr lang="en-US" sz="2000" dirty="0" smtClean="0"/>
          </a:p>
          <a:p>
            <a:endParaRPr lang="en-US" sz="1800" dirty="0" smtClean="0"/>
          </a:p>
          <a:p>
            <a:r>
              <a:rPr lang="en-US" sz="1800" b="1" dirty="0" smtClean="0">
                <a:solidFill>
                  <a:schemeClr val="tx1"/>
                </a:solidFill>
              </a:rPr>
              <a:t>March, 2016</a:t>
            </a:r>
            <a:endParaRPr lang="en-IE" sz="1800" b="1" dirty="0">
              <a:solidFill>
                <a:schemeClr val="tx1"/>
              </a:solidFill>
            </a:endParaRPr>
          </a:p>
        </p:txBody>
      </p:sp>
      <p:pic>
        <p:nvPicPr>
          <p:cNvPr id="1026" name="Picture 1" descr="Description: usaid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60648"/>
            <a:ext cx="3629112" cy="92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5"/>
            <a:ext cx="3672408" cy="65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icture 4"/>
          <p:cNvSpPr>
            <a:spLocks noChangeAspect="1"/>
          </p:cNvSpPr>
          <p:nvPr/>
        </p:nvSpPr>
        <p:spPr bwMode="auto">
          <a:xfrm>
            <a:off x="107950" y="765175"/>
            <a:ext cx="44561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Picture 5"/>
          <p:cNvSpPr>
            <a:spLocks noChangeAspect="1"/>
          </p:cNvSpPr>
          <p:nvPr/>
        </p:nvSpPr>
        <p:spPr bwMode="auto">
          <a:xfrm>
            <a:off x="4572000" y="765175"/>
            <a:ext cx="44640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Picture 7"/>
          <p:cNvSpPr>
            <a:spLocks noChangeAspect="1"/>
          </p:cNvSpPr>
          <p:nvPr/>
        </p:nvSpPr>
        <p:spPr bwMode="auto">
          <a:xfrm>
            <a:off x="2339975" y="3284538"/>
            <a:ext cx="446405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1589088" y="6092825"/>
            <a:ext cx="5834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>
                <a:latin typeface="+mn-lt"/>
                <a:cs typeface="Times New Roman" charset="0"/>
              </a:rPr>
              <a:t>Other information: cash-out, transfer, pricing</a:t>
            </a:r>
          </a:p>
        </p:txBody>
      </p:sp>
      <p:pic>
        <p:nvPicPr>
          <p:cNvPr id="2048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692150"/>
            <a:ext cx="45720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92150"/>
            <a:ext cx="4572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295650"/>
            <a:ext cx="4572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27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Placeholder 2"/>
          <p:cNvSpPr>
            <a:spLocks noGrp="1"/>
          </p:cNvSpPr>
          <p:nvPr>
            <p:ph type="body" idx="1"/>
          </p:nvPr>
        </p:nvSpPr>
        <p:spPr>
          <a:xfrm>
            <a:off x="479425" y="0"/>
            <a:ext cx="8207375" cy="835025"/>
          </a:xfrm>
        </p:spPr>
        <p:txBody>
          <a:bodyPr/>
          <a:lstStyle/>
          <a:p>
            <a:pPr algn="ctr"/>
            <a:r>
              <a:rPr lang="en-US" altLang="en-US" sz="3500" smtClean="0">
                <a:latin typeface="Cooper Std Black" charset="0"/>
              </a:rPr>
              <a:t>BÓNUS POUPANÇA</a:t>
            </a:r>
            <a:endParaRPr lang="en-US" altLang="en-US" sz="3700" smtClean="0">
              <a:latin typeface="Cooper Std Black" charset="0"/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429419" y="2037557"/>
            <a:ext cx="2676525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7"/>
          <p:cNvSpPr>
            <a:spLocks noChangeArrowheads="1"/>
          </p:cNvSpPr>
          <p:nvPr/>
        </p:nvSpPr>
        <p:spPr bwMode="auto">
          <a:xfrm>
            <a:off x="100013" y="1668463"/>
            <a:ext cx="1858962" cy="1057275"/>
          </a:xfrm>
          <a:prstGeom prst="cloudCallout">
            <a:avLst>
              <a:gd name="adj1" fmla="val 16657"/>
              <a:gd name="adj2" fmla="val 59014"/>
            </a:avLst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lIns="113504" tIns="56752" rIns="113504" bIns="56752" anchor="ctr"/>
          <a:lstStyle/>
          <a:p>
            <a:pPr algn="ctr">
              <a:defRPr/>
            </a:pPr>
            <a:r>
              <a:rPr lang="en-US" b="1" dirty="0">
                <a:latin typeface="+mn-lt"/>
                <a:ea typeface="+mn-ea"/>
              </a:rPr>
              <a:t>Como </a:t>
            </a:r>
            <a:r>
              <a:rPr lang="en-US" b="1" dirty="0" err="1">
                <a:latin typeface="+mn-lt"/>
                <a:ea typeface="+mn-ea"/>
              </a:rPr>
              <a:t>funciona</a:t>
            </a:r>
            <a:r>
              <a:rPr lang="en-US" b="1" dirty="0">
                <a:latin typeface="+mn-lt"/>
                <a:ea typeface="+mn-ea"/>
              </a:rPr>
              <a:t> </a:t>
            </a:r>
            <a:r>
              <a:rPr lang="en-US" b="1" dirty="0" err="1">
                <a:latin typeface="+mn-lt"/>
                <a:ea typeface="+mn-ea"/>
              </a:rPr>
              <a:t>isso</a:t>
            </a:r>
            <a:r>
              <a:rPr lang="en-US" b="1" dirty="0">
                <a:latin typeface="+mn-lt"/>
                <a:ea typeface="+mn-ea"/>
              </a:rPr>
              <a:t>?!</a:t>
            </a:r>
          </a:p>
        </p:txBody>
      </p:sp>
      <p:pic>
        <p:nvPicPr>
          <p:cNvPr id="37893" name="Picture 2" descr="http://novafrica.org/wp-content/uploads/2012/04/novafric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784850"/>
            <a:ext cx="16954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 descr="C:\Program Files (x86)\Microsoft Office\MEDIA\OFFICE12\Lines\BD21448_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5500688"/>
            <a:ext cx="8709025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10"/>
          <p:cNvSpPr txBox="1">
            <a:spLocks noChangeArrowheads="1"/>
          </p:cNvSpPr>
          <p:nvPr/>
        </p:nvSpPr>
        <p:spPr bwMode="auto">
          <a:xfrm>
            <a:off x="130175" y="5481638"/>
            <a:ext cx="12636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504" tIns="56752" rIns="113504" bIns="567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500" b="1">
                <a:latin typeface="Aharoni" pitchFamily="2" charset="-79"/>
                <a:cs typeface="Aharoni" pitchFamily="2" charset="-79"/>
              </a:rPr>
              <a:t>APOIO:</a:t>
            </a:r>
          </a:p>
        </p:txBody>
      </p:sp>
      <p:pic>
        <p:nvPicPr>
          <p:cNvPr id="37896" name="Picture 6" descr="http://www.zdnet.com/i/story/60/80/002817/usai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5843588"/>
            <a:ext cx="22113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7" b="13341"/>
          <a:stretch>
            <a:fillRect/>
          </a:stretch>
        </p:blipFill>
        <p:spPr bwMode="auto">
          <a:xfrm>
            <a:off x="4152900" y="5930900"/>
            <a:ext cx="23352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Box 15"/>
          <p:cNvSpPr txBox="1">
            <a:spLocks noChangeArrowheads="1"/>
          </p:cNvSpPr>
          <p:nvPr/>
        </p:nvSpPr>
        <p:spPr bwMode="auto">
          <a:xfrm>
            <a:off x="130175" y="5084763"/>
            <a:ext cx="87963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3504" tIns="56752" rIns="113504" bIns="567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 b="1"/>
              <a:t>*Os bónus são pagos em cada mês, mas pode existir um desfasamento de dias entre o final do mês e o pagamento do bónus. 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"/>
          </p:nvPr>
        </p:nvSpPr>
        <p:spPr>
          <a:xfrm>
            <a:off x="4137025" y="1946275"/>
            <a:ext cx="4352925" cy="1852613"/>
          </a:xfrm>
          <a:ln w="38100">
            <a:solidFill>
              <a:srgbClr val="FFC000"/>
            </a:solidFill>
          </a:ln>
        </p:spPr>
        <p:txBody>
          <a:bodyPr>
            <a:normAutofit fontScale="92500" lnSpcReduction="20000"/>
          </a:bodyPr>
          <a:lstStyle/>
          <a:p>
            <a:pPr algn="ctr">
              <a:buFont typeface="Arial" charset="0"/>
              <a:buNone/>
              <a:defRPr/>
            </a:pPr>
            <a:r>
              <a:rPr lang="pt-PT" sz="3000" dirty="0"/>
              <a:t>	Recebe 5 meticais por cada 100 meticais que conseguir </a:t>
            </a:r>
            <a:r>
              <a:rPr lang="pt-PT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MANTER</a:t>
            </a:r>
            <a:r>
              <a:rPr lang="pt-PT" sz="3000" dirty="0"/>
              <a:t> na sua </a:t>
            </a:r>
            <a:r>
              <a:rPr lang="pt-PT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 MKESH </a:t>
            </a:r>
            <a:r>
              <a:rPr lang="pt-PT" sz="3000" dirty="0"/>
              <a:t>durante 1 mês!</a:t>
            </a:r>
            <a:endParaRPr lang="pt-PT" sz="3000" b="1" dirty="0"/>
          </a:p>
        </p:txBody>
      </p:sp>
      <p:pic>
        <p:nvPicPr>
          <p:cNvPr id="37900" name="Picture 2" descr="http://www.clubofmozambique.com/pt/sectionnews/data/mocambique/mc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5734050"/>
            <a:ext cx="1128713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5745163"/>
            <a:ext cx="1206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Text Placeholder 2"/>
          <p:cNvSpPr>
            <a:spLocks noGrp="1"/>
          </p:cNvSpPr>
          <p:nvPr>
            <p:ph type="body" idx="1"/>
          </p:nvPr>
        </p:nvSpPr>
        <p:spPr>
          <a:xfrm>
            <a:off x="0" y="927100"/>
            <a:ext cx="9144000" cy="649288"/>
          </a:xfrm>
        </p:spPr>
        <p:txBody>
          <a:bodyPr/>
          <a:lstStyle/>
          <a:p>
            <a:pPr algn="ctr"/>
            <a:r>
              <a:rPr lang="en-US" altLang="en-US" sz="2500" b="0" dirty="0" err="1" smtClean="0">
                <a:latin typeface="Cooper Std Black" charset="0"/>
              </a:rPr>
              <a:t>Pôr</a:t>
            </a:r>
            <a:r>
              <a:rPr lang="en-US" altLang="en-US" sz="2500" b="0" dirty="0" smtClean="0">
                <a:latin typeface="Cooper Std Black" charset="0"/>
              </a:rPr>
              <a:t> </a:t>
            </a:r>
            <a:r>
              <a:rPr lang="en-US" altLang="en-US" sz="2500" b="0" dirty="0" err="1" smtClean="0">
                <a:latin typeface="Cooper Std Black" charset="0"/>
              </a:rPr>
              <a:t>dinheiro</a:t>
            </a:r>
            <a:r>
              <a:rPr lang="en-US" altLang="en-US" sz="2500" b="0" dirty="0" smtClean="0">
                <a:latin typeface="Cooper Std Black" charset="0"/>
              </a:rPr>
              <a:t> no                 agora </a:t>
            </a:r>
            <a:r>
              <a:rPr lang="en-US" altLang="en-US" sz="2500" b="0" dirty="0" err="1" smtClean="0">
                <a:latin typeface="Cooper Std Black" charset="0"/>
              </a:rPr>
              <a:t>dá</a:t>
            </a:r>
            <a:r>
              <a:rPr lang="en-US" altLang="en-US" sz="2500" b="0" dirty="0" smtClean="0">
                <a:latin typeface="Cooper Std Black" charset="0"/>
              </a:rPr>
              <a:t> </a:t>
            </a:r>
            <a:r>
              <a:rPr lang="en-US" altLang="en-US" sz="2500" b="0" dirty="0" err="1" smtClean="0">
                <a:latin typeface="Cooper Std Black" charset="0"/>
              </a:rPr>
              <a:t>mais</a:t>
            </a:r>
            <a:r>
              <a:rPr lang="en-US" altLang="en-US" sz="2500" b="0" dirty="0" smtClean="0">
                <a:latin typeface="Cooper Std Black" charset="0"/>
              </a:rPr>
              <a:t> </a:t>
            </a:r>
            <a:r>
              <a:rPr lang="en-US" altLang="en-US" sz="2500" b="0" dirty="0" err="1" smtClean="0">
                <a:latin typeface="Cooper Std Black" charset="0"/>
              </a:rPr>
              <a:t>dinheiro</a:t>
            </a:r>
            <a:r>
              <a:rPr lang="en-US" altLang="en-US" sz="2500" b="0" dirty="0" smtClean="0">
                <a:latin typeface="Cooper Std Black" charset="0"/>
              </a:rPr>
              <a:t>!</a:t>
            </a:r>
          </a:p>
        </p:txBody>
      </p:sp>
      <p:pic>
        <p:nvPicPr>
          <p:cNvPr id="3790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825500"/>
            <a:ext cx="1311275" cy="852488"/>
          </a:xfrm>
        </p:spPr>
      </p:pic>
      <p:sp>
        <p:nvSpPr>
          <p:cNvPr id="22" name="Content Placeholder 3"/>
          <p:cNvSpPr>
            <a:spLocks noGrp="1"/>
          </p:cNvSpPr>
          <p:nvPr>
            <p:ph sz="half" idx="2"/>
          </p:nvPr>
        </p:nvSpPr>
        <p:spPr>
          <a:xfrm>
            <a:off x="4137025" y="4078288"/>
            <a:ext cx="4352925" cy="1019175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>
              <a:buFont typeface="Arial" pitchFamily="34" charset="0"/>
              <a:buNone/>
            </a:pPr>
            <a:r>
              <a:rPr lang="pt-PT" altLang="en-US" sz="2800" smtClean="0"/>
              <a:t>	Vamos dar-lhe este </a:t>
            </a:r>
            <a:r>
              <a:rPr lang="pt-PT" altLang="en-US" sz="28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BÓNUS</a:t>
            </a:r>
            <a:r>
              <a:rPr lang="pt-PT" altLang="en-US" sz="2800" smtClean="0"/>
              <a:t> durante 3 meses!</a:t>
            </a:r>
            <a:endParaRPr lang="pt-PT" altLang="en-US" sz="2800" b="1" smtClean="0"/>
          </a:p>
        </p:txBody>
      </p:sp>
    </p:spTree>
    <p:extLst>
      <p:ext uri="{BB962C8B-B14F-4D97-AF65-F5344CB8AC3E}">
        <p14:creationId xmlns:p14="http://schemas.microsoft.com/office/powerpoint/2010/main" val="135798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 smtClean="0"/>
              <a:t>Business Training Intervention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048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altLang="en-US" sz="2200" b="1" dirty="0" smtClean="0"/>
              <a:t>Financial </a:t>
            </a:r>
            <a:r>
              <a:rPr lang="en-US" altLang="en-US" sz="2200" b="1" dirty="0"/>
              <a:t>literacy module</a:t>
            </a:r>
            <a:r>
              <a:rPr lang="en-US" altLang="en-US" sz="2200" dirty="0"/>
              <a:t>, taught over weekly visits to </a:t>
            </a:r>
            <a:r>
              <a:rPr lang="en-US" altLang="en-US" sz="2200" dirty="0" err="1"/>
              <a:t>microentrepreneur</a:t>
            </a:r>
            <a:r>
              <a:rPr lang="en-US" altLang="en-US" sz="2200" dirty="0"/>
              <a:t>, based on manual</a:t>
            </a:r>
          </a:p>
          <a:p>
            <a:pPr lvl="2"/>
            <a:r>
              <a:rPr lang="en-US" altLang="en-US" sz="2200" dirty="0"/>
              <a:t>Simple financial notions: </a:t>
            </a:r>
            <a:r>
              <a:rPr lang="en-US" altLang="en-US" sz="2200" dirty="0" smtClean="0"/>
              <a:t>revenue</a:t>
            </a:r>
            <a:r>
              <a:rPr lang="en-US" altLang="en-US" sz="2200" dirty="0"/>
              <a:t>, profit, savings, investment and valid expenses for the </a:t>
            </a:r>
            <a:r>
              <a:rPr lang="en-US" altLang="en-US" sz="2200" dirty="0" smtClean="0"/>
              <a:t>business</a:t>
            </a:r>
          </a:p>
          <a:p>
            <a:pPr lvl="2"/>
            <a:r>
              <a:rPr lang="en-US" altLang="en-US" sz="2200" dirty="0" smtClean="0"/>
              <a:t>Simple </a:t>
            </a:r>
            <a:r>
              <a:rPr lang="en-US" altLang="en-US" sz="2200" dirty="0"/>
              <a:t>accounting procedures</a:t>
            </a:r>
          </a:p>
          <a:p>
            <a:pPr lvl="2"/>
            <a:r>
              <a:rPr lang="en-US" altLang="en-US" sz="2200" dirty="0"/>
              <a:t>Separation of accounts</a:t>
            </a:r>
          </a:p>
          <a:p>
            <a:pPr lvl="2"/>
            <a:r>
              <a:rPr lang="en-US" altLang="en-US" sz="2200" dirty="0"/>
              <a:t>Business objectives</a:t>
            </a:r>
          </a:p>
          <a:p>
            <a:pPr marL="457200" lvl="1" indent="0">
              <a:buNone/>
            </a:pPr>
            <a:r>
              <a:rPr lang="en-US" altLang="en-US" sz="2200" b="1" dirty="0"/>
              <a:t>Logbooks </a:t>
            </a:r>
            <a:r>
              <a:rPr lang="en-US" altLang="en-US" sz="2200" dirty="0"/>
              <a:t>distributed to </a:t>
            </a:r>
            <a:r>
              <a:rPr lang="en-US" altLang="en-US" sz="2200" dirty="0" err="1"/>
              <a:t>microentrepreneur</a:t>
            </a:r>
            <a:r>
              <a:rPr lang="en-US" altLang="en-US" sz="2200" dirty="0"/>
              <a:t> during the first visit</a:t>
            </a:r>
          </a:p>
          <a:p>
            <a:pPr marL="457200" lvl="1" indent="0">
              <a:buNone/>
            </a:pPr>
            <a:r>
              <a:rPr lang="en-US" altLang="en-US" sz="2200" b="1" dirty="0"/>
              <a:t>Comic strip </a:t>
            </a:r>
            <a:r>
              <a:rPr lang="en-US" altLang="en-US" sz="2200" dirty="0"/>
              <a:t>distributed to </a:t>
            </a:r>
            <a:r>
              <a:rPr lang="en-US" altLang="en-US" sz="2200" dirty="0" err="1"/>
              <a:t>microentrepreneur</a:t>
            </a:r>
            <a:r>
              <a:rPr lang="en-US" altLang="en-US" sz="2200" dirty="0"/>
              <a:t> during the first visit</a:t>
            </a:r>
          </a:p>
        </p:txBody>
      </p:sp>
    </p:spTree>
    <p:extLst>
      <p:ext uri="{BB962C8B-B14F-4D97-AF65-F5344CB8AC3E}">
        <p14:creationId xmlns:p14="http://schemas.microsoft.com/office/powerpoint/2010/main" val="41581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000" b="1" dirty="0" smtClean="0"/>
              <a:t>Business Training: Materials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6"/>
          </a:xfrm>
        </p:spPr>
        <p:txBody>
          <a:bodyPr/>
          <a:lstStyle/>
          <a:p>
            <a:r>
              <a:rPr lang="en-IE" dirty="0" smtClean="0"/>
              <a:t>Comic Strip</a:t>
            </a:r>
          </a:p>
          <a:p>
            <a:endParaRPr lang="en-IE" dirty="0"/>
          </a:p>
          <a:p>
            <a:r>
              <a:rPr lang="en-IE" dirty="0" smtClean="0"/>
              <a:t>Business Training Manual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 smtClean="0"/>
              <a:t>Logbooks</a:t>
            </a:r>
            <a:endParaRPr lang="en-I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QUEIRA\Dropbox\Mercados_Maputo\Materiais para Fieldwork\Banda Desenhada - final\BD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962"/>
            <a:ext cx="9144000" cy="63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2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QUEIRA\Dropbox\Mercados_Maputo\Materiais para Fieldwork\Banda Desenhada - final\B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15" y="0"/>
            <a:ext cx="4789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0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QUEIRA\Dropbox\Mercados_Maputo\Materiais para Fieldwork\Banda Desenhada - final\BD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623" y="0"/>
            <a:ext cx="4844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90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1" name="Picture 5" descr="bg clean intell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575"/>
            <a:ext cx="9144000" cy="1371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</p:pic>
      <p:sp>
        <p:nvSpPr>
          <p:cNvPr id="9" name="Title 4"/>
          <p:cNvSpPr txBox="1">
            <a:spLocks noChangeAspect="1"/>
          </p:cNvSpPr>
          <p:nvPr/>
        </p:nvSpPr>
        <p:spPr>
          <a:xfrm>
            <a:off x="685800" y="1923019"/>
            <a:ext cx="77724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pt-PT" sz="140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Manual</a:t>
            </a:r>
            <a:r>
              <a:rPr kumimoji="0" lang="pt-PT" sz="1400" b="1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pt-PT" sz="140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</a:t>
            </a:r>
            <a:r>
              <a:rPr lang="pt-PT" sz="1400" kern="0" cap="all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Formação dos </a:t>
            </a:r>
            <a:r>
              <a:rPr lang="pt-PT" sz="1400" kern="0" cap="all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Micro-Empresários</a:t>
            </a:r>
            <a:r>
              <a:rPr lang="pt-PT" sz="1400" kern="0" cap="all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nos Mercados Urbanos DA CIDADE de Maputo</a:t>
            </a:r>
            <a:endParaRPr lang="pt-PT" sz="1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 flipH="1">
            <a:off x="3252464" y="1892585"/>
            <a:ext cx="28550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2850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031"/>
          </a:xfrm>
        </p:spPr>
        <p:txBody>
          <a:bodyPr/>
          <a:lstStyle/>
          <a:p>
            <a:r>
              <a:rPr lang="pt-PT" sz="2000" b="1" dirty="0" smtClean="0"/>
              <a:t>Tabela de Conteúdos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0D9A4B7-E446-47FD-A7F2-805A8D4AC58B}" type="slidenum">
              <a:rPr lang="pt-PT" smtClean="0"/>
              <a:pPr>
                <a:defRPr/>
              </a:pPr>
              <a:t>18</a:t>
            </a:fld>
            <a:endParaRPr lang="pt-PT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5899" y="778669"/>
            <a:ext cx="841350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000" tIns="108000" rIns="108000" bIns="108000"/>
          <a:lstStyle/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endParaRPr lang="pt-PT" sz="1400" b="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pt-PT" sz="1400" b="0" dirty="0" smtClean="0">
                <a:solidFill>
                  <a:schemeClr val="tx1"/>
                </a:solidFill>
                <a:latin typeface="Arial" charset="0"/>
              </a:rPr>
              <a:t>Introdução</a:t>
            </a: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pt-PT" sz="1400" b="0" dirty="0" smtClean="0">
                <a:solidFill>
                  <a:schemeClr val="tx1"/>
                </a:solidFill>
                <a:latin typeface="Arial" charset="0"/>
              </a:rPr>
              <a:t>Receitas e despesas – como calcular o lucro do negócio?</a:t>
            </a: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pt-PT" sz="1400" b="0" dirty="0" smtClean="0">
                <a:solidFill>
                  <a:schemeClr val="tx1"/>
                </a:solidFill>
                <a:latin typeface="Arial" charset="0"/>
              </a:rPr>
              <a:t>Como calcular o lucro do negócio? Alguns avisos e exemplos.</a:t>
            </a: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pt-PT" sz="1400" b="0" dirty="0" smtClean="0">
                <a:solidFill>
                  <a:schemeClr val="tx1"/>
                </a:solidFill>
                <a:latin typeface="Arial" charset="0"/>
              </a:rPr>
              <a:t>Poupança: o que fazer com o dinheiro?</a:t>
            </a: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pt-PT" sz="1400" b="0" dirty="0" smtClean="0">
                <a:solidFill>
                  <a:schemeClr val="tx1"/>
                </a:solidFill>
                <a:latin typeface="Arial" charset="0"/>
              </a:rPr>
              <a:t>Poupança: evitar voltar para trás</a:t>
            </a: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pt-PT" sz="1400" b="0" dirty="0" smtClean="0">
                <a:solidFill>
                  <a:schemeClr val="tx1"/>
                </a:solidFill>
                <a:latin typeface="Arial" charset="0"/>
              </a:rPr>
              <a:t>Investimento: o que é? Como conseguir dinheiro para investir? </a:t>
            </a: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pt-PT" sz="1400" b="0" dirty="0" smtClean="0">
                <a:solidFill>
                  <a:schemeClr val="tx1"/>
                </a:solidFill>
                <a:latin typeface="Arial" charset="0"/>
              </a:rPr>
              <a:t>Investimento: quando pedir emprestado (txenecar) dinheiro?</a:t>
            </a: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pt-PT" sz="1400" b="0" dirty="0" smtClean="0">
                <a:solidFill>
                  <a:schemeClr val="tx1"/>
                </a:solidFill>
                <a:latin typeface="Arial" charset="0"/>
              </a:rPr>
              <a:t>Investimento: a que taxa de juro peço emprestado?</a:t>
            </a: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r>
              <a:rPr lang="pt-PT" sz="1400" b="0" dirty="0" smtClean="0">
                <a:solidFill>
                  <a:schemeClr val="tx1"/>
                </a:solidFill>
                <a:latin typeface="Arial" charset="0"/>
              </a:rPr>
              <a:t>Orçamento: o que é e como se deve fazer?</a:t>
            </a: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endParaRPr lang="pt-PT" sz="1400" b="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endParaRPr lang="pt-PT" sz="1400" b="0" dirty="0" smtClean="0">
              <a:solidFill>
                <a:schemeClr val="tx1"/>
              </a:solidFill>
              <a:latin typeface="Arial" charset="0"/>
            </a:endParaRPr>
          </a:p>
          <a:p>
            <a:pPr marL="342900" indent="-342900"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AutoNum type="arabicPeriod"/>
            </a:pPr>
            <a:endParaRPr lang="pt-BR" sz="1400" b="0" dirty="0" smtClean="0">
              <a:solidFill>
                <a:schemeClr val="tx1"/>
              </a:solidFill>
              <a:latin typeface="Arial" charset="0"/>
            </a:endParaRPr>
          </a:p>
          <a:p>
            <a:pPr algn="just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pt-PT" sz="1400" b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9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err="1" smtClean="0"/>
              <a:t>Caderno</a:t>
            </a:r>
            <a:r>
              <a:rPr lang="en-GB" sz="4000" b="1" dirty="0" smtClean="0"/>
              <a:t> de </a:t>
            </a:r>
            <a:r>
              <a:rPr lang="en-GB" sz="4000" b="1" dirty="0" err="1" smtClean="0"/>
              <a:t>Registo</a:t>
            </a:r>
            <a:endParaRPr lang="en-GB" sz="40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31664"/>
          <a:ext cx="8229601" cy="44630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0254"/>
                <a:gridCol w="805035"/>
                <a:gridCol w="777632"/>
                <a:gridCol w="891289"/>
                <a:gridCol w="1075028"/>
                <a:gridCol w="1075028"/>
                <a:gridCol w="891289"/>
                <a:gridCol w="891289"/>
                <a:gridCol w="512132"/>
                <a:gridCol w="445645"/>
                <a:gridCol w="424980"/>
              </a:tblGrid>
              <a:tr h="3187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Data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Compras Valor Total – Custos Directos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Vendas Valor Total – Receitas – Pago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Vendas Valor Total – Receitas – Não Pago (a crédito)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Despesas com a loja (eletricidade, taxa de mercado,…)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Transferências/Empréstimos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Poupança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187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Valor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Descrição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Valor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Pessoa - Descrição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Xitique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mkesh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Banco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  <a:tr h="159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>
                          <a:effectLst/>
                        </a:rPr>
                        <a:t> </a:t>
                      </a:r>
                      <a:endParaRPr lang="en-GB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900" dirty="0">
                          <a:effectLst/>
                        </a:rPr>
                        <a:t> </a:t>
                      </a:r>
                      <a:endParaRPr lang="en-GB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02" marR="567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288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z="4000" b="1" dirty="0" smtClean="0"/>
              <a:t>Motivation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2075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200" b="1" dirty="0" smtClean="0"/>
          </a:p>
          <a:p>
            <a:pPr marL="92075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b="1" dirty="0" smtClean="0"/>
              <a:t>Over </a:t>
            </a:r>
            <a:r>
              <a:rPr lang="en-US" sz="2200" b="1" dirty="0"/>
              <a:t>50% </a:t>
            </a:r>
            <a:r>
              <a:rPr lang="en-US" sz="2200" b="1" dirty="0" smtClean="0"/>
              <a:t>of the urban poor </a:t>
            </a:r>
            <a:r>
              <a:rPr lang="en-US" sz="2200" dirty="0" smtClean="0"/>
              <a:t>are </a:t>
            </a:r>
            <a:r>
              <a:rPr lang="en-US" sz="2200" dirty="0"/>
              <a:t>currently engaged in some form of </a:t>
            </a:r>
            <a:r>
              <a:rPr lang="en-US" sz="2200" dirty="0" smtClean="0"/>
              <a:t>microbusiness 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en-US" sz="2200" dirty="0" smtClean="0"/>
              <a:t>A key determinant of low survival rates of microenterprises and limited growth is lack of access to credit 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en-US" sz="2200" dirty="0" smtClean="0"/>
              <a:t>	</a:t>
            </a:r>
            <a:endParaRPr lang="en-US" sz="2200" dirty="0"/>
          </a:p>
          <a:p>
            <a:pPr marL="92075" indent="0">
              <a:spcBef>
                <a:spcPts val="0"/>
              </a:spcBef>
              <a:buNone/>
            </a:pPr>
            <a:r>
              <a:rPr lang="en-US" sz="2200" b="1" dirty="0" smtClean="0"/>
              <a:t>Sustaining </a:t>
            </a:r>
            <a:r>
              <a:rPr lang="en-US" sz="2200" b="1" dirty="0"/>
              <a:t>an optimal level of savings can play a critical role </a:t>
            </a:r>
            <a:r>
              <a:rPr lang="en-US" sz="2200" dirty="0"/>
              <a:t>in overcoming credit constraints and helping the poor </a:t>
            </a:r>
            <a:r>
              <a:rPr lang="en-US" sz="2200" dirty="0" smtClean="0"/>
              <a:t>optimize</a:t>
            </a:r>
          </a:p>
          <a:p>
            <a:pPr marL="92075" indent="0">
              <a:spcBef>
                <a:spcPts val="0"/>
              </a:spcBef>
              <a:buNone/>
            </a:pPr>
            <a:r>
              <a:rPr lang="en-US" sz="2200" dirty="0" smtClean="0"/>
              <a:t>cash flows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-9039341" y="3744113"/>
            <a:ext cx="1097280" cy="116586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itchFamily="2" charset="2"/>
              <a:buNone/>
              <a:defRPr/>
            </a:pPr>
            <a:r>
              <a:rPr lang="pt-PT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2ᵒ Passo</a:t>
            </a:r>
          </a:p>
          <a:p>
            <a:pPr marL="889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pt-PT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Prever as compras</a:t>
            </a:r>
            <a:endParaRPr lang="pt-PT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 bwMode="auto">
          <a:xfrm>
            <a:off x="-9029816" y="5027482"/>
            <a:ext cx="1097280" cy="102870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itchFamily="2" charset="2"/>
              <a:buNone/>
              <a:defRPr/>
            </a:pPr>
            <a:r>
              <a:rPr lang="pt-PT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3ᵒ Passo</a:t>
            </a:r>
          </a:p>
          <a:p>
            <a:pPr marL="889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pt-PT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Prever Despesas</a:t>
            </a:r>
            <a:endParaRPr lang="pt-PT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 bwMode="auto">
          <a:xfrm>
            <a:off x="-8996588" y="6205272"/>
            <a:ext cx="1097280" cy="48006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itchFamily="2" charset="2"/>
              <a:buNone/>
              <a:defRPr/>
            </a:pPr>
            <a:r>
              <a:rPr lang="pt-PT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4ᵒ Passo</a:t>
            </a:r>
          </a:p>
          <a:p>
            <a:pPr marL="889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defRPr/>
            </a:pPr>
            <a:r>
              <a:rPr lang="pt-PT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Despesas Novas</a:t>
            </a:r>
            <a:endParaRPr lang="pt-PT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94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3038" y="904875"/>
            <a:ext cx="8780462" cy="508000"/>
          </a:xfrm>
        </p:spPr>
        <p:txBody>
          <a:bodyPr/>
          <a:lstStyle/>
          <a:p>
            <a:r>
              <a:rPr lang="pt-PT" altLang="en-US" sz="2400" smtClean="0">
                <a:latin typeface="Times" charset="0"/>
              </a:rPr>
              <a:t>Logbook examples</a:t>
            </a:r>
            <a:endParaRPr lang="en-US" altLang="en-US" sz="2400" smtClean="0">
              <a:latin typeface="Times" charset="0"/>
            </a:endParaRPr>
          </a:p>
        </p:txBody>
      </p:sp>
      <p:sp>
        <p:nvSpPr>
          <p:cNvPr id="90" name="Slide Number Placeholder 2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509000" y="6470650"/>
            <a:ext cx="457200" cy="320675"/>
          </a:xfrm>
        </p:spPr>
        <p:txBody>
          <a:bodyPr rtlCol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94" name="Rectangle 1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388" y="1550988"/>
            <a:ext cx="8751887" cy="2746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0488" tIns="44450" rIns="90488" bIns="44450" anchor="ctr"/>
          <a:lstStyle/>
          <a:p>
            <a:pPr marL="12700" indent="-12700">
              <a:lnSpc>
                <a:spcPct val="95000"/>
              </a:lnSpc>
              <a:spcAft>
                <a:spcPts val="400"/>
              </a:spcAft>
              <a:defRPr/>
            </a:pPr>
            <a:r>
              <a:rPr lang="pt-PT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Livro 3</a:t>
            </a:r>
          </a:p>
        </p:txBody>
      </p:sp>
      <p:sp>
        <p:nvSpPr>
          <p:cNvPr id="41997" name="Slide Number Placeholder 2"/>
          <p:cNvSpPr txBox="1">
            <a:spLocks/>
          </p:cNvSpPr>
          <p:nvPr>
            <p:custDataLst>
              <p:tags r:id="rId5"/>
            </p:custDataLst>
          </p:nvPr>
        </p:nvSpPr>
        <p:spPr bwMode="white">
          <a:xfrm>
            <a:off x="277813" y="4286250"/>
            <a:ext cx="8620125" cy="24606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pt-PT" altLang="en-US" sz="1200" b="1">
                <a:latin typeface="Calibri" pitchFamily="34" charset="0"/>
              </a:rPr>
              <a:t>Como é que o Senhor Ezequiel faz o registo ao final do dia?</a:t>
            </a:r>
          </a:p>
        </p:txBody>
      </p:sp>
      <p:sp>
        <p:nvSpPr>
          <p:cNvPr id="102" name="Rectangle 10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0663" y="1949450"/>
            <a:ext cx="8702675" cy="1984375"/>
          </a:xfrm>
          <a:prstGeom prst="rect">
            <a:avLst/>
          </a:prstGeom>
          <a:solidFill>
            <a:srgbClr val="DCE6F2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 eaLnBrk="0" hangingPunct="0">
              <a:lnSpc>
                <a:spcPct val="150000"/>
              </a:lnSpc>
              <a:defRPr/>
            </a:pPr>
            <a:endParaRPr lang="en-US" sz="1200" b="1" dirty="0">
              <a:solidFill>
                <a:srgbClr val="FF6600"/>
              </a:solidFill>
              <a:latin typeface="+mn-lt"/>
              <a:ea typeface="MS PGothic" charset="0"/>
              <a:cs typeface="MS PGothic" charset="0"/>
            </a:endParaRPr>
          </a:p>
        </p:txBody>
      </p:sp>
      <p:sp>
        <p:nvSpPr>
          <p:cNvPr id="41999" name="Rectangle 5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-47625" y="1930400"/>
            <a:ext cx="87725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622300" indent="-266700" defTabSz="7620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266700" defTabSz="7620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None/>
            </a:pPr>
            <a:r>
              <a:rPr lang="pt-PT" altLang="en-US" sz="1200">
                <a:latin typeface="Calibri" pitchFamily="34" charset="0"/>
              </a:rPr>
              <a:t>Exemplo:  </a:t>
            </a:r>
          </a:p>
          <a:p>
            <a:pPr lvl="1" algn="just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PT" altLang="en-US" sz="1200">
                <a:latin typeface="Calibri" pitchFamily="34" charset="0"/>
              </a:rPr>
              <a:t>No dia 30 de Março de 2012, o Senhor  Ezequiel quer preencher a Folha 3 (folha de registo diário).</a:t>
            </a:r>
          </a:p>
          <a:p>
            <a:pPr lvl="1" algn="just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PT" altLang="en-US" sz="1200">
                <a:cs typeface="Arial" pitchFamily="34" charset="0"/>
              </a:rPr>
              <a:t>Sabendo as compras, vendas  e clientes a crédito do dia 30 de Março, registados na folha 1 e 2, e sabendo que o Senhor Ezequiel pôs 400 MTn no xitique, depositou 50 MTn na sua conta mKesh, e pagou as despesas de eletricidade em 700 MTn.</a:t>
            </a:r>
          </a:p>
          <a:p>
            <a:pPr lvl="1" algn="just" eaLnBrk="1" hangingPunct="1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pt-PT" altLang="en-US" sz="1200">
                <a:cs typeface="Arial" pitchFamily="34" charset="0"/>
              </a:rPr>
              <a:t>Ainda mais, o Senhor Ezequiel emprestou 300 meticais ao amigo Joaquim, para este puder pagar as despesas da escola do filho.</a:t>
            </a:r>
            <a:endParaRPr lang="pt-BR" altLang="en-US" sz="1200">
              <a:cs typeface="Arial" pitchFamily="34" charset="0"/>
            </a:endParaRPr>
          </a:p>
        </p:txBody>
      </p:sp>
      <p:graphicFrame>
        <p:nvGraphicFramePr>
          <p:cNvPr id="42000" name="Object 15"/>
          <p:cNvGraphicFramePr>
            <a:graphicFrameLocks noChangeAspect="1"/>
          </p:cNvGraphicFramePr>
          <p:nvPr/>
        </p:nvGraphicFramePr>
        <p:xfrm>
          <a:off x="4495800" y="3348038"/>
          <a:ext cx="1524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10" imgW="113956" imgH="215801" progId="Equation.3">
                  <p:embed/>
                </p:oleObj>
              </mc:Choice>
              <mc:Fallback>
                <p:oleObj name="Equation" r:id="rId10" imgW="113956" imgH="2158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348038"/>
                        <a:ext cx="152400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00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8363"/>
            <a:ext cx="9144000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0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781300"/>
            <a:ext cx="64404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3573463"/>
            <a:ext cx="48656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944563"/>
            <a:ext cx="5224462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r="12651"/>
          <a:stretch>
            <a:fillRect/>
          </a:stretch>
        </p:blipFill>
        <p:spPr>
          <a:xfrm>
            <a:off x="290513" y="930275"/>
            <a:ext cx="3921125" cy="2643188"/>
          </a:xfrm>
        </p:spPr>
      </p:pic>
    </p:spTree>
    <p:extLst>
      <p:ext uri="{BB962C8B-B14F-4D97-AF65-F5344CB8AC3E}">
        <p14:creationId xmlns:p14="http://schemas.microsoft.com/office/powerpoint/2010/main" val="357671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IE" sz="4000" b="1" dirty="0"/>
              <a:t>Business Training: Incentives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GB" b="1" dirty="0" smtClean="0"/>
              <a:t>Participation incentive:</a:t>
            </a:r>
            <a:r>
              <a:rPr lang="en-GB" i="1" dirty="0" smtClean="0"/>
              <a:t> </a:t>
            </a:r>
            <a:r>
              <a:rPr lang="en-GB" dirty="0" smtClean="0"/>
              <a:t>20MTN purchase for microentrepreneur to fill </a:t>
            </a:r>
            <a:r>
              <a:rPr lang="en-GB" dirty="0"/>
              <a:t>in </a:t>
            </a:r>
            <a:r>
              <a:rPr lang="en-GB" dirty="0" smtClean="0"/>
              <a:t>logbook </a:t>
            </a:r>
            <a:r>
              <a:rPr lang="en-GB" dirty="0"/>
              <a:t>at the time of </a:t>
            </a:r>
            <a:r>
              <a:rPr lang="en-GB" dirty="0" smtClean="0"/>
              <a:t>the</a:t>
            </a:r>
            <a:r>
              <a:rPr lang="en-GB" dirty="0" smtClean="0"/>
              <a:t> first visit of our team </a:t>
            </a:r>
            <a:r>
              <a:rPr lang="en-GB" dirty="0" smtClean="0"/>
              <a:t>(goal: clarify any questions on logbook usage)</a:t>
            </a:r>
          </a:p>
          <a:p>
            <a:pPr marL="457200" lvl="1" indent="0">
              <a:buNone/>
            </a:pPr>
            <a:endParaRPr lang="en-GB" dirty="0" smtClean="0"/>
          </a:p>
          <a:p>
            <a:pPr marL="457200" lvl="1" indent="0">
              <a:buNone/>
            </a:pPr>
            <a:r>
              <a:rPr lang="en-GB" b="1" dirty="0" smtClean="0"/>
              <a:t>Commitment incentive:</a:t>
            </a:r>
            <a:r>
              <a:rPr lang="en-GB" i="1" dirty="0" smtClean="0"/>
              <a:t> </a:t>
            </a:r>
            <a:r>
              <a:rPr lang="en-GB" dirty="0" smtClean="0"/>
              <a:t>incentive </a:t>
            </a:r>
            <a:r>
              <a:rPr lang="en-GB" dirty="0"/>
              <a:t>to fill in </a:t>
            </a:r>
            <a:r>
              <a:rPr lang="en-GB" dirty="0" smtClean="0"/>
              <a:t>logbooks </a:t>
            </a:r>
            <a:r>
              <a:rPr lang="en-GB" dirty="0"/>
              <a:t>after the research team’s </a:t>
            </a:r>
            <a:r>
              <a:rPr lang="en-GB" dirty="0" smtClean="0"/>
              <a:t>visit; </a:t>
            </a:r>
            <a:r>
              <a:rPr lang="en-GB" dirty="0"/>
              <a:t>w</a:t>
            </a:r>
            <a:r>
              <a:rPr lang="en-GB" dirty="0" smtClean="0"/>
              <a:t>hen </a:t>
            </a:r>
            <a:r>
              <a:rPr lang="en-GB" dirty="0" smtClean="0"/>
              <a:t>logbooks </a:t>
            </a:r>
            <a:r>
              <a:rPr lang="en-GB" dirty="0"/>
              <a:t>were distributed, all targeted individuals were </a:t>
            </a:r>
            <a:r>
              <a:rPr lang="en-GB" dirty="0" smtClean="0"/>
              <a:t>told they </a:t>
            </a:r>
            <a:r>
              <a:rPr lang="en-GB" dirty="0"/>
              <a:t>would receive 130MTN (equivalent to 5USD) if they filled in their logbooks </a:t>
            </a:r>
            <a:r>
              <a:rPr lang="en-GB" dirty="0" smtClean="0"/>
              <a:t>correctly</a:t>
            </a:r>
            <a:endParaRPr lang="en-GB" dirty="0" smtClean="0"/>
          </a:p>
          <a:p>
            <a:pPr lvl="1">
              <a:buNone/>
            </a:pPr>
            <a:r>
              <a:rPr lang="en-GB" dirty="0" smtClean="0"/>
              <a:t>	</a:t>
            </a:r>
            <a:r>
              <a:rPr lang="en-GB" dirty="0" smtClean="0"/>
              <a:t>[The </a:t>
            </a:r>
            <a:r>
              <a:rPr lang="en-GB" dirty="0"/>
              <a:t>payment was only made during our final </a:t>
            </a:r>
            <a:r>
              <a:rPr lang="en-GB" dirty="0" smtClean="0"/>
              <a:t>visit]</a:t>
            </a:r>
            <a:endParaRPr lang="en-IE" dirty="0"/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/>
              <a:t>Baseline Data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800" b="1" dirty="0" smtClean="0"/>
              <a:t>General Characteristics:</a:t>
            </a:r>
          </a:p>
          <a:p>
            <a:pPr marL="0" indent="0">
              <a:buNone/>
            </a:pPr>
            <a:endParaRPr lang="en-GB" sz="2200" b="1" dirty="0" smtClean="0"/>
          </a:p>
          <a:p>
            <a:pPr marL="0" indent="0">
              <a:buNone/>
            </a:pPr>
            <a:r>
              <a:rPr lang="en-GB" sz="2200" dirty="0"/>
              <a:t> </a:t>
            </a:r>
            <a:r>
              <a:rPr lang="en-GB" sz="2200" dirty="0" smtClean="0"/>
              <a:t>         71% with no employees</a:t>
            </a:r>
          </a:p>
          <a:p>
            <a:pPr marL="0" indent="0">
              <a:buNone/>
            </a:pPr>
            <a:r>
              <a:rPr lang="en-GB" sz="2200" dirty="0"/>
              <a:t> </a:t>
            </a:r>
            <a:r>
              <a:rPr lang="en-GB" sz="2200" dirty="0" smtClean="0"/>
              <a:t>         25% use a logbook to track sales, purchases or credit transactions</a:t>
            </a:r>
          </a:p>
          <a:p>
            <a:pPr marL="0" indent="0">
              <a:buNone/>
            </a:pPr>
            <a:r>
              <a:rPr lang="en-GB" sz="2200" dirty="0"/>
              <a:t> </a:t>
            </a:r>
            <a:r>
              <a:rPr lang="en-GB" sz="2200" dirty="0" smtClean="0"/>
              <a:t>         Hold an average inventory to continue selling for 15 days</a:t>
            </a:r>
          </a:p>
          <a:p>
            <a:pPr marL="0" indent="0">
              <a:buNone/>
            </a:pPr>
            <a:r>
              <a:rPr lang="en-GB" sz="2200" dirty="0"/>
              <a:t> </a:t>
            </a:r>
            <a:r>
              <a:rPr lang="en-GB" sz="2200" dirty="0" smtClean="0"/>
              <a:t>         1% has a cash register</a:t>
            </a:r>
          </a:p>
          <a:p>
            <a:pPr marL="0" indent="0">
              <a:buNone/>
            </a:pPr>
            <a:r>
              <a:rPr lang="en-GB" sz="2200" dirty="0"/>
              <a:t> </a:t>
            </a:r>
            <a:r>
              <a:rPr lang="en-GB" sz="2200" dirty="0" smtClean="0"/>
              <a:t>         60% own a Bank account, 95% of them are current accounts</a:t>
            </a:r>
          </a:p>
          <a:p>
            <a:pPr marL="0" indent="0">
              <a:buNone/>
            </a:pPr>
            <a:r>
              <a:rPr lang="en-GB" sz="2200" dirty="0"/>
              <a:t> </a:t>
            </a:r>
            <a:r>
              <a:rPr lang="en-GB" sz="2200" dirty="0" smtClean="0"/>
              <a:t>         60% understand what “savings” mean</a:t>
            </a:r>
          </a:p>
          <a:p>
            <a:pPr marL="0" indent="0">
              <a:buNone/>
            </a:pPr>
            <a:r>
              <a:rPr lang="en-GB" sz="2200" dirty="0"/>
              <a:t> </a:t>
            </a:r>
            <a:r>
              <a:rPr lang="en-GB" sz="2200" dirty="0" smtClean="0"/>
              <a:t>         95% of them report the desire to save more</a:t>
            </a:r>
          </a:p>
          <a:p>
            <a:pPr marL="0" indent="0">
              <a:buNone/>
            </a:pPr>
            <a:r>
              <a:rPr lang="en-GB" sz="2200" dirty="0"/>
              <a:t> </a:t>
            </a:r>
            <a:r>
              <a:rPr lang="en-GB" sz="2200" dirty="0" smtClean="0"/>
              <a:t>         71% report the desire to save to invest in more </a:t>
            </a:r>
            <a:r>
              <a:rPr lang="en-GB" sz="2200" dirty="0" smtClean="0"/>
              <a:t>products</a:t>
            </a:r>
          </a:p>
          <a:p>
            <a:pPr marL="0" indent="0">
              <a:buNone/>
            </a:pPr>
            <a:r>
              <a:rPr lang="en-GB" sz="2200" dirty="0" smtClean="0"/>
              <a:t>          51</a:t>
            </a:r>
            <a:r>
              <a:rPr lang="en-GB" sz="2200" dirty="0" smtClean="0"/>
              <a:t>% believe sales will grow next year</a:t>
            </a:r>
          </a:p>
          <a:p>
            <a:pPr marL="0" indent="0">
              <a:buNone/>
            </a:pPr>
            <a:r>
              <a:rPr lang="en-GB" sz="2200" dirty="0"/>
              <a:t> </a:t>
            </a:r>
            <a:r>
              <a:rPr lang="en-GB" sz="2200" dirty="0" smtClean="0"/>
              <a:t>          </a:t>
            </a:r>
          </a:p>
          <a:p>
            <a:pPr marL="0" indent="0">
              <a:buNone/>
            </a:pPr>
            <a:r>
              <a:rPr lang="en-GB" dirty="0"/>
              <a:t>	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81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sz="4000" b="1" dirty="0"/>
              <a:t>Preliminary Results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200" dirty="0" smtClean="0"/>
              <a:t>Business Training was well received and it increased understanding of basic accounting. </a:t>
            </a:r>
            <a:endParaRPr lang="en-GB" dirty="0"/>
          </a:p>
          <a:p>
            <a:pPr lvl="1"/>
            <a:endParaRPr lang="en-GB" dirty="0"/>
          </a:p>
        </p:txBody>
      </p:sp>
      <p:graphicFrame>
        <p:nvGraphicFramePr>
          <p:cNvPr id="4" name="Chart 3" title="Knowledge score (6 questions)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531577"/>
              </p:ext>
            </p:extLst>
          </p:nvPr>
        </p:nvGraphicFramePr>
        <p:xfrm>
          <a:off x="2267744" y="2492896"/>
          <a:ext cx="4572000" cy="3607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094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sz="4000" b="1" dirty="0"/>
              <a:t>Preliminary Results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en-US" altLang="en-US" sz="2400" b="1" dirty="0" smtClean="0"/>
              <a:t>Impact Evaluation:</a:t>
            </a:r>
          </a:p>
          <a:p>
            <a:pPr marL="457200" lvl="1" indent="0">
              <a:buNone/>
            </a:pPr>
            <a:r>
              <a:rPr lang="en-US" altLang="en-US" sz="2200" dirty="0" smtClean="0"/>
              <a:t>Business </a:t>
            </a:r>
            <a:r>
              <a:rPr lang="en-US" altLang="en-US" sz="2200" dirty="0" smtClean="0"/>
              <a:t>Training decreased </a:t>
            </a:r>
            <a:r>
              <a:rPr lang="en-US" altLang="en-US" sz="2200" b="1" dirty="0" smtClean="0"/>
              <a:t>transfers to relatives (14%)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and </a:t>
            </a:r>
            <a:r>
              <a:rPr lang="en-US" altLang="en-US" sz="2200" dirty="0" smtClean="0"/>
              <a:t>increased </a:t>
            </a:r>
            <a:r>
              <a:rPr lang="en-US" altLang="en-US" sz="2200" b="1" dirty="0" smtClean="0"/>
              <a:t>total sales (64%)</a:t>
            </a:r>
            <a:endParaRPr lang="en-US" altLang="en-US" sz="2200" b="1" dirty="0"/>
          </a:p>
          <a:p>
            <a:pPr marL="457200" lvl="1" indent="0">
              <a:buNone/>
            </a:pPr>
            <a:endParaRPr lang="en-US" altLang="en-US" sz="2200" dirty="0" smtClean="0"/>
          </a:p>
          <a:p>
            <a:pPr marL="457200" lvl="1" indent="0">
              <a:buNone/>
            </a:pPr>
            <a:r>
              <a:rPr lang="en-US" altLang="en-US" sz="2200" b="1" dirty="0" smtClean="0"/>
              <a:t>Strongest result for combined treatment</a:t>
            </a:r>
          </a:p>
          <a:p>
            <a:pPr marL="457200" lvl="1" indent="0">
              <a:buNone/>
            </a:pPr>
            <a:endParaRPr lang="en-US" altLang="en-US" sz="2200" dirty="0" smtClean="0"/>
          </a:p>
          <a:p>
            <a:pPr marL="457200" lvl="1" indent="0">
              <a:buNone/>
            </a:pPr>
            <a:r>
              <a:rPr lang="en-US" altLang="en-US" sz="2200" dirty="0" smtClean="0"/>
              <a:t>Unclear impact </a:t>
            </a:r>
            <a:r>
              <a:rPr lang="en-US" altLang="en-US" sz="2200" dirty="0"/>
              <a:t>on </a:t>
            </a:r>
            <a:r>
              <a:rPr lang="en-US" altLang="en-US" sz="2200" b="1" dirty="0" smtClean="0"/>
              <a:t>savings</a:t>
            </a:r>
            <a:r>
              <a:rPr lang="en-US" altLang="en-US" sz="2200" dirty="0" smtClean="0"/>
              <a:t> and </a:t>
            </a:r>
            <a:r>
              <a:rPr lang="en-US" altLang="en-US" sz="2200" b="1" dirty="0" smtClean="0"/>
              <a:t>expenditures</a:t>
            </a:r>
          </a:p>
          <a:p>
            <a:pPr marL="457200" lvl="1" indent="0">
              <a:buNone/>
            </a:pPr>
            <a:endParaRPr lang="en-US" altLang="en-US" sz="2200" b="1" dirty="0"/>
          </a:p>
          <a:p>
            <a:pPr marL="446088" indent="0">
              <a:buNone/>
            </a:pPr>
            <a:r>
              <a:rPr lang="en-GB" sz="2400" b="1" dirty="0" smtClean="0"/>
              <a:t>Process </a:t>
            </a:r>
            <a:r>
              <a:rPr lang="en-GB" sz="2400" b="1" dirty="0" smtClean="0"/>
              <a:t>Evaluation:</a:t>
            </a:r>
            <a:endParaRPr lang="en-GB" sz="2400" b="1" dirty="0"/>
          </a:p>
          <a:p>
            <a:pPr marL="457200" lvl="1" indent="0">
              <a:buNone/>
            </a:pPr>
            <a:r>
              <a:rPr lang="en-GB" sz="2200" dirty="0"/>
              <a:t>Main challenge was securing </a:t>
            </a:r>
            <a:r>
              <a:rPr lang="en-GB" sz="2200" b="1" dirty="0"/>
              <a:t>agents </a:t>
            </a:r>
            <a:r>
              <a:rPr lang="en-GB" sz="2200" dirty="0"/>
              <a:t>in markets</a:t>
            </a:r>
          </a:p>
          <a:p>
            <a:pPr marL="457200" lvl="1" indent="0">
              <a:buNone/>
            </a:pPr>
            <a:endParaRPr lang="en-GB" sz="2200" dirty="0" smtClean="0"/>
          </a:p>
          <a:p>
            <a:pPr marL="457200" lvl="1" indent="0">
              <a:buNone/>
            </a:pPr>
            <a:r>
              <a:rPr lang="en-GB" sz="2200" dirty="0" err="1" smtClean="0"/>
              <a:t>Microentrepreneurs</a:t>
            </a:r>
            <a:r>
              <a:rPr lang="en-GB" sz="2200" dirty="0" smtClean="0"/>
              <a:t> </a:t>
            </a:r>
            <a:r>
              <a:rPr lang="en-GB" sz="2200" dirty="0"/>
              <a:t>were interested in the training and kept their manual throughout the experiment</a:t>
            </a:r>
          </a:p>
          <a:p>
            <a:pPr marL="457200" lvl="1" indent="0">
              <a:buNone/>
            </a:pPr>
            <a:endParaRPr lang="en-US" altLang="en-US" sz="2200" b="1" dirty="0" smtClean="0"/>
          </a:p>
          <a:p>
            <a:pPr marL="457200" lvl="1" indent="0">
              <a:buNone/>
            </a:pPr>
            <a:endParaRPr lang="en-US" altLang="en-US" sz="2200" b="1" dirty="0"/>
          </a:p>
          <a:p>
            <a:pPr marL="457200" lvl="1" indent="0">
              <a:buNone/>
            </a:pPr>
            <a:endParaRPr lang="en-US" altLang="en-US" sz="22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69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sz="4000" b="1" dirty="0"/>
              <a:t>Concluding Remarks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GB" dirty="0" smtClean="0"/>
          </a:p>
          <a:p>
            <a:pPr marL="457200" lvl="1" indent="0">
              <a:buNone/>
            </a:pPr>
            <a:r>
              <a:rPr lang="en-GB" b="1" dirty="0" smtClean="0"/>
              <a:t>Next steps:</a:t>
            </a:r>
            <a:r>
              <a:rPr lang="en-GB" dirty="0" smtClean="0"/>
              <a:t> </a:t>
            </a:r>
          </a:p>
          <a:p>
            <a:pPr marL="457200" lvl="1" indent="0">
              <a:buNone/>
            </a:pPr>
            <a:r>
              <a:rPr lang="en-GB" dirty="0" err="1" smtClean="0"/>
              <a:t>Endline</a:t>
            </a:r>
            <a:r>
              <a:rPr lang="en-GB" dirty="0" smtClean="0"/>
              <a:t> Survey </a:t>
            </a:r>
            <a:r>
              <a:rPr lang="en-GB" dirty="0" smtClean="0"/>
              <a:t>finished in late 2015; data cleaning and analysis in progress</a:t>
            </a:r>
            <a:endParaRPr lang="en-GB" dirty="0" smtClean="0"/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b="1" dirty="0" smtClean="0"/>
              <a:t>Preliminary Results:</a:t>
            </a:r>
            <a:r>
              <a:rPr lang="en-GB" dirty="0" smtClean="0"/>
              <a:t> </a:t>
            </a:r>
          </a:p>
          <a:p>
            <a:pPr marL="457200" lvl="1" indent="0">
              <a:buNone/>
            </a:pPr>
            <a:r>
              <a:rPr lang="en-GB" dirty="0" smtClean="0"/>
              <a:t>Suggest </a:t>
            </a:r>
            <a:r>
              <a:rPr lang="en-GB" dirty="0" err="1" smtClean="0"/>
              <a:t>mKesh</a:t>
            </a:r>
            <a:r>
              <a:rPr lang="en-GB" dirty="0" smtClean="0"/>
              <a:t> </a:t>
            </a:r>
            <a:r>
              <a:rPr lang="en-GB" dirty="0" smtClean="0"/>
              <a:t>and business training have significant impact on sales but no evidence yet of impact on investment or savings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78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000" b="1" dirty="0" smtClean="0"/>
              <a:t>Motivation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200" b="1" dirty="0" smtClean="0"/>
          </a:p>
          <a:p>
            <a:pPr marL="0" indent="0">
              <a:buNone/>
            </a:pPr>
            <a:r>
              <a:rPr lang="en-US" sz="2200" b="1" dirty="0" smtClean="0"/>
              <a:t>Recent </a:t>
            </a:r>
            <a:r>
              <a:rPr lang="en-US" sz="2200" b="1" dirty="0"/>
              <a:t>experiences </a:t>
            </a:r>
            <a:r>
              <a:rPr lang="en-US" sz="2200" b="1" dirty="0" smtClean="0"/>
              <a:t>with </a:t>
            </a:r>
            <a:r>
              <a:rPr lang="en-US" sz="2200" b="1" dirty="0"/>
              <a:t>mobile </a:t>
            </a:r>
            <a:r>
              <a:rPr lang="en-US" sz="2200" b="1" dirty="0" smtClean="0"/>
              <a:t>money </a:t>
            </a:r>
            <a:r>
              <a:rPr lang="en-US" sz="2200" dirty="0"/>
              <a:t>suggest that low-cost technologies </a:t>
            </a:r>
            <a:r>
              <a:rPr lang="en-US" sz="2200" dirty="0" smtClean="0"/>
              <a:t>such as cell </a:t>
            </a:r>
            <a:r>
              <a:rPr lang="en-US" sz="2200" dirty="0"/>
              <a:t>phones could be an effective vehicle </a:t>
            </a:r>
            <a:r>
              <a:rPr lang="en-US" sz="2200" dirty="0" smtClean="0"/>
              <a:t>for the poor to access financial products that can enhance their </a:t>
            </a:r>
            <a:r>
              <a:rPr lang="en-US" sz="2200" dirty="0"/>
              <a:t>savings </a:t>
            </a:r>
            <a:r>
              <a:rPr lang="en-US" sz="2200" dirty="0" smtClean="0"/>
              <a:t>capabilities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dirty="0" smtClean="0"/>
              <a:t>Recent setbacks with microcredit in Southeast Asia also highlight the </a:t>
            </a:r>
            <a:r>
              <a:rPr lang="en-US" sz="2200" dirty="0"/>
              <a:t>importance of </a:t>
            </a:r>
            <a:r>
              <a:rPr lang="en-US" sz="2200" b="1" dirty="0" smtClean="0"/>
              <a:t>ensuring that </a:t>
            </a:r>
            <a:r>
              <a:rPr lang="en-US" sz="2200" b="1" dirty="0" err="1" smtClean="0"/>
              <a:t>microentrepreneurs</a:t>
            </a:r>
            <a:r>
              <a:rPr lang="en-US" sz="2200" b="1" dirty="0" smtClean="0"/>
              <a:t> have </a:t>
            </a:r>
            <a:r>
              <a:rPr lang="en-US" sz="2200" b="1" dirty="0"/>
              <a:t>the required business skills </a:t>
            </a:r>
            <a:r>
              <a:rPr lang="en-US" sz="2200" dirty="0"/>
              <a:t>to effectively mobilize and apply these </a:t>
            </a:r>
            <a:r>
              <a:rPr lang="en-US" sz="2200" dirty="0" smtClean="0"/>
              <a:t>savings</a:t>
            </a:r>
            <a:endParaRPr lang="en-IE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4000" b="1" dirty="0" err="1" smtClean="0"/>
              <a:t>Research</a:t>
            </a:r>
            <a:r>
              <a:rPr lang="pt-PT" sz="4000" b="1" dirty="0" smtClean="0"/>
              <a:t> </a:t>
            </a:r>
            <a:r>
              <a:rPr lang="pt-PT" sz="4000" b="1" dirty="0" smtClean="0"/>
              <a:t>Objectives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/>
              <a:t> </a:t>
            </a:r>
            <a:r>
              <a:rPr lang="en-GB" dirty="0" smtClean="0"/>
              <a:t>   </a:t>
            </a:r>
            <a:r>
              <a:rPr lang="en-GB" sz="2200" dirty="0" smtClean="0"/>
              <a:t>Evaluate </a:t>
            </a:r>
            <a:r>
              <a:rPr lang="en-GB" sz="2200" dirty="0"/>
              <a:t>the </a:t>
            </a:r>
            <a:r>
              <a:rPr lang="en-GB" sz="2200" b="1" dirty="0" smtClean="0"/>
              <a:t>role </a:t>
            </a:r>
            <a:r>
              <a:rPr lang="en-GB" sz="2200" b="1" dirty="0"/>
              <a:t>of mobile banking </a:t>
            </a:r>
            <a:r>
              <a:rPr lang="en-GB" sz="2200" dirty="0" smtClean="0"/>
              <a:t>in</a:t>
            </a:r>
            <a:r>
              <a:rPr lang="en-GB" sz="2200" b="1" dirty="0" smtClean="0"/>
              <a:t> </a:t>
            </a:r>
            <a:r>
              <a:rPr lang="en-GB" sz="2200" dirty="0" smtClean="0"/>
              <a:t>increasing </a:t>
            </a:r>
            <a:r>
              <a:rPr lang="en-GB" sz="2200" dirty="0"/>
              <a:t>the</a:t>
            </a:r>
            <a:r>
              <a:rPr lang="en-GB" sz="2200" b="1" dirty="0"/>
              <a:t> savings capacity</a:t>
            </a:r>
            <a:r>
              <a:rPr lang="en-GB" sz="2200" dirty="0"/>
              <a:t> of </a:t>
            </a:r>
            <a:r>
              <a:rPr lang="en-GB" sz="2200" dirty="0" smtClean="0"/>
              <a:t>microenterprises, and ultimately their investment and growth</a:t>
            </a:r>
            <a:endParaRPr lang="en-GB" sz="2200" dirty="0" smtClean="0"/>
          </a:p>
          <a:p>
            <a:pPr>
              <a:buNone/>
            </a:pPr>
            <a:endParaRPr lang="en-GB" sz="2200" dirty="0" smtClean="0"/>
          </a:p>
          <a:p>
            <a:pPr>
              <a:buNone/>
            </a:pPr>
            <a:r>
              <a:rPr lang="en-GB" sz="2200" dirty="0"/>
              <a:t> </a:t>
            </a:r>
            <a:r>
              <a:rPr lang="en-GB" sz="2200" dirty="0" smtClean="0"/>
              <a:t>    Identify </a:t>
            </a:r>
            <a:r>
              <a:rPr lang="en-GB" sz="2200" dirty="0"/>
              <a:t>the importance of </a:t>
            </a:r>
            <a:r>
              <a:rPr lang="en-GB" sz="2200" b="1" dirty="0"/>
              <a:t>financial and managerial literacy</a:t>
            </a:r>
            <a:r>
              <a:rPr lang="en-GB" sz="2200" dirty="0"/>
              <a:t> </a:t>
            </a:r>
            <a:r>
              <a:rPr lang="en-GB" sz="2200" dirty="0" smtClean="0"/>
              <a:t>to </a:t>
            </a:r>
            <a:r>
              <a:rPr lang="en-GB" sz="2200" b="1" dirty="0" smtClean="0"/>
              <a:t>promote </a:t>
            </a:r>
            <a:r>
              <a:rPr lang="en-GB" sz="2200" b="1" dirty="0"/>
              <a:t>the development </a:t>
            </a:r>
            <a:r>
              <a:rPr lang="en-GB" sz="2200" b="1" dirty="0" smtClean="0"/>
              <a:t>of </a:t>
            </a:r>
            <a:r>
              <a:rPr lang="en-GB" sz="2200" b="1" dirty="0"/>
              <a:t>the </a:t>
            </a:r>
            <a:r>
              <a:rPr lang="en-GB" sz="2200" b="1" dirty="0" smtClean="0"/>
              <a:t>microenterprise</a:t>
            </a:r>
            <a:endParaRPr lang="en-GB" sz="2200" dirty="0" smtClean="0"/>
          </a:p>
          <a:p>
            <a:pPr>
              <a:buNone/>
            </a:pPr>
            <a:r>
              <a:rPr lang="en-GB" sz="2200" dirty="0" smtClean="0"/>
              <a:t> </a:t>
            </a:r>
          </a:p>
          <a:p>
            <a:pPr>
              <a:buNone/>
            </a:pPr>
            <a:r>
              <a:rPr lang="en-GB" sz="2200" dirty="0"/>
              <a:t> </a:t>
            </a:r>
            <a:r>
              <a:rPr lang="en-GB" sz="2200" dirty="0" smtClean="0"/>
              <a:t>    Quantify </a:t>
            </a:r>
            <a:r>
              <a:rPr lang="en-GB" sz="2200" b="1" dirty="0"/>
              <a:t>potential synergies between providing the technology to increase savings and the business skills </a:t>
            </a:r>
            <a:r>
              <a:rPr lang="en-GB" sz="2200" dirty="0"/>
              <a:t>necessary to best </a:t>
            </a:r>
            <a:r>
              <a:rPr lang="en-GB" sz="2200" dirty="0" smtClean="0"/>
              <a:t>manage </a:t>
            </a:r>
            <a:r>
              <a:rPr lang="en-GB" sz="2200" dirty="0" smtClean="0"/>
              <a:t>those savings</a:t>
            </a:r>
            <a:endParaRPr lang="en-IE" sz="2200" dirty="0"/>
          </a:p>
          <a:p>
            <a:endParaRPr lang="en-I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 smtClean="0"/>
              <a:t>Research Design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200" b="1" dirty="0" smtClean="0"/>
          </a:p>
          <a:p>
            <a:pPr marL="0" indent="0">
              <a:buNone/>
            </a:pPr>
            <a:r>
              <a:rPr lang="en-GB" sz="2200" b="1" dirty="0" smtClean="0"/>
              <a:t>Sample: 1,200 microentrepreneurs randomly </a:t>
            </a:r>
            <a:r>
              <a:rPr lang="en-GB" sz="2200" b="1" dirty="0"/>
              <a:t>selected </a:t>
            </a:r>
            <a:r>
              <a:rPr lang="en-GB" sz="2200" dirty="0"/>
              <a:t>from </a:t>
            </a:r>
            <a:r>
              <a:rPr lang="en-GB" sz="2200" dirty="0" smtClean="0"/>
              <a:t>23 formal </a:t>
            </a:r>
            <a:r>
              <a:rPr lang="en-GB" sz="2200" dirty="0"/>
              <a:t>and informal </a:t>
            </a:r>
            <a:r>
              <a:rPr lang="en-GB" sz="2200" dirty="0" smtClean="0"/>
              <a:t>urban markets </a:t>
            </a:r>
            <a:r>
              <a:rPr lang="en-GB" sz="2200" dirty="0"/>
              <a:t>located </a:t>
            </a:r>
            <a:r>
              <a:rPr lang="en-GB" sz="2200" dirty="0" smtClean="0"/>
              <a:t>in </a:t>
            </a:r>
            <a:r>
              <a:rPr lang="en-GB" sz="2200" dirty="0"/>
              <a:t>the Greater Maputo </a:t>
            </a:r>
            <a:r>
              <a:rPr lang="en-GB" sz="2200" dirty="0" smtClean="0"/>
              <a:t>area </a:t>
            </a:r>
          </a:p>
          <a:p>
            <a:pPr marL="0" indent="0">
              <a:buNone/>
            </a:pPr>
            <a:endParaRPr lang="en-IE" sz="2200" dirty="0"/>
          </a:p>
          <a:p>
            <a:pPr marL="0" indent="0">
              <a:buNone/>
            </a:pPr>
            <a:r>
              <a:rPr lang="en-GB" sz="2200" dirty="0" smtClean="0"/>
              <a:t>Sample restricted to </a:t>
            </a:r>
            <a:r>
              <a:rPr lang="en-GB" sz="2200" dirty="0"/>
              <a:t>vendors operating in proper stores and stalls, for </a:t>
            </a:r>
            <a:r>
              <a:rPr lang="en-GB" sz="2200" b="1" dirty="0"/>
              <a:t>which vendors have paid an operating fee to stay in the market </a:t>
            </a:r>
            <a:r>
              <a:rPr lang="en-GB" sz="2200" dirty="0"/>
              <a:t>throughout the </a:t>
            </a:r>
            <a:r>
              <a:rPr lang="en-GB" sz="2200" dirty="0" smtClean="0"/>
              <a:t>year </a:t>
            </a:r>
          </a:p>
          <a:p>
            <a:pPr marL="0" indent="0">
              <a:buNone/>
            </a:pPr>
            <a:endParaRPr lang="en-GB" sz="2200" dirty="0" smtClean="0"/>
          </a:p>
          <a:p>
            <a:pPr marL="0" indent="0">
              <a:buNone/>
            </a:pPr>
            <a:r>
              <a:rPr lang="en-GB" sz="2200" dirty="0" smtClean="0"/>
              <a:t>These </a:t>
            </a:r>
            <a:r>
              <a:rPr lang="en-GB" sz="2200" dirty="0"/>
              <a:t>vendors are often engaged in </a:t>
            </a:r>
            <a:r>
              <a:rPr lang="en-GB" sz="2200" b="1" dirty="0"/>
              <a:t>retail businesses </a:t>
            </a:r>
            <a:r>
              <a:rPr lang="en-GB" sz="2200" dirty="0"/>
              <a:t>(textiles, electronics, clothing, groceries) or </a:t>
            </a:r>
            <a:r>
              <a:rPr lang="en-GB" sz="2200" b="1" dirty="0"/>
              <a:t>manufacturing</a:t>
            </a:r>
            <a:r>
              <a:rPr lang="en-GB" sz="2200" dirty="0"/>
              <a:t> (shoemakers, seamstresses, tailors, hairdressers, </a:t>
            </a:r>
            <a:r>
              <a:rPr lang="en-GB" sz="2200" dirty="0" err="1"/>
              <a:t>etc</a:t>
            </a:r>
            <a:r>
              <a:rPr lang="en-GB" sz="2200" dirty="0" smtClean="0"/>
              <a:t>)  </a:t>
            </a:r>
            <a:endParaRPr lang="en-IE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b="1" dirty="0" smtClean="0"/>
              <a:t>Research Design</a:t>
            </a:r>
            <a:endParaRPr lang="en-I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363272" cy="4525963"/>
          </a:xfrm>
        </p:spPr>
        <p:txBody>
          <a:bodyPr>
            <a:noAutofit/>
          </a:bodyPr>
          <a:lstStyle/>
          <a:p>
            <a:pPr marL="0" indent="15875">
              <a:spcAft>
                <a:spcPts val="1200"/>
              </a:spcAft>
              <a:buNone/>
            </a:pPr>
            <a:r>
              <a:rPr lang="en-GB" sz="2200" b="1" dirty="0" smtClean="0"/>
              <a:t>Random assignment to</a:t>
            </a:r>
            <a:endParaRPr lang="en-IE" sz="2200" dirty="0"/>
          </a:p>
          <a:p>
            <a:pPr marL="0" indent="15875">
              <a:spcAft>
                <a:spcPts val="1200"/>
              </a:spcAft>
              <a:buNone/>
            </a:pPr>
            <a:r>
              <a:rPr lang="en-GB" sz="2200" b="1" dirty="0" smtClean="0"/>
              <a:t>Group </a:t>
            </a:r>
            <a:r>
              <a:rPr lang="en-GB" sz="2200" b="1" dirty="0"/>
              <a:t>1 (“</a:t>
            </a:r>
            <a:r>
              <a:rPr lang="en-GB" sz="2200" b="1" i="1" dirty="0" err="1"/>
              <a:t>mKesh</a:t>
            </a:r>
            <a:r>
              <a:rPr lang="en-GB" sz="2200" b="1" i="1" dirty="0"/>
              <a:t> </a:t>
            </a:r>
            <a:r>
              <a:rPr lang="en-GB" sz="2200" b="1" i="1" dirty="0" smtClean="0"/>
              <a:t>intervention</a:t>
            </a:r>
            <a:r>
              <a:rPr lang="en-GB" sz="2200" b="1" dirty="0" smtClean="0"/>
              <a:t>”)</a:t>
            </a:r>
            <a:r>
              <a:rPr lang="en-GB" sz="2200" dirty="0" smtClean="0"/>
              <a:t>: open savings account through mobile </a:t>
            </a:r>
            <a:r>
              <a:rPr lang="en-GB" sz="2200" dirty="0" smtClean="0"/>
              <a:t>money </a:t>
            </a:r>
            <a:r>
              <a:rPr lang="en-GB" sz="2200" dirty="0"/>
              <a:t> </a:t>
            </a:r>
            <a:endParaRPr lang="en-IE" sz="2200" dirty="0"/>
          </a:p>
          <a:p>
            <a:pPr marL="0" indent="15875">
              <a:spcAft>
                <a:spcPts val="1200"/>
              </a:spcAft>
              <a:buNone/>
            </a:pPr>
            <a:r>
              <a:rPr lang="en-GB" sz="2200" b="1" dirty="0" smtClean="0"/>
              <a:t>Group </a:t>
            </a:r>
            <a:r>
              <a:rPr lang="en-GB" sz="2200" b="1" dirty="0"/>
              <a:t>2 (“</a:t>
            </a:r>
            <a:r>
              <a:rPr lang="en-GB" sz="2200" b="1" i="1" dirty="0"/>
              <a:t>financial literacy </a:t>
            </a:r>
            <a:r>
              <a:rPr lang="en-GB" sz="2200" b="1" i="1" dirty="0" smtClean="0"/>
              <a:t>intervention</a:t>
            </a:r>
            <a:r>
              <a:rPr lang="en-GB" sz="2200" b="1" dirty="0" smtClean="0"/>
              <a:t>”):</a:t>
            </a:r>
            <a:r>
              <a:rPr lang="en-GB" sz="2200" dirty="0" smtClean="0"/>
              <a:t> receive “business </a:t>
            </a:r>
            <a:r>
              <a:rPr lang="en-GB" sz="2200" dirty="0"/>
              <a:t>training” on how to best manage savings and investments with a goal to maximize the growth of the </a:t>
            </a:r>
            <a:r>
              <a:rPr lang="en-GB" sz="2200" dirty="0" smtClean="0"/>
              <a:t>business</a:t>
            </a:r>
            <a:endParaRPr lang="en-IE" sz="2200" dirty="0"/>
          </a:p>
          <a:p>
            <a:pPr marL="0" indent="15875">
              <a:spcAft>
                <a:spcPts val="1200"/>
              </a:spcAft>
              <a:buNone/>
            </a:pPr>
            <a:r>
              <a:rPr lang="en-GB" sz="2200" b="1" dirty="0" smtClean="0"/>
              <a:t>Group </a:t>
            </a:r>
            <a:r>
              <a:rPr lang="en-GB" sz="2200" b="1" dirty="0"/>
              <a:t>3 </a:t>
            </a:r>
            <a:r>
              <a:rPr lang="en-GB" sz="2200" b="1" dirty="0" smtClean="0"/>
              <a:t>(“</a:t>
            </a:r>
            <a:r>
              <a:rPr lang="en-GB" sz="2200" b="1" i="1" dirty="0" smtClean="0"/>
              <a:t>combined interventions</a:t>
            </a:r>
            <a:r>
              <a:rPr lang="en-GB" sz="2200" b="1" dirty="0" smtClean="0"/>
              <a:t>”):</a:t>
            </a:r>
            <a:r>
              <a:rPr lang="en-GB" sz="2200" dirty="0" smtClean="0"/>
              <a:t> open savings account plus “business training”</a:t>
            </a:r>
            <a:endParaRPr lang="en-IE" sz="2200" dirty="0"/>
          </a:p>
          <a:p>
            <a:pPr marL="0" indent="15875">
              <a:spcAft>
                <a:spcPts val="1200"/>
              </a:spcAft>
              <a:buNone/>
            </a:pPr>
            <a:r>
              <a:rPr lang="en-GB" sz="2200" b="1" dirty="0" smtClean="0"/>
              <a:t>Group </a:t>
            </a:r>
            <a:r>
              <a:rPr lang="en-GB" sz="2200" b="1" dirty="0"/>
              <a:t>4 (“</a:t>
            </a:r>
            <a:r>
              <a:rPr lang="en-GB" sz="2200" b="1" i="1" dirty="0"/>
              <a:t>control</a:t>
            </a:r>
            <a:r>
              <a:rPr lang="en-GB" sz="2200" b="1" dirty="0"/>
              <a:t>”):</a:t>
            </a:r>
            <a:r>
              <a:rPr lang="en-GB" sz="2200" dirty="0"/>
              <a:t> </a:t>
            </a:r>
            <a:r>
              <a:rPr lang="en-GB" sz="2200" dirty="0" smtClean="0"/>
              <a:t>does not receive either intervention</a:t>
            </a:r>
            <a:endParaRPr lang="en-IE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 err="1" smtClean="0"/>
              <a:t>mKesh</a:t>
            </a:r>
            <a:r>
              <a:rPr lang="en-GB" sz="4000" b="1" dirty="0" smtClean="0"/>
              <a:t> Intervention</a:t>
            </a:r>
            <a:endParaRPr lang="en-GB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>
              <a:spcAft>
                <a:spcPts val="1200"/>
              </a:spcAft>
              <a:buNone/>
            </a:pPr>
            <a:r>
              <a:rPr lang="en-US" altLang="en-US" sz="2200" b="1" dirty="0"/>
              <a:t>Information about </a:t>
            </a:r>
            <a:r>
              <a:rPr lang="en-US" altLang="en-US" sz="2200" b="1" dirty="0" err="1" smtClean="0"/>
              <a:t>mKesh</a:t>
            </a:r>
            <a:endParaRPr lang="en-GB" sz="2200" b="1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GB" sz="2200" b="1" dirty="0" smtClean="0"/>
              <a:t>Participation incentive: </a:t>
            </a:r>
            <a:r>
              <a:rPr lang="en-GB" sz="2200" dirty="0" smtClean="0"/>
              <a:t>vendors were given 76MTN in order to test usage of the </a:t>
            </a:r>
            <a:r>
              <a:rPr lang="en-GB" sz="2200" dirty="0" err="1" smtClean="0"/>
              <a:t>mKesh</a:t>
            </a:r>
            <a:r>
              <a:rPr lang="en-GB" sz="2200" dirty="0" smtClean="0"/>
              <a:t> service </a:t>
            </a:r>
          </a:p>
          <a:p>
            <a:pPr marL="0" indent="0">
              <a:buNone/>
            </a:pPr>
            <a:r>
              <a:rPr lang="en-GB" sz="2200" b="1" dirty="0" smtClean="0"/>
              <a:t>Saving incentive: </a:t>
            </a:r>
            <a:r>
              <a:rPr lang="en-GB" sz="2200" dirty="0" smtClean="0"/>
              <a:t>payment of bonus corresponding to 5% of the average </a:t>
            </a:r>
            <a:r>
              <a:rPr lang="en-GB" sz="2200" dirty="0" err="1" smtClean="0"/>
              <a:t>mKesh</a:t>
            </a:r>
            <a:r>
              <a:rPr lang="en-GB" sz="2200" dirty="0" smtClean="0"/>
              <a:t> value kept in their account each month, over a three-month period with a top limit of 25MTN per month (corresponding to 5% of an average monthly </a:t>
            </a:r>
            <a:r>
              <a:rPr lang="en-GB" sz="2200" dirty="0" err="1" smtClean="0"/>
              <a:t>mKesh</a:t>
            </a:r>
            <a:r>
              <a:rPr lang="en-GB" sz="2200" dirty="0" smtClean="0"/>
              <a:t> value of 500MTN) </a:t>
            </a:r>
            <a:endParaRPr lang="en-IE" sz="2200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15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6250"/>
            <a:ext cx="905192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987675" y="5876925"/>
            <a:ext cx="330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400" dirty="0" err="1">
                <a:latin typeface="+mn-lt"/>
                <a:cs typeface="Times New Roman" charset="0"/>
              </a:rPr>
              <a:t>mKesh</a:t>
            </a:r>
            <a:r>
              <a:rPr lang="en-US" sz="2400" dirty="0">
                <a:latin typeface="+mn-lt"/>
                <a:cs typeface="Times New Roman" charset="0"/>
              </a:rPr>
              <a:t> leaflet distributed</a:t>
            </a:r>
          </a:p>
        </p:txBody>
      </p:sp>
    </p:spTree>
    <p:extLst>
      <p:ext uri="{BB962C8B-B14F-4D97-AF65-F5344CB8AC3E}">
        <p14:creationId xmlns:p14="http://schemas.microsoft.com/office/powerpoint/2010/main" val="427712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icture 1"/>
          <p:cNvSpPr>
            <a:spLocks noChangeAspect="1"/>
          </p:cNvSpPr>
          <p:nvPr/>
        </p:nvSpPr>
        <p:spPr bwMode="auto">
          <a:xfrm>
            <a:off x="4572000" y="2997200"/>
            <a:ext cx="44640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Picture 3"/>
          <p:cNvSpPr>
            <a:spLocks noChangeAspect="1"/>
          </p:cNvSpPr>
          <p:nvPr/>
        </p:nvSpPr>
        <p:spPr bwMode="auto">
          <a:xfrm>
            <a:off x="4572000" y="476250"/>
            <a:ext cx="44640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Picture 6"/>
          <p:cNvSpPr>
            <a:spLocks noChangeAspect="1"/>
          </p:cNvSpPr>
          <p:nvPr/>
        </p:nvSpPr>
        <p:spPr bwMode="auto">
          <a:xfrm>
            <a:off x="107950" y="476250"/>
            <a:ext cx="4475163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Picture 7"/>
          <p:cNvSpPr>
            <a:spLocks noChangeAspect="1"/>
          </p:cNvSpPr>
          <p:nvPr/>
        </p:nvSpPr>
        <p:spPr bwMode="auto">
          <a:xfrm>
            <a:off x="107950" y="2997200"/>
            <a:ext cx="44481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684213" y="5805488"/>
            <a:ext cx="7848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400" dirty="0">
                <a:latin typeface="+mn-lt"/>
                <a:cs typeface="Times New Roman" charset="0"/>
              </a:rPr>
              <a:t>Operations done as part of individual treatment:</a:t>
            </a:r>
          </a:p>
          <a:p>
            <a:pPr algn="ctr" eaLnBrk="1" hangingPunct="1"/>
            <a:r>
              <a:rPr lang="en-US" sz="2400" dirty="0">
                <a:latin typeface="+mn-lt"/>
                <a:cs typeface="Times New Roman" charset="0"/>
              </a:rPr>
              <a:t>self-registration, cash-in, checking balance, buying from agent</a:t>
            </a:r>
          </a:p>
        </p:txBody>
      </p:sp>
      <p:pic>
        <p:nvPicPr>
          <p:cNvPr id="194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3141663"/>
            <a:ext cx="45720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609600"/>
            <a:ext cx="45783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20713"/>
            <a:ext cx="45815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157538"/>
            <a:ext cx="457200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08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FAN5DyyEO2E.DsGnaVW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vyrMd5WOk2Rd9VDcm699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0FMJ.Gt9kC.eanoe78aV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vfuyNKkEeTKRazwLaqp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LUAiCuiD02ZC1yGOOMlr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uOb2OAZdUCbPAuahYvAq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3951</TotalTime>
  <Words>1101</Words>
  <Application>Microsoft Macintosh PowerPoint</Application>
  <PresentationFormat>On-screen Show (4:3)</PresentationFormat>
  <Paragraphs>422</Paragraphs>
  <Slides>26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The Role of Technology and Business Skills in Microenterprise Development:  the Case of  Mozambique</vt:lpstr>
      <vt:lpstr>Motivation</vt:lpstr>
      <vt:lpstr>Motivation</vt:lpstr>
      <vt:lpstr>Research Objectives</vt:lpstr>
      <vt:lpstr>Research Design</vt:lpstr>
      <vt:lpstr>Research Design</vt:lpstr>
      <vt:lpstr>mKesh Intervention</vt:lpstr>
      <vt:lpstr>PowerPoint Presentation</vt:lpstr>
      <vt:lpstr>PowerPoint Presentation</vt:lpstr>
      <vt:lpstr>PowerPoint Presentation</vt:lpstr>
      <vt:lpstr>PowerPoint Presentation</vt:lpstr>
      <vt:lpstr>Business Training Intervention</vt:lpstr>
      <vt:lpstr>Business Training: Materials</vt:lpstr>
      <vt:lpstr>PowerPoint Presentation</vt:lpstr>
      <vt:lpstr>PowerPoint Presentation</vt:lpstr>
      <vt:lpstr>PowerPoint Presentation</vt:lpstr>
      <vt:lpstr>PowerPoint Presentation</vt:lpstr>
      <vt:lpstr>Tabela de Conteúdos</vt:lpstr>
      <vt:lpstr>Caderno de Registo</vt:lpstr>
      <vt:lpstr>Logbook examples</vt:lpstr>
      <vt:lpstr>PowerPoint Presentation</vt:lpstr>
      <vt:lpstr>Business Training: Incentives</vt:lpstr>
      <vt:lpstr>Baseline Data</vt:lpstr>
      <vt:lpstr>Preliminary Results</vt:lpstr>
      <vt:lpstr>Preliminary Results</vt:lpstr>
      <vt:lpstr>Concluding Remarks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Technology, Financial Resources and Business Skills in Microenterprise Development in Mozambique</dc:title>
  <dc:creator>Catia Batista</dc:creator>
  <cp:lastModifiedBy>Pedro Vicente</cp:lastModifiedBy>
  <cp:revision>94</cp:revision>
  <dcterms:created xsi:type="dcterms:W3CDTF">2012-12-17T16:37:05Z</dcterms:created>
  <dcterms:modified xsi:type="dcterms:W3CDTF">2016-03-23T21:39:00Z</dcterms:modified>
</cp:coreProperties>
</file>