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notesMasterIdLst>
    <p:notesMasterId r:id="rId34"/>
  </p:notesMasterIdLst>
  <p:sldIdLst>
    <p:sldId id="336" r:id="rId2"/>
    <p:sldId id="352" r:id="rId3"/>
    <p:sldId id="354" r:id="rId4"/>
    <p:sldId id="338" r:id="rId5"/>
    <p:sldId id="342" r:id="rId6"/>
    <p:sldId id="355" r:id="rId7"/>
    <p:sldId id="343" r:id="rId8"/>
    <p:sldId id="328" r:id="rId9"/>
    <p:sldId id="288" r:id="rId10"/>
    <p:sldId id="357" r:id="rId11"/>
    <p:sldId id="369" r:id="rId12"/>
    <p:sldId id="379" r:id="rId13"/>
    <p:sldId id="361" r:id="rId14"/>
    <p:sldId id="362" r:id="rId15"/>
    <p:sldId id="363" r:id="rId16"/>
    <p:sldId id="360" r:id="rId17"/>
    <p:sldId id="274" r:id="rId18"/>
    <p:sldId id="365" r:id="rId19"/>
    <p:sldId id="384" r:id="rId20"/>
    <p:sldId id="364" r:id="rId21"/>
    <p:sldId id="367" r:id="rId22"/>
    <p:sldId id="382" r:id="rId23"/>
    <p:sldId id="370" r:id="rId24"/>
    <p:sldId id="380" r:id="rId25"/>
    <p:sldId id="372" r:id="rId26"/>
    <p:sldId id="374" r:id="rId27"/>
    <p:sldId id="377" r:id="rId28"/>
    <p:sldId id="378" r:id="rId29"/>
    <p:sldId id="375" r:id="rId30"/>
    <p:sldId id="383" r:id="rId31"/>
    <p:sldId id="373" r:id="rId32"/>
    <p:sldId id="385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5" autoAdjust="0"/>
    <p:restoredTop sz="94780" autoAdjust="0"/>
  </p:normalViewPr>
  <p:slideViewPr>
    <p:cSldViewPr>
      <p:cViewPr varScale="1">
        <p:scale>
          <a:sx n="106" d="100"/>
          <a:sy n="106" d="100"/>
        </p:scale>
        <p:origin x="120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38974-C879-A541-84F9-E7D492BC1D67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645D1-F7C2-4A45-AB2C-EC91A8138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3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B8E9-8D62-4145-9F19-87E02662C21C}" type="datetimeFigureOut">
              <a:rPr lang="en-GB" smtClean="0"/>
              <a:t>27/12/2016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75F4-F857-4CFE-8F85-E102EFA7B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091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B8E9-8D62-4145-9F19-87E02662C21C}" type="datetimeFigureOut">
              <a:rPr lang="en-GB" smtClean="0"/>
              <a:t>27/12/2016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75F4-F857-4CFE-8F85-E102EFA7B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471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B8E9-8D62-4145-9F19-87E02662C21C}" type="datetimeFigureOut">
              <a:rPr lang="en-GB" smtClean="0"/>
              <a:t>27/12/2016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75F4-F857-4CFE-8F85-E102EFA7B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561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B8E9-8D62-4145-9F19-87E02662C21C}" type="datetimeFigureOut">
              <a:rPr lang="en-GB" smtClean="0"/>
              <a:t>27/12/2016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75F4-F857-4CFE-8F85-E102EFA7B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280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B8E9-8D62-4145-9F19-87E02662C21C}" type="datetimeFigureOut">
              <a:rPr lang="en-GB" smtClean="0"/>
              <a:t>27/12/2016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75F4-F857-4CFE-8F85-E102EFA7B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175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B8E9-8D62-4145-9F19-87E02662C21C}" type="datetimeFigureOut">
              <a:rPr lang="en-GB" smtClean="0"/>
              <a:t>27/12/2016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75F4-F857-4CFE-8F85-E102EFA7B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292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B8E9-8D62-4145-9F19-87E02662C21C}" type="datetimeFigureOut">
              <a:rPr lang="en-GB" smtClean="0"/>
              <a:t>27/12/2016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75F4-F857-4CFE-8F85-E102EFA7B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06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B8E9-8D62-4145-9F19-87E02662C21C}" type="datetimeFigureOut">
              <a:rPr lang="en-GB" smtClean="0"/>
              <a:t>27/12/2016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75F4-F857-4CFE-8F85-E102EFA7B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32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B8E9-8D62-4145-9F19-87E02662C21C}" type="datetimeFigureOut">
              <a:rPr lang="en-GB" smtClean="0"/>
              <a:t>27/12/2016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75F4-F857-4CFE-8F85-E102EFA7B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874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B8E9-8D62-4145-9F19-87E02662C21C}" type="datetimeFigureOut">
              <a:rPr lang="en-GB" smtClean="0"/>
              <a:t>27/12/2016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75F4-F857-4CFE-8F85-E102EFA7B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023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B8E9-8D62-4145-9F19-87E02662C21C}" type="datetimeFigureOut">
              <a:rPr lang="en-GB" smtClean="0"/>
              <a:t>27/12/2016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75F4-F857-4CFE-8F85-E102EFA7B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49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DB8E9-8D62-4145-9F19-87E02662C21C}" type="datetimeFigureOut">
              <a:rPr lang="en-GB" smtClean="0"/>
              <a:t>27/12/2016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275F4-F857-4CFE-8F85-E102EFA7B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818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484784"/>
            <a:ext cx="8640960" cy="1470025"/>
          </a:xfrm>
        </p:spPr>
        <p:txBody>
          <a:bodyPr>
            <a:noAutofit/>
          </a:bodyPr>
          <a:lstStyle/>
          <a:p>
            <a:r>
              <a:rPr lang="en-GB" sz="3600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Improving learning outcomes through information provision: Experimental </a:t>
            </a:r>
            <a:r>
              <a:rPr lang="en-GB" sz="3600" dirty="0">
                <a:solidFill>
                  <a:srgbClr val="0070C0"/>
                </a:solidFill>
                <a:latin typeface="Book Antiqua" panose="02040602050305030304" pitchFamily="18" charset="0"/>
              </a:rPr>
              <a:t>evidence </a:t>
            </a:r>
            <a:r>
              <a:rPr lang="en-GB" sz="3600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from </a:t>
            </a:r>
            <a:r>
              <a:rPr lang="en-IN" sz="3600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Indian </a:t>
            </a:r>
            <a:r>
              <a:rPr lang="en-IN" sz="3600" dirty="0">
                <a:solidFill>
                  <a:srgbClr val="0070C0"/>
                </a:solidFill>
                <a:latin typeface="Book Antiqua" panose="02040602050305030304" pitchFamily="18" charset="0"/>
              </a:rPr>
              <a:t>villages</a:t>
            </a:r>
            <a:endParaRPr lang="en-GB" sz="3600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</a:pPr>
            <a:endParaRPr lang="en-GB" sz="2000" dirty="0" smtClean="0">
              <a:latin typeface="Book Antiqua" pitchFamily="18" charset="0"/>
            </a:endParaRPr>
          </a:p>
          <a:p>
            <a:pPr>
              <a:spcBef>
                <a:spcPts val="0"/>
              </a:spcBef>
            </a:pPr>
            <a:r>
              <a:rPr lang="en-GB" sz="2000" dirty="0" smtClean="0">
                <a:latin typeface="Book Antiqua" pitchFamily="18" charset="0"/>
              </a:rPr>
              <a:t>Farzana Afridi (ISI, Delhi)</a:t>
            </a:r>
          </a:p>
          <a:p>
            <a:pPr>
              <a:spcBef>
                <a:spcPts val="0"/>
              </a:spcBef>
            </a:pPr>
            <a:r>
              <a:rPr lang="en-GB" sz="2000" dirty="0" err="1" smtClean="0">
                <a:latin typeface="Book Antiqua" pitchFamily="18" charset="0"/>
              </a:rPr>
              <a:t>Bidisha</a:t>
            </a:r>
            <a:r>
              <a:rPr lang="en-GB" sz="2000" dirty="0" smtClean="0">
                <a:latin typeface="Book Antiqua" pitchFamily="18" charset="0"/>
              </a:rPr>
              <a:t> </a:t>
            </a:r>
            <a:r>
              <a:rPr lang="en-GB" sz="2000" dirty="0" err="1" smtClean="0">
                <a:latin typeface="Book Antiqua" pitchFamily="18" charset="0"/>
              </a:rPr>
              <a:t>Barooah</a:t>
            </a:r>
            <a:r>
              <a:rPr lang="en-GB" sz="2000" dirty="0" smtClean="0">
                <a:latin typeface="Book Antiqua" pitchFamily="18" charset="0"/>
              </a:rPr>
              <a:t> (3ie)</a:t>
            </a:r>
            <a:br>
              <a:rPr lang="en-GB" sz="2000" dirty="0" smtClean="0">
                <a:latin typeface="Book Antiqua" pitchFamily="18" charset="0"/>
              </a:rPr>
            </a:br>
            <a:r>
              <a:rPr lang="en-GB" sz="2000" dirty="0" err="1" smtClean="0">
                <a:latin typeface="Book Antiqua" pitchFamily="18" charset="0"/>
              </a:rPr>
              <a:t>Rohini</a:t>
            </a:r>
            <a:r>
              <a:rPr lang="en-GB" sz="2000" dirty="0" smtClean="0">
                <a:latin typeface="Book Antiqua" pitchFamily="18" charset="0"/>
              </a:rPr>
              <a:t> </a:t>
            </a:r>
            <a:r>
              <a:rPr lang="en-GB" sz="2000" dirty="0" err="1" smtClean="0">
                <a:latin typeface="Book Antiqua" pitchFamily="18" charset="0"/>
              </a:rPr>
              <a:t>Somanathan</a:t>
            </a:r>
            <a:r>
              <a:rPr lang="en-GB" sz="2000" dirty="0" smtClean="0">
                <a:latin typeface="Book Antiqua" pitchFamily="18" charset="0"/>
              </a:rPr>
              <a:t> (Delhi School of Economics)</a:t>
            </a:r>
          </a:p>
          <a:p>
            <a:pPr>
              <a:spcBef>
                <a:spcPts val="0"/>
              </a:spcBef>
            </a:pPr>
            <a:endParaRPr lang="en-GB" sz="2000" dirty="0">
              <a:latin typeface="Book Antiqua" pitchFamily="18" charset="0"/>
            </a:endParaRPr>
          </a:p>
          <a:p>
            <a:pPr>
              <a:spcBef>
                <a:spcPts val="0"/>
              </a:spcBef>
            </a:pPr>
            <a:endParaRPr lang="en-GB" sz="2000" dirty="0" smtClean="0">
              <a:latin typeface="Book Antiqua" pitchFamily="18" charset="0"/>
            </a:endParaRPr>
          </a:p>
          <a:p>
            <a:pPr>
              <a:spcBef>
                <a:spcPts val="0"/>
              </a:spcBef>
            </a:pPr>
            <a:r>
              <a:rPr lang="en-GB" sz="2000" dirty="0" smtClean="0">
                <a:latin typeface="Book Antiqua" pitchFamily="18" charset="0"/>
              </a:rPr>
              <a:t>December 29, 2016 </a:t>
            </a:r>
            <a:r>
              <a:rPr lang="en-GB" sz="2000" dirty="0">
                <a:latin typeface="Book Antiqua" pitchFamily="18" charset="0"/>
              </a:rPr>
              <a:t/>
            </a:r>
            <a:br>
              <a:rPr lang="en-GB" sz="2000" dirty="0">
                <a:latin typeface="Book Antiqua" pitchFamily="18" charset="0"/>
              </a:rPr>
            </a:br>
            <a:r>
              <a:rPr lang="en-GB" sz="2000" dirty="0" smtClean="0">
                <a:latin typeface="Book Antiqua" pitchFamily="18" charset="0"/>
              </a:rPr>
              <a:t>IGC-</a:t>
            </a:r>
            <a:r>
              <a:rPr lang="en-GB" sz="2000" dirty="0" err="1" smtClean="0">
                <a:latin typeface="Book Antiqua" pitchFamily="18" charset="0"/>
              </a:rPr>
              <a:t>Jadavpur</a:t>
            </a:r>
            <a:r>
              <a:rPr lang="en-GB" sz="2000" dirty="0" smtClean="0">
                <a:latin typeface="Book Antiqua" pitchFamily="18" charset="0"/>
              </a:rPr>
              <a:t>-ISI Conference</a:t>
            </a:r>
          </a:p>
        </p:txBody>
      </p:sp>
    </p:spTree>
    <p:extLst>
      <p:ext uri="{BB962C8B-B14F-4D97-AF65-F5344CB8AC3E}">
        <p14:creationId xmlns:p14="http://schemas.microsoft.com/office/powerpoint/2010/main" val="335249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4000" dirty="0" smtClean="0">
                <a:solidFill>
                  <a:srgbClr val="0070C0"/>
                </a:solidFill>
                <a:latin typeface="Book Antiqua" pitchFamily="18" charset="0"/>
              </a:rPr>
              <a:t>Timeline</a:t>
            </a:r>
            <a:endParaRPr lang="en-IN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99159"/>
              </p:ext>
            </p:extLst>
          </p:nvPr>
        </p:nvGraphicFramePr>
        <p:xfrm>
          <a:off x="1835696" y="1988840"/>
          <a:ext cx="5095875" cy="3880805"/>
        </p:xfrm>
        <a:graphic>
          <a:graphicData uri="http://schemas.openxmlformats.org/drawingml/2006/table">
            <a:tbl>
              <a:tblPr firstRow="1" firstCol="1" bandRow="1"/>
              <a:tblGrid>
                <a:gridCol w="1223010">
                  <a:extLst>
                    <a:ext uri="{9D8B030D-6E8A-4147-A177-3AD203B41FA5}">
                      <a16:colId xmlns:a16="http://schemas.microsoft.com/office/drawing/2014/main" val="2569168779"/>
                    </a:ext>
                  </a:extLst>
                </a:gridCol>
                <a:gridCol w="1433830">
                  <a:extLst>
                    <a:ext uri="{9D8B030D-6E8A-4147-A177-3AD203B41FA5}">
                      <a16:colId xmlns:a16="http://schemas.microsoft.com/office/drawing/2014/main" val="3465870095"/>
                    </a:ext>
                  </a:extLst>
                </a:gridCol>
                <a:gridCol w="2439035">
                  <a:extLst>
                    <a:ext uri="{9D8B030D-6E8A-4147-A177-3AD203B41FA5}">
                      <a16:colId xmlns:a16="http://schemas.microsoft.com/office/drawing/2014/main" val="1356851008"/>
                    </a:ext>
                  </a:extLst>
                </a:gridCol>
              </a:tblGrid>
              <a:tr h="91440">
                <a:tc>
                  <a:txBody>
                    <a:bodyPr/>
                    <a:lstStyle/>
                    <a:p>
                      <a:pPr marL="2705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Date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05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spc="-5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Activity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05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 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4045867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marL="2705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Jul, Aug, Sept, 2011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05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Baseline 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05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marL="2705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Village survey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marL="2705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School survey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marL="2705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Household survey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marL="2705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Student test scores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293127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marL="2705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Oct, Nov </a:t>
                      </a:r>
                      <a:br>
                        <a:rPr lang="en-US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2705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Report card intervention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423162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marL="2705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05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05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5238551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marL="2705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Feb, Mar</a:t>
                      </a:r>
                      <a:br>
                        <a:rPr lang="en-US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2012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705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Midline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705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Student test scores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52034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705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05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05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4922465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2705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Aug, Sep, Oct</a:t>
                      </a:r>
                      <a:br>
                        <a:rPr lang="en-US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br>
                        <a:rPr lang="en-US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05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Endline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05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School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survey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marL="2705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Household survey</a:t>
                      </a:r>
                      <a:b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Student test scores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marL="2705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97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254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rgbClr val="0070C0"/>
                </a:solidFill>
                <a:latin typeface="Book Antiqua" panose="02040602050305030304" pitchFamily="18" charset="0"/>
              </a:rPr>
              <a:t>R</a:t>
            </a:r>
            <a:r>
              <a:rPr lang="en-US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eport card intervention</a:t>
            </a:r>
            <a:endParaRPr lang="en-IN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5239817"/>
              </p:ext>
            </p:extLst>
          </p:nvPr>
        </p:nvGraphicFramePr>
        <p:xfrm>
          <a:off x="1115616" y="1700807"/>
          <a:ext cx="7056783" cy="381653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246041">
                  <a:extLst>
                    <a:ext uri="{9D8B030D-6E8A-4147-A177-3AD203B41FA5}">
                      <a16:colId xmlns:a16="http://schemas.microsoft.com/office/drawing/2014/main" val="756582472"/>
                    </a:ext>
                  </a:extLst>
                </a:gridCol>
                <a:gridCol w="912888">
                  <a:extLst>
                    <a:ext uri="{9D8B030D-6E8A-4147-A177-3AD203B41FA5}">
                      <a16:colId xmlns:a16="http://schemas.microsoft.com/office/drawing/2014/main" val="287995642"/>
                    </a:ext>
                  </a:extLst>
                </a:gridCol>
                <a:gridCol w="804772">
                  <a:extLst>
                    <a:ext uri="{9D8B030D-6E8A-4147-A177-3AD203B41FA5}">
                      <a16:colId xmlns:a16="http://schemas.microsoft.com/office/drawing/2014/main" val="2764941135"/>
                    </a:ext>
                  </a:extLst>
                </a:gridCol>
                <a:gridCol w="920202">
                  <a:extLst>
                    <a:ext uri="{9D8B030D-6E8A-4147-A177-3AD203B41FA5}">
                      <a16:colId xmlns:a16="http://schemas.microsoft.com/office/drawing/2014/main" val="4185788648"/>
                    </a:ext>
                  </a:extLst>
                </a:gridCol>
                <a:gridCol w="993363">
                  <a:extLst>
                    <a:ext uri="{9D8B030D-6E8A-4147-A177-3AD203B41FA5}">
                      <a16:colId xmlns:a16="http://schemas.microsoft.com/office/drawing/2014/main" val="3400796900"/>
                    </a:ext>
                  </a:extLst>
                </a:gridCol>
                <a:gridCol w="1179517">
                  <a:extLst>
                    <a:ext uri="{9D8B030D-6E8A-4147-A177-3AD203B41FA5}">
                      <a16:colId xmlns:a16="http://schemas.microsoft.com/office/drawing/2014/main" val="2094044734"/>
                    </a:ext>
                  </a:extLst>
                </a:gridCol>
              </a:tblGrid>
              <a:tr h="2880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  <a:latin typeface="Book Antiqua" panose="02040602050305030304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  <a:p>
                      <a:pPr marL="76835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Book Antiqua" panose="02040602050305030304" pitchFamily="18" charset="0"/>
                          <a:ea typeface="Georgia" panose="02040502050405020303" pitchFamily="18" charset="0"/>
                          <a:cs typeface="Georgia" panose="02040502050405020303" pitchFamily="18" charset="0"/>
                        </a:rPr>
                        <a:t>Control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endParaRPr lang="en-US" sz="1400" b="1" spc="-20" dirty="0" smtClean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marL="75565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 b="1" spc="-2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    T1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9540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endParaRPr lang="en-US" sz="1400" b="1" spc="-15" dirty="0" smtClean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marL="129540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 b="1" spc="-15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    T2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9540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endParaRPr lang="en-US" sz="1400" b="1" spc="-15" dirty="0" smtClean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marL="129540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 b="1" spc="-15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      T3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2255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endParaRPr lang="en-US" sz="1400" b="1" spc="-15" dirty="0" smtClean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marL="262255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 b="1" spc="-15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   T4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9936201"/>
                  </a:ext>
                </a:extLst>
              </a:tr>
              <a:tr h="556190">
                <a:tc>
                  <a:txBody>
                    <a:bodyPr/>
                    <a:lstStyle/>
                    <a:p>
                      <a:pPr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endParaRPr lang="en-US" sz="1400" i="1" dirty="0" smtClean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         Re</a:t>
                      </a:r>
                      <a:r>
                        <a:rPr lang="en-US" sz="1400" i="1" spc="3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</a:t>
                      </a:r>
                      <a:r>
                        <a:rPr lang="en-US" sz="1400" i="1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ort </a:t>
                      </a:r>
                      <a:r>
                        <a:rPr lang="en-US" sz="1400" i="1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card recipient 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199390" algn="ctr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endParaRPr lang="en-US" sz="1400" i="1" dirty="0" smtClean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marL="199390" algn="ctr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 smtClean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Type </a:t>
                      </a:r>
                      <a:r>
                        <a:rPr lang="en-US" sz="1400" i="1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of report card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494566"/>
                  </a:ext>
                </a:extLst>
              </a:tr>
              <a:tr h="365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 Household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  None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48590" algn="ctr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P1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5565" algn="ctr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P1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5565" algn="ctr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P1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   P1 and P2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0929533"/>
                  </a:ext>
                </a:extLst>
              </a:tr>
              <a:tr h="3024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 School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None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None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S1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S1 </a:t>
                      </a:r>
                      <a:r>
                        <a:rPr lang="en-US" sz="14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and S2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   S1 and S2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8704719"/>
                  </a:ext>
                </a:extLst>
              </a:tr>
              <a:tr h="334423"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        </a:t>
                      </a:r>
                    </a:p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   Number</a:t>
                      </a:r>
                      <a:r>
                        <a:rPr lang="en-US" sz="1400" b="1" i="1" spc="19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US" sz="1400" b="1" i="1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of</a:t>
                      </a:r>
                      <a:r>
                        <a:rPr lang="en-US" sz="1400" b="1" i="1" spc="195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US" sz="1400" b="1" i="1" spc="-5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schools</a:t>
                      </a:r>
                      <a:endParaRPr lang="en-IN" sz="14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algn="ctr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35</a:t>
                      </a:r>
                      <a:endParaRPr lang="en-IN" sz="14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algn="ctr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29</a:t>
                      </a:r>
                      <a:endParaRPr lang="en-IN" sz="14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algn="ctr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37</a:t>
                      </a:r>
                      <a:endParaRPr lang="en-IN" sz="14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15265" algn="ctr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marL="215265" algn="ctr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28</a:t>
                      </a:r>
                      <a:endParaRPr lang="en-IN" sz="14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marR="86360" algn="ctr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30</a:t>
                      </a:r>
                      <a:endParaRPr lang="en-IN" sz="14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4143675"/>
                  </a:ext>
                </a:extLst>
              </a:tr>
              <a:tr h="334423"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 Public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18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16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26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15265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16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86360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20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1384626"/>
                  </a:ext>
                </a:extLst>
              </a:tr>
              <a:tr h="334423"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 Private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17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13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11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265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12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6360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10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6305905"/>
                  </a:ext>
                </a:extLst>
              </a:tr>
              <a:tr h="393721"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  </a:t>
                      </a:r>
                    </a:p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   Number</a:t>
                      </a:r>
                      <a:r>
                        <a:rPr lang="en-US" sz="1400" b="1" i="1" spc="-65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US" sz="1400" b="1" i="1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of</a:t>
                      </a:r>
                      <a:r>
                        <a:rPr lang="en-US" sz="1400" b="1" i="1" spc="-6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US" sz="1400" b="1" i="1" spc="-5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students</a:t>
                      </a:r>
                      <a:endParaRPr lang="en-IN" sz="14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2710" algn="ctr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marL="92710" algn="ctr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1064</a:t>
                      </a:r>
                      <a:endParaRPr lang="en-IN" sz="14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27000" algn="ctr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marL="127000" algn="ctr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860</a:t>
                      </a:r>
                      <a:endParaRPr lang="en-IN" sz="14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46050" algn="ctr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marL="146050" algn="ctr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1319</a:t>
                      </a:r>
                      <a:endParaRPr lang="en-IN" sz="14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marL="180340" algn="ctr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918</a:t>
                      </a:r>
                      <a:endParaRPr lang="en-IN" sz="14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marR="86360" algn="ctr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996</a:t>
                      </a:r>
                      <a:endParaRPr lang="en-IN" sz="14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7996529"/>
                  </a:ext>
                </a:extLst>
              </a:tr>
              <a:tr h="393721"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 Public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523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499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858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486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86360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599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916896"/>
                  </a:ext>
                </a:extLst>
              </a:tr>
              <a:tr h="496892"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 Private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541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361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461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432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6360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397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403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758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rgbClr val="0070C0"/>
                </a:solidFill>
                <a:latin typeface="Book Antiqua" panose="02040602050305030304" pitchFamily="18" charset="0"/>
              </a:rPr>
              <a:t>Report card intervention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IN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P1</a:t>
            </a:r>
            <a:r>
              <a:rPr lang="en-IN" dirty="0" smtClean="0">
                <a:latin typeface="Book Antiqua" panose="02040602050305030304" pitchFamily="18" charset="0"/>
              </a:rPr>
              <a:t>: Parental </a:t>
            </a:r>
            <a:r>
              <a:rPr lang="en-IN" dirty="0">
                <a:latin typeface="Book Antiqua" panose="02040602050305030304" pitchFamily="18" charset="0"/>
              </a:rPr>
              <a:t>Report </a:t>
            </a:r>
            <a:r>
              <a:rPr lang="en-IN" dirty="0" smtClean="0">
                <a:latin typeface="Book Antiqua" panose="02040602050305030304" pitchFamily="18" charset="0"/>
              </a:rPr>
              <a:t>Card (</a:t>
            </a:r>
            <a:r>
              <a:rPr lang="en-IN" i="1" dirty="0" smtClean="0">
                <a:latin typeface="Book Antiqua" panose="02040602050305030304" pitchFamily="18" charset="0"/>
              </a:rPr>
              <a:t>Absolute Info</a:t>
            </a:r>
            <a:r>
              <a:rPr lang="en-IN" dirty="0" smtClean="0">
                <a:latin typeface="Book Antiqua" panose="02040602050305030304" pitchFamily="18" charset="0"/>
              </a:rPr>
              <a:t>) </a:t>
            </a:r>
            <a:endParaRPr lang="en-IN" dirty="0" smtClean="0">
              <a:latin typeface="Book Antiqua" panose="02040602050305030304" pitchFamily="18" charset="0"/>
            </a:endParaRPr>
          </a:p>
          <a:p>
            <a:pPr lvl="1"/>
            <a:r>
              <a:rPr lang="en-GB" dirty="0" smtClean="0">
                <a:latin typeface="Book Antiqua" panose="02040602050305030304" pitchFamily="18" charset="0"/>
              </a:rPr>
              <a:t>Student's score in three subjects out of 100</a:t>
            </a:r>
          </a:p>
          <a:p>
            <a:pPr lvl="1"/>
            <a:r>
              <a:rPr lang="en-IN" dirty="0" smtClean="0">
                <a:latin typeface="Book Antiqua" panose="02040602050305030304" pitchFamily="18" charset="0"/>
              </a:rPr>
              <a:t>Student's </a:t>
            </a:r>
            <a:r>
              <a:rPr lang="en-IN" dirty="0">
                <a:latin typeface="Book Antiqua" panose="02040602050305030304" pitchFamily="18" charset="0"/>
              </a:rPr>
              <a:t>rank in </a:t>
            </a:r>
            <a:r>
              <a:rPr lang="en-IN" dirty="0" smtClean="0">
                <a:latin typeface="Book Antiqua" panose="02040602050305030304" pitchFamily="18" charset="0"/>
              </a:rPr>
              <a:t>class</a:t>
            </a:r>
          </a:p>
          <a:p>
            <a:pPr marL="0" indent="0">
              <a:buNone/>
            </a:pPr>
            <a:endParaRPr lang="en-IN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IN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P2</a:t>
            </a:r>
            <a:r>
              <a:rPr lang="en-IN" dirty="0" smtClean="0">
                <a:latin typeface="Book Antiqua" panose="02040602050305030304" pitchFamily="18" charset="0"/>
              </a:rPr>
              <a:t>: Parental </a:t>
            </a:r>
            <a:r>
              <a:rPr lang="en-IN" dirty="0">
                <a:latin typeface="Book Antiqua" panose="02040602050305030304" pitchFamily="18" charset="0"/>
              </a:rPr>
              <a:t>Report Card </a:t>
            </a:r>
            <a:r>
              <a:rPr lang="en-IN" dirty="0" smtClean="0">
                <a:latin typeface="Book Antiqua" panose="02040602050305030304" pitchFamily="18" charset="0"/>
              </a:rPr>
              <a:t>(</a:t>
            </a:r>
            <a:r>
              <a:rPr lang="en-IN" i="1" dirty="0" smtClean="0">
                <a:latin typeface="Book Antiqua" panose="02040602050305030304" pitchFamily="18" charset="0"/>
              </a:rPr>
              <a:t>Relative Info</a:t>
            </a:r>
            <a:r>
              <a:rPr lang="en-IN" dirty="0" smtClean="0">
                <a:latin typeface="Book Antiqua" panose="02040602050305030304" pitchFamily="18" charset="0"/>
              </a:rPr>
              <a:t>) </a:t>
            </a:r>
            <a:endParaRPr lang="en-IN" dirty="0">
              <a:latin typeface="Book Antiqua" panose="02040602050305030304" pitchFamily="18" charset="0"/>
            </a:endParaRPr>
          </a:p>
          <a:p>
            <a:pPr lvl="1"/>
            <a:r>
              <a:rPr lang="en-IN" dirty="0">
                <a:latin typeface="Book Antiqua" panose="02040602050305030304" pitchFamily="18" charset="0"/>
              </a:rPr>
              <a:t>Student's rank in panchayat</a:t>
            </a:r>
          </a:p>
          <a:p>
            <a:pPr marL="457200" lvl="1" indent="0">
              <a:buNone/>
            </a:pPr>
            <a:endParaRPr lang="en-GB" dirty="0">
              <a:latin typeface="Book Antiqua" panose="02040602050305030304" pitchFamily="18" charset="0"/>
            </a:endParaRPr>
          </a:p>
          <a:p>
            <a:pPr marL="0" lvl="0" indent="0">
              <a:buNone/>
            </a:pPr>
            <a:r>
              <a:rPr lang="en-IN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S1</a:t>
            </a:r>
            <a:r>
              <a:rPr lang="en-IN" dirty="0" smtClean="0">
                <a:latin typeface="Book Antiqua" panose="02040602050305030304" pitchFamily="18" charset="0"/>
              </a:rPr>
              <a:t>: School </a:t>
            </a:r>
            <a:r>
              <a:rPr lang="en-IN" dirty="0">
                <a:latin typeface="Book Antiqua" panose="02040602050305030304" pitchFamily="18" charset="0"/>
              </a:rPr>
              <a:t>Report Card </a:t>
            </a:r>
            <a:r>
              <a:rPr lang="en-IN" sz="3100" dirty="0">
                <a:solidFill>
                  <a:prstClr val="black"/>
                </a:solidFill>
                <a:latin typeface="Book Antiqua" panose="02040602050305030304" pitchFamily="18" charset="0"/>
              </a:rPr>
              <a:t>(</a:t>
            </a:r>
            <a:r>
              <a:rPr lang="en-IN" sz="3100" i="1" dirty="0">
                <a:solidFill>
                  <a:prstClr val="black"/>
                </a:solidFill>
                <a:latin typeface="Book Antiqua" panose="02040602050305030304" pitchFamily="18" charset="0"/>
              </a:rPr>
              <a:t>Absolute Info</a:t>
            </a:r>
            <a:r>
              <a:rPr lang="en-IN" sz="3100" dirty="0">
                <a:solidFill>
                  <a:prstClr val="black"/>
                </a:solidFill>
                <a:latin typeface="Book Antiqua" panose="02040602050305030304" pitchFamily="18" charset="0"/>
              </a:rPr>
              <a:t>) </a:t>
            </a:r>
            <a:endParaRPr lang="en-IN" dirty="0">
              <a:latin typeface="Book Antiqua" panose="02040602050305030304" pitchFamily="18" charset="0"/>
            </a:endParaRPr>
          </a:p>
          <a:p>
            <a:pPr lvl="1"/>
            <a:r>
              <a:rPr lang="en-GB" dirty="0">
                <a:latin typeface="Book Antiqua" panose="02040602050305030304" pitchFamily="18" charset="0"/>
              </a:rPr>
              <a:t>Average scores of each grade</a:t>
            </a:r>
          </a:p>
          <a:p>
            <a:pPr lvl="1"/>
            <a:r>
              <a:rPr lang="en-IN" dirty="0" smtClean="0">
                <a:latin typeface="Book Antiqua" panose="02040602050305030304" pitchFamily="18" charset="0"/>
              </a:rPr>
              <a:t>Average learning levels of students in school</a:t>
            </a:r>
          </a:p>
          <a:p>
            <a:pPr lvl="1"/>
            <a:endParaRPr lang="en-IN" dirty="0">
              <a:latin typeface="Book Antiqua" panose="02040602050305030304" pitchFamily="18" charset="0"/>
            </a:endParaRPr>
          </a:p>
          <a:p>
            <a:pPr marL="0" lvl="0" indent="0">
              <a:buNone/>
            </a:pPr>
            <a:r>
              <a:rPr lang="en-IN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S2</a:t>
            </a:r>
            <a:r>
              <a:rPr lang="en-IN" dirty="0" smtClean="0">
                <a:latin typeface="Book Antiqua" panose="02040602050305030304" pitchFamily="18" charset="0"/>
              </a:rPr>
              <a:t>: School </a:t>
            </a:r>
            <a:r>
              <a:rPr lang="en-IN" dirty="0">
                <a:latin typeface="Book Antiqua" panose="02040602050305030304" pitchFamily="18" charset="0"/>
              </a:rPr>
              <a:t>Report Card </a:t>
            </a:r>
            <a:r>
              <a:rPr lang="en-IN" sz="3100" dirty="0">
                <a:solidFill>
                  <a:prstClr val="black"/>
                </a:solidFill>
                <a:latin typeface="Book Antiqua" panose="02040602050305030304" pitchFamily="18" charset="0"/>
              </a:rPr>
              <a:t>(</a:t>
            </a:r>
            <a:r>
              <a:rPr lang="en-IN" sz="3100" i="1" dirty="0">
                <a:solidFill>
                  <a:prstClr val="black"/>
                </a:solidFill>
                <a:latin typeface="Book Antiqua" panose="02040602050305030304" pitchFamily="18" charset="0"/>
              </a:rPr>
              <a:t>Relative Info</a:t>
            </a:r>
            <a:r>
              <a:rPr lang="en-IN" sz="3100" dirty="0">
                <a:solidFill>
                  <a:prstClr val="black"/>
                </a:solidFill>
                <a:latin typeface="Book Antiqua" panose="02040602050305030304" pitchFamily="18" charset="0"/>
              </a:rPr>
              <a:t>) </a:t>
            </a:r>
            <a:endParaRPr lang="en-IN" dirty="0">
              <a:latin typeface="Book Antiqua" panose="02040602050305030304" pitchFamily="18" charset="0"/>
            </a:endParaRPr>
          </a:p>
          <a:p>
            <a:pPr lvl="1"/>
            <a:r>
              <a:rPr lang="en-GB" dirty="0">
                <a:latin typeface="Book Antiqua" panose="02040602050305030304" pitchFamily="18" charset="0"/>
              </a:rPr>
              <a:t>Relative rank of school in panchayat</a:t>
            </a:r>
            <a:endParaRPr lang="en-IN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17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Parental (P) report cards</a:t>
            </a:r>
            <a:endParaRPr lang="en-IN" dirty="0">
              <a:solidFill>
                <a:srgbClr val="0070C0"/>
              </a:solidFill>
              <a:latin typeface="Book Antiqua" panose="0204060205030503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1600" y="1417638"/>
            <a:ext cx="7272808" cy="4891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31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School (S) </a:t>
            </a:r>
            <a:r>
              <a:rPr lang="en-US" dirty="0">
                <a:solidFill>
                  <a:srgbClr val="0070C0"/>
                </a:solidFill>
                <a:latin typeface="Book Antiqua" panose="02040602050305030304" pitchFamily="18" charset="0"/>
              </a:rPr>
              <a:t>report cards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5696" y="1417638"/>
            <a:ext cx="5616624" cy="5179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3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rgbClr val="0070C0"/>
                </a:solidFill>
                <a:latin typeface="Book Antiqua" panose="02040602050305030304" pitchFamily="18" charset="0"/>
              </a:rPr>
              <a:t>School (S) report cards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2384" y="1600200"/>
            <a:ext cx="7039232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24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424"/>
            <a:ext cx="8229600" cy="166240"/>
          </a:xfrm>
        </p:spPr>
        <p:txBody>
          <a:bodyPr>
            <a:normAutofit fontScale="90000"/>
          </a:bodyPr>
          <a:lstStyle/>
          <a:p>
            <a:pPr algn="l"/>
            <a:r>
              <a:rPr lang="en-GB" sz="4000" dirty="0">
                <a:solidFill>
                  <a:srgbClr val="0070C0"/>
                </a:solidFill>
                <a:latin typeface="Book Antiqua" pitchFamily="18" charset="0"/>
              </a:rPr>
              <a:t>Data</a:t>
            </a:r>
            <a:endParaRPr lang="en-IN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233552"/>
              </p:ext>
            </p:extLst>
          </p:nvPr>
        </p:nvGraphicFramePr>
        <p:xfrm>
          <a:off x="1907704" y="543054"/>
          <a:ext cx="6912769" cy="6099190"/>
        </p:xfrm>
        <a:graphic>
          <a:graphicData uri="http://schemas.openxmlformats.org/drawingml/2006/table">
            <a:tbl>
              <a:tblPr firstRow="1" firstCol="1" bandRow="1"/>
              <a:tblGrid>
                <a:gridCol w="2189044">
                  <a:extLst>
                    <a:ext uri="{9D8B030D-6E8A-4147-A177-3AD203B41FA5}">
                      <a16:colId xmlns:a16="http://schemas.microsoft.com/office/drawing/2014/main" val="3669274307"/>
                    </a:ext>
                  </a:extLst>
                </a:gridCol>
                <a:gridCol w="748883">
                  <a:extLst>
                    <a:ext uri="{9D8B030D-6E8A-4147-A177-3AD203B41FA5}">
                      <a16:colId xmlns:a16="http://schemas.microsoft.com/office/drawing/2014/main" val="3647923309"/>
                    </a:ext>
                  </a:extLst>
                </a:gridCol>
                <a:gridCol w="950506">
                  <a:extLst>
                    <a:ext uri="{9D8B030D-6E8A-4147-A177-3AD203B41FA5}">
                      <a16:colId xmlns:a16="http://schemas.microsoft.com/office/drawing/2014/main" val="265529097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710339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86791273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1077947"/>
                    </a:ext>
                  </a:extLst>
                </a:gridCol>
              </a:tblGrid>
              <a:tr h="1489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b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defTabSz="68897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10063" algn="l"/>
                        </a:tabLst>
                      </a:pPr>
                      <a:r>
                        <a:rPr lang="en-IN" sz="1100" b="1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Treatment - Control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b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888673"/>
                  </a:ext>
                </a:extLst>
              </a:tr>
              <a:tr h="1567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100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46132" marR="461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T1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T2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T3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T4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2284493"/>
                  </a:ext>
                </a:extLst>
              </a:tr>
              <a:tr h="1489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(2)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(3)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(4)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(5)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100304"/>
                  </a:ext>
                </a:extLst>
              </a:tr>
              <a:tr h="1490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i="1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Individual characteristics 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(N=1064)</a:t>
                      </a:r>
                      <a:endParaRPr lang="en-IN" sz="1100" i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(N=859)</a:t>
                      </a:r>
                      <a:endParaRPr lang="en-IN" sz="1100" i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(N=1319)</a:t>
                      </a:r>
                      <a:endParaRPr lang="en-IN" sz="1100" i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(N=918)</a:t>
                      </a:r>
                      <a:endParaRPr lang="en-IN" sz="1100" i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(N=995)</a:t>
                      </a:r>
                      <a:endParaRPr lang="en-IN" sz="1100" i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702782"/>
                  </a:ext>
                </a:extLst>
              </a:tr>
              <a:tr h="1489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Overall raw test score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64.72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-8.66*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-5.23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-5.58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-2.64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8008845"/>
                  </a:ext>
                </a:extLst>
              </a:tr>
              <a:tr h="1489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(2.422)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(4.527)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(4.430)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(5.910)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(2.802)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1113974"/>
                  </a:ext>
                </a:extLst>
              </a:tr>
              <a:tr h="1489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Hindi test score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27.77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-3.73*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-2.38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-3.06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-1.78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0461317"/>
                  </a:ext>
                </a:extLst>
              </a:tr>
              <a:tr h="1489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(1.070)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(1.871)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(2.089)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(2.645)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(1.266)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850633"/>
                  </a:ext>
                </a:extLst>
              </a:tr>
              <a:tr h="1489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Math test score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18.71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-1.96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-0.68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-0.99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-0.25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9922673"/>
                  </a:ext>
                </a:extLst>
              </a:tr>
              <a:tr h="1489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(0.720)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(1.269)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(1.096)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(1.552)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(0.812)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4639564"/>
                  </a:ext>
                </a:extLst>
              </a:tr>
              <a:tr h="1489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English test score+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17.84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-2.87*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-2.10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-1.59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0.73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7125406"/>
                  </a:ext>
                </a:extLst>
              </a:tr>
              <a:tr h="1567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10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(0.901)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(1.557)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(1.484)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(1.798)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(0.100)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710741"/>
                  </a:ext>
                </a:extLst>
              </a:tr>
              <a:tr h="1489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Enrolled in private school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0.51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-0.09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-0.16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-0.04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-0.11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6950374"/>
                  </a:ext>
                </a:extLst>
              </a:tr>
              <a:tr h="1489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(0.059)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(0.085)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(0.102)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(0.132)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(0.079)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0432278"/>
                  </a:ext>
                </a:extLst>
              </a:tr>
              <a:tr h="1489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Male child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0.54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0.10***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0.06*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6299225"/>
                  </a:ext>
                </a:extLst>
              </a:tr>
              <a:tr h="1567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10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(0.024)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(0.036)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(0.034)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(0.041)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(0.035)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5589466"/>
                  </a:ext>
                </a:extLst>
              </a:tr>
              <a:tr h="1489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Child enrolled in grade 4 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0.53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-0.03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-0.01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-0.02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-0.01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0976847"/>
                  </a:ext>
                </a:extLst>
              </a:tr>
              <a:tr h="1567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10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(0.018)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(0.026)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(0.032)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(0.023)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(0.036)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8469096"/>
                  </a:ext>
                </a:extLst>
              </a:tr>
              <a:tr h="148959"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3586581"/>
                  </a:ext>
                </a:extLst>
              </a:tr>
              <a:tr h="1657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IN" sz="1100" i="1" dirty="0" smtClean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Household characteristics</a:t>
                      </a:r>
                      <a:endParaRPr lang="en-IN" sz="1100" i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i="1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(N=327)</a:t>
                      </a:r>
                      <a:endParaRPr lang="en-IN" sz="1100" i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i="1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(N=273)</a:t>
                      </a:r>
                      <a:endParaRPr lang="en-IN" sz="1100" i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i="1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(N=346)</a:t>
                      </a:r>
                      <a:endParaRPr lang="en-IN" sz="1100" i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i="1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(N=263)</a:t>
                      </a:r>
                      <a:endParaRPr lang="en-IN" sz="1100" i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i="1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(N=291)</a:t>
                      </a:r>
                      <a:endParaRPr lang="en-IN" sz="1100" i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3477170"/>
                  </a:ext>
                </a:extLst>
              </a:tr>
              <a:tr h="1489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Age of child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10.71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-0.11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-0.11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-0.42**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-0.24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576174"/>
                  </a:ext>
                </a:extLst>
              </a:tr>
              <a:tr h="1489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(0.108)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(0.170)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(0.124)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(0.150)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(0.162)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0435386"/>
                  </a:ext>
                </a:extLst>
              </a:tr>
              <a:tr h="1489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Child enrolled in grade 4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0.50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0.01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0.02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-0.01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0.01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7618474"/>
                  </a:ext>
                </a:extLst>
              </a:tr>
              <a:tr h="1489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(0.010)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(0.015)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(0.014)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(0.013)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(0.013)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3087774"/>
                  </a:ext>
                </a:extLst>
              </a:tr>
              <a:tr h="1489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Household head’s education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1.94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-0.15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-0.07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-0.05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0.08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6319839"/>
                  </a:ext>
                </a:extLst>
              </a:tr>
              <a:tr h="1489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(0.168)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(0.209)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(0.225)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(0.240)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(0.246)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8712633"/>
                  </a:ext>
                </a:extLst>
              </a:tr>
              <a:tr h="3056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Household head daily wage worker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0.47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-0.04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0.01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2494755"/>
                  </a:ext>
                </a:extLst>
              </a:tr>
              <a:tr h="1567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10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(0.044)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(0.065)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(0.054)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(0.069)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(0.064)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7612038"/>
                  </a:ext>
                </a:extLst>
              </a:tr>
              <a:tr h="1489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Household’s wealth index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4.89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0.14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-0.06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-0.07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-0.24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468755"/>
                  </a:ext>
                </a:extLst>
              </a:tr>
              <a:tr h="1567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10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(0.145)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(0.218)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(0.162)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(0.213)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(0.267)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1970477"/>
                  </a:ext>
                </a:extLst>
              </a:tr>
              <a:tr h="3056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Household’s education expenditure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1874.02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-0.365.55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-458.90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-482.76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-294.48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8283731"/>
                  </a:ext>
                </a:extLst>
              </a:tr>
              <a:tr h="1657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(224.113)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(247.665)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(268.303)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(295.825)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(469.348)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6132" marR="461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907653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275856" y="143859"/>
            <a:ext cx="434766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 characteristics balance at baseline</a:t>
            </a:r>
            <a:endParaRPr kumimoji="0" lang="en-US" altLang="en-US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Book Antiqua" panose="0204060205030503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anose="0204060205030503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7704" y="6640459"/>
            <a:ext cx="586526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100" dirty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Standard errors clustered at panchayat-level in parenthesis. Significance *** 1% **5% *10%.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8009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4000" dirty="0">
                <a:solidFill>
                  <a:srgbClr val="0070C0"/>
                </a:solidFill>
                <a:latin typeface="Book Antiqua" pitchFamily="18" charset="0"/>
              </a:rPr>
              <a:t>Data</a:t>
            </a:r>
            <a:endParaRPr lang="en-US" sz="4000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3048000" indent="-3048000">
              <a:buNone/>
            </a:pPr>
            <a:r>
              <a:rPr lang="en-US" sz="2400" i="1" baseline="-25000" dirty="0" smtClean="0">
                <a:latin typeface="Times New Roman"/>
                <a:ea typeface="MS ??"/>
              </a:rPr>
              <a:t>	</a:t>
            </a:r>
            <a:endParaRPr lang="en-US" sz="2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635065"/>
              </p:ext>
            </p:extLst>
          </p:nvPr>
        </p:nvGraphicFramePr>
        <p:xfrm>
          <a:off x="1535275" y="1511522"/>
          <a:ext cx="6781140" cy="4390922"/>
        </p:xfrm>
        <a:graphic>
          <a:graphicData uri="http://schemas.openxmlformats.org/drawingml/2006/table">
            <a:tbl>
              <a:tblPr firstRow="1" firstCol="1" bandRow="1"/>
              <a:tblGrid>
                <a:gridCol w="2293340">
                  <a:extLst>
                    <a:ext uri="{9D8B030D-6E8A-4147-A177-3AD203B41FA5}">
                      <a16:colId xmlns:a16="http://schemas.microsoft.com/office/drawing/2014/main" val="3916863908"/>
                    </a:ext>
                  </a:extLst>
                </a:gridCol>
                <a:gridCol w="809275">
                  <a:extLst>
                    <a:ext uri="{9D8B030D-6E8A-4147-A177-3AD203B41FA5}">
                      <a16:colId xmlns:a16="http://schemas.microsoft.com/office/drawing/2014/main" val="207967061"/>
                    </a:ext>
                  </a:extLst>
                </a:gridCol>
                <a:gridCol w="882846">
                  <a:extLst>
                    <a:ext uri="{9D8B030D-6E8A-4147-A177-3AD203B41FA5}">
                      <a16:colId xmlns:a16="http://schemas.microsoft.com/office/drawing/2014/main" val="1246423297"/>
                    </a:ext>
                  </a:extLst>
                </a:gridCol>
                <a:gridCol w="956416">
                  <a:extLst>
                    <a:ext uri="{9D8B030D-6E8A-4147-A177-3AD203B41FA5}">
                      <a16:colId xmlns:a16="http://schemas.microsoft.com/office/drawing/2014/main" val="3272157023"/>
                    </a:ext>
                  </a:extLst>
                </a:gridCol>
                <a:gridCol w="956416">
                  <a:extLst>
                    <a:ext uri="{9D8B030D-6E8A-4147-A177-3AD203B41FA5}">
                      <a16:colId xmlns:a16="http://schemas.microsoft.com/office/drawing/2014/main" val="3364562219"/>
                    </a:ext>
                  </a:extLst>
                </a:gridCol>
                <a:gridCol w="882847">
                  <a:extLst>
                    <a:ext uri="{9D8B030D-6E8A-4147-A177-3AD203B41FA5}">
                      <a16:colId xmlns:a16="http://schemas.microsoft.com/office/drawing/2014/main" val="183638434"/>
                    </a:ext>
                  </a:extLst>
                </a:gridCol>
              </a:tblGrid>
              <a:tr h="2078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Treatment - Control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433579"/>
                  </a:ext>
                </a:extLst>
              </a:tr>
              <a:tr h="17789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200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T1 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T2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T3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T4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3137732"/>
                  </a:ext>
                </a:extLst>
              </a:tr>
              <a:tr h="18891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(4)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(5 )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4224257"/>
                  </a:ext>
                </a:extLst>
              </a:tr>
              <a:tr h="2078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20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(N=35)</a:t>
                      </a:r>
                      <a:endParaRPr lang="en-IN" sz="1200" i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(N=29)</a:t>
                      </a:r>
                      <a:endParaRPr lang="en-IN" sz="1200" i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(N=37)</a:t>
                      </a:r>
                      <a:endParaRPr lang="en-IN" sz="1200" i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(N=28)</a:t>
                      </a:r>
                      <a:endParaRPr lang="en-IN" sz="1200" i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(N=30)</a:t>
                      </a:r>
                      <a:endParaRPr lang="en-IN" sz="1200" i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7559111"/>
                  </a:ext>
                </a:extLst>
              </a:tr>
              <a:tr h="188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Private school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0.49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-0.04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-0.19**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-0.06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-0.15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0854179"/>
                  </a:ext>
                </a:extLst>
              </a:tr>
              <a:tr h="188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20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(0.068)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(0.095)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(0.090)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(0.137)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(0.103)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1757614"/>
                  </a:ext>
                </a:extLst>
              </a:tr>
              <a:tr h="188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Monthly teacher salary (Rs.)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19261.09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-4549.67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-4228.60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-5510.87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-4219.19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1633352"/>
                  </a:ext>
                </a:extLst>
              </a:tr>
              <a:tr h="2068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20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(6741.121)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(6850.155)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(6996.064)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(7152.688)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(6928.337)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2285964"/>
                  </a:ext>
                </a:extLst>
              </a:tr>
              <a:tr h="188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Annual tuition (Rs.)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755.09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-271.50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-184.64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-249.74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-19.88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6389682"/>
                  </a:ext>
                </a:extLst>
              </a:tr>
              <a:tr h="2431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(158.356)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(194.637)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(249.061)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(202.536)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(280.305)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5278860"/>
                  </a:ext>
                </a:extLst>
              </a:tr>
              <a:tr h="188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Proportion of graduate teachers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0.83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-0.08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-0.12**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-0.02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-0.07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0142118"/>
                  </a:ext>
                </a:extLst>
              </a:tr>
              <a:tr h="188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(0.033)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(0.072)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(0.053)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(0.051)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(0.062)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3377657"/>
                  </a:ext>
                </a:extLst>
              </a:tr>
              <a:tr h="188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Proportion of local teachers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0.25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-0.05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-0.01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-0.08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0.01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7497839"/>
                  </a:ext>
                </a:extLst>
              </a:tr>
              <a:tr h="188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(0.066)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(0.092)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(0.082)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(0.085)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(0.086)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5693511"/>
                  </a:ext>
                </a:extLst>
              </a:tr>
              <a:tr h="188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enrolment in school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204.63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-19.25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-2.14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-9.13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1.44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0754765"/>
                  </a:ext>
                </a:extLst>
              </a:tr>
              <a:tr h="188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20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(14.495)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(22.532)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(20.679)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(34.441)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(30.219)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6276093"/>
                  </a:ext>
                </a:extLst>
              </a:tr>
              <a:tr h="188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Pupil-teacher ratio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28.24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2.02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6.47***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3.18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3.07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2688922"/>
                  </a:ext>
                </a:extLst>
              </a:tr>
              <a:tr h="188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20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(1.055)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(3.045)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(1.658)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(2.200)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(2.380)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1601313"/>
                  </a:ext>
                </a:extLst>
              </a:tr>
              <a:tr h="188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Presence of SMC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0.89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-0.14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-0.07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-0.14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-0.10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7316537"/>
                  </a:ext>
                </a:extLst>
              </a:tr>
              <a:tr h="188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20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(0.037)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(0.096)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(0.068)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(0.097)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(0.072)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1716453"/>
                  </a:ext>
                </a:extLst>
              </a:tr>
              <a:tr h="188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Proportion of facilities in school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3.69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-0.41**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-0.50***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-0.47**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-0.45***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9901024"/>
                  </a:ext>
                </a:extLst>
              </a:tr>
              <a:tr h="1983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(0.094)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(0.160)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(0.135)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(0.220)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(0.142)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008" marR="680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05475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43808" y="687638"/>
            <a:ext cx="447109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School characteristics </a:t>
            </a:r>
            <a:r>
              <a:rPr lang="en-US" altLang="en-US" b="1" i="1" dirty="0" smtClean="0">
                <a:solidFill>
                  <a:srgbClr val="FF000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balance </a:t>
            </a:r>
            <a:r>
              <a:rPr kumimoji="0" lang="en-US" altLang="en-US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 baseline</a:t>
            </a:r>
            <a:r>
              <a:rPr kumimoji="0" lang="en-US" altLang="en-US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en-US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en-US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en-US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Book Antiqua" panose="0204060205030503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03648" y="5995324"/>
            <a:ext cx="65527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100" dirty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Standard errors clustered at panchayat-level in parenthesis. Significance *** 1% **5% *10%.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0352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en-GB" sz="4000" dirty="0">
                <a:solidFill>
                  <a:srgbClr val="0070C0"/>
                </a:solidFill>
                <a:latin typeface="Book Antiqua" pitchFamily="18" charset="0"/>
              </a:rPr>
              <a:t>Data</a:t>
            </a:r>
            <a:endParaRPr lang="en-IN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216590"/>
              </p:ext>
            </p:extLst>
          </p:nvPr>
        </p:nvGraphicFramePr>
        <p:xfrm>
          <a:off x="1187624" y="1574004"/>
          <a:ext cx="6477000" cy="1973267"/>
        </p:xfrm>
        <a:graphic>
          <a:graphicData uri="http://schemas.openxmlformats.org/drawingml/2006/table">
            <a:tbl>
              <a:tblPr firstRow="1" firstCol="1" bandRow="1"/>
              <a:tblGrid>
                <a:gridCol w="792088">
                  <a:extLst>
                    <a:ext uri="{9D8B030D-6E8A-4147-A177-3AD203B41FA5}">
                      <a16:colId xmlns:a16="http://schemas.microsoft.com/office/drawing/2014/main" val="63792422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61149478"/>
                    </a:ext>
                  </a:extLst>
                </a:gridCol>
                <a:gridCol w="1026056">
                  <a:extLst>
                    <a:ext uri="{9D8B030D-6E8A-4147-A177-3AD203B41FA5}">
                      <a16:colId xmlns:a16="http://schemas.microsoft.com/office/drawing/2014/main" val="181621877"/>
                    </a:ext>
                  </a:extLst>
                </a:gridCol>
                <a:gridCol w="744220">
                  <a:extLst>
                    <a:ext uri="{9D8B030D-6E8A-4147-A177-3AD203B41FA5}">
                      <a16:colId xmlns:a16="http://schemas.microsoft.com/office/drawing/2014/main" val="1296637050"/>
                    </a:ext>
                  </a:extLst>
                </a:gridCol>
                <a:gridCol w="716915">
                  <a:extLst>
                    <a:ext uri="{9D8B030D-6E8A-4147-A177-3AD203B41FA5}">
                      <a16:colId xmlns:a16="http://schemas.microsoft.com/office/drawing/2014/main" val="1194195721"/>
                    </a:ext>
                  </a:extLst>
                </a:gridCol>
                <a:gridCol w="691515">
                  <a:extLst>
                    <a:ext uri="{9D8B030D-6E8A-4147-A177-3AD203B41FA5}">
                      <a16:colId xmlns:a16="http://schemas.microsoft.com/office/drawing/2014/main" val="2445662515"/>
                    </a:ext>
                  </a:extLst>
                </a:gridCol>
                <a:gridCol w="767080">
                  <a:extLst>
                    <a:ext uri="{9D8B030D-6E8A-4147-A177-3AD203B41FA5}">
                      <a16:colId xmlns:a16="http://schemas.microsoft.com/office/drawing/2014/main" val="3515301305"/>
                    </a:ext>
                  </a:extLst>
                </a:gridCol>
                <a:gridCol w="875030">
                  <a:extLst>
                    <a:ext uri="{9D8B030D-6E8A-4147-A177-3AD203B41FA5}">
                      <a16:colId xmlns:a16="http://schemas.microsoft.com/office/drawing/2014/main" val="7002709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SCHOOL RESOURCES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SCHOOL ACCOUNTABILITY</a:t>
                      </a:r>
                      <a:endParaRPr lang="en-IN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2323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School Enrolment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Infrastructure  index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Prop. Graduate teachers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Pupil – teacher ratio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SMC exists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Prop.  Local teachers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Teacher salary (</a:t>
                      </a:r>
                      <a:r>
                        <a:rPr lang="en-IN" sz="1100" dirty="0" err="1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Rs</a:t>
                      </a:r>
                      <a:r>
                        <a:rPr lang="en-IN" sz="11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84645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2903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Public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188.04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3.25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0.770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32.63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0.95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0.151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23792.8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29896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[N=96]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(13.370)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(0.074)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(0.029)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(1.280)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(0.024)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(0.033)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(2476.687)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599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Private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216.41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3.44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0.768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29.14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0.58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0.350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2825.658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68530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[N=63]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(13.008)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(0.108)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(0.030)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(1.423)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(0.063)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(0.040)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(197.792)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33125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Difference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-28.371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-0.194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0.001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3.487*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0.366***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-0.199***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20967.12***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56792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(19.587)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(0.126)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(0.044)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(1.957)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(0.059)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(0.052)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(3137.245)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7477372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01831" y="1160442"/>
            <a:ext cx="80409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Private and public schools comparable</a:t>
            </a:r>
            <a:r>
              <a:rPr kumimoji="0" lang="en-US" altLang="en-US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resources but not accountability </a:t>
            </a:r>
            <a:r>
              <a:rPr kumimoji="0" lang="en-US" altLang="en-US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 baseline</a:t>
            </a:r>
            <a:endParaRPr kumimoji="0" lang="en-US" altLang="en-US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Book Antiqua" panose="0204060205030503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280848"/>
              </p:ext>
            </p:extLst>
          </p:nvPr>
        </p:nvGraphicFramePr>
        <p:xfrm>
          <a:off x="1180004" y="4365104"/>
          <a:ext cx="6632356" cy="1793879"/>
        </p:xfrm>
        <a:graphic>
          <a:graphicData uri="http://schemas.openxmlformats.org/drawingml/2006/table">
            <a:tbl>
              <a:tblPr firstRow="1" firstCol="1" bandRow="1"/>
              <a:tblGrid>
                <a:gridCol w="1108640">
                  <a:extLst>
                    <a:ext uri="{9D8B030D-6E8A-4147-A177-3AD203B41FA5}">
                      <a16:colId xmlns:a16="http://schemas.microsoft.com/office/drawing/2014/main" val="372851098"/>
                    </a:ext>
                  </a:extLst>
                </a:gridCol>
                <a:gridCol w="972901">
                  <a:extLst>
                    <a:ext uri="{9D8B030D-6E8A-4147-A177-3AD203B41FA5}">
                      <a16:colId xmlns:a16="http://schemas.microsoft.com/office/drawing/2014/main" val="3033227999"/>
                    </a:ext>
                  </a:extLst>
                </a:gridCol>
                <a:gridCol w="809885">
                  <a:extLst>
                    <a:ext uri="{9D8B030D-6E8A-4147-A177-3AD203B41FA5}">
                      <a16:colId xmlns:a16="http://schemas.microsoft.com/office/drawing/2014/main" val="4222275825"/>
                    </a:ext>
                  </a:extLst>
                </a:gridCol>
                <a:gridCol w="802741">
                  <a:extLst>
                    <a:ext uri="{9D8B030D-6E8A-4147-A177-3AD203B41FA5}">
                      <a16:colId xmlns:a16="http://schemas.microsoft.com/office/drawing/2014/main" val="2859740289"/>
                    </a:ext>
                  </a:extLst>
                </a:gridCol>
                <a:gridCol w="893017">
                  <a:extLst>
                    <a:ext uri="{9D8B030D-6E8A-4147-A177-3AD203B41FA5}">
                      <a16:colId xmlns:a16="http://schemas.microsoft.com/office/drawing/2014/main" val="3053436884"/>
                    </a:ext>
                  </a:extLst>
                </a:gridCol>
                <a:gridCol w="828720">
                  <a:extLst>
                    <a:ext uri="{9D8B030D-6E8A-4147-A177-3AD203B41FA5}">
                      <a16:colId xmlns:a16="http://schemas.microsoft.com/office/drawing/2014/main" val="92065738"/>
                    </a:ext>
                  </a:extLst>
                </a:gridCol>
                <a:gridCol w="1216452">
                  <a:extLst>
                    <a:ext uri="{9D8B030D-6E8A-4147-A177-3AD203B41FA5}">
                      <a16:colId xmlns:a16="http://schemas.microsoft.com/office/drawing/2014/main" val="358154569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Education of household head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Daily wage worker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Wealth index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Education expenditure (</a:t>
                      </a:r>
                      <a:r>
                        <a:rPr lang="en-IN" sz="1100" dirty="0" err="1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Rs</a:t>
                      </a:r>
                      <a:r>
                        <a:rPr lang="en-IN" sz="11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Desired years of schooling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Know of existence or non-existence of SMC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21712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57484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Public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1.64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0.55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4.56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520.76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8.57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0.34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77613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 </a:t>
                      </a:r>
                      <a:r>
                        <a:rPr kumimoji="0" lang="en-IN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[N=897]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(0.047)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(0.017)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(0.046)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(16.514)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(0.091)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(0.016)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77728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Private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2.30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0.38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5.26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3108.43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9.25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0.44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73673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 </a:t>
                      </a:r>
                      <a:r>
                        <a:rPr kumimoji="0" lang="en-IN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[N=602]</a:t>
                      </a:r>
                      <a:endParaRPr lang="en-IN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(0.054)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(0.020)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(0.056)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(77.069)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(0.082)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(0.020)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75401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Difference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-0.661***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0.169***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-0.698***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-2587.66***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-0.677***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-0.096***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00867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(0.072)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(0.026)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(0.072)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(66.267)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(0.130)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(0.025)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5790607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89635" y="3995772"/>
            <a:ext cx="77748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Public school students’ households more constrained and less informed at baseline</a:t>
            </a:r>
            <a:endParaRPr kumimoji="0" lang="en-US" altLang="en-US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Book Antiqua" panose="0204060205030503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43608" y="6238599"/>
            <a:ext cx="640871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100" dirty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Standard errors clustered at panchayat-level in parenthesis. Significance *** 1% **5% *10%.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1327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399" y="302066"/>
            <a:ext cx="8551201" cy="6253867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67744" y="199807"/>
            <a:ext cx="521488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Public school students perform worse at baseline</a:t>
            </a:r>
            <a:endParaRPr kumimoji="0" lang="en-US" altLang="en-US" sz="18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486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N" sz="4000" dirty="0" smtClean="0">
                <a:solidFill>
                  <a:srgbClr val="0070C0"/>
                </a:solidFill>
                <a:latin typeface="Book Antiqua" pitchFamily="18" charset="0"/>
              </a:rPr>
              <a:t>Motivation</a:t>
            </a:r>
            <a:endParaRPr lang="en-IN" sz="4000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dirty="0" smtClean="0"/>
          </a:p>
          <a:p>
            <a:pPr>
              <a:buNone/>
            </a:pPr>
            <a:endParaRPr lang="en-IN" dirty="0" smtClean="0"/>
          </a:p>
        </p:txBody>
      </p:sp>
      <p:sp>
        <p:nvSpPr>
          <p:cNvPr id="4" name="Rectangle 3"/>
          <p:cNvSpPr/>
          <p:nvPr/>
        </p:nvSpPr>
        <p:spPr>
          <a:xfrm>
            <a:off x="611560" y="1997839"/>
            <a:ext cx="80752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Book Antiqua" panose="02040602050305030304" pitchFamily="18" charset="0"/>
                <a:ea typeface="Calibri" panose="020F0502020204030204" pitchFamily="34" charset="0"/>
              </a:rPr>
              <a:t>Lack of accountability is often cited as a reason for the poor quality of public service provision. </a:t>
            </a:r>
            <a:endParaRPr lang="en-GB" sz="2800" dirty="0" smtClean="0">
              <a:latin typeface="Book Antiqua" panose="0204060205030503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latin typeface="Book Antiqua" panose="0204060205030503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 smtClean="0">
              <a:latin typeface="Book Antiqua" panose="0204060205030503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Book Antiqua" panose="02040602050305030304" pitchFamily="18" charset="0"/>
                <a:ea typeface="Calibri" panose="020F0502020204030204" pitchFamily="34" charset="0"/>
              </a:rPr>
              <a:t>Insufficient </a:t>
            </a:r>
            <a:r>
              <a:rPr lang="en-GB" sz="2800" dirty="0">
                <a:latin typeface="Book Antiqua" panose="02040602050305030304" pitchFamily="18" charset="0"/>
                <a:ea typeface="Calibri" panose="020F0502020204030204" pitchFamily="34" charset="0"/>
              </a:rPr>
              <a:t>accountability and </a:t>
            </a:r>
            <a:r>
              <a:rPr lang="en-GB" sz="2800" dirty="0" smtClean="0">
                <a:latin typeface="Book Antiqua" panose="02040602050305030304" pitchFamily="18" charset="0"/>
                <a:ea typeface="Calibri" panose="020F0502020204030204" pitchFamily="34" charset="0"/>
              </a:rPr>
              <a:t>low stakeholder awareness can co-exist </a:t>
            </a:r>
            <a:r>
              <a:rPr lang="en-GB" sz="2800" dirty="0">
                <a:latin typeface="Book Antiqua" panose="02040602050305030304" pitchFamily="18" charset="0"/>
                <a:ea typeface="Calibri" panose="020F0502020204030204" pitchFamily="34" charset="0"/>
              </a:rPr>
              <a:t>in the provision of education, </a:t>
            </a:r>
            <a:r>
              <a:rPr lang="en-GB" sz="2800" dirty="0" smtClean="0">
                <a:latin typeface="Book Antiqua" panose="02040602050305030304" pitchFamily="18" charset="0"/>
                <a:ea typeface="Calibri" panose="020F0502020204030204" pitchFamily="34" charset="0"/>
              </a:rPr>
              <a:t>leading to poor learning </a:t>
            </a:r>
            <a:r>
              <a:rPr lang="en-GB" sz="2800" dirty="0">
                <a:latin typeface="Book Antiqua" panose="02040602050305030304" pitchFamily="18" charset="0"/>
                <a:ea typeface="Calibri" panose="020F0502020204030204" pitchFamily="34" charset="0"/>
              </a:rPr>
              <a:t>outcomes </a:t>
            </a:r>
            <a:r>
              <a:rPr lang="en-GB" sz="2800" dirty="0" smtClean="0">
                <a:latin typeface="Book Antiqua" panose="02040602050305030304" pitchFamily="18" charset="0"/>
                <a:ea typeface="Calibri" panose="020F0502020204030204" pitchFamily="34" charset="0"/>
              </a:rPr>
              <a:t>in schools. </a:t>
            </a:r>
            <a:endParaRPr lang="en-IN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8894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912" y="260648"/>
            <a:ext cx="8229600" cy="490066"/>
          </a:xfrm>
        </p:spPr>
        <p:txBody>
          <a:bodyPr>
            <a:normAutofit fontScale="90000"/>
          </a:bodyPr>
          <a:lstStyle/>
          <a:p>
            <a:pPr algn="l"/>
            <a:r>
              <a:rPr lang="en-GB" sz="4000" dirty="0">
                <a:solidFill>
                  <a:srgbClr val="0070C0"/>
                </a:solidFill>
                <a:latin typeface="Book Antiqua" pitchFamily="18" charset="0"/>
              </a:rPr>
              <a:t>Data</a:t>
            </a:r>
            <a:endParaRPr lang="en-IN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344401"/>
              </p:ext>
            </p:extLst>
          </p:nvPr>
        </p:nvGraphicFramePr>
        <p:xfrm>
          <a:off x="240368" y="1506436"/>
          <a:ext cx="8682134" cy="4830415"/>
        </p:xfrm>
        <a:graphic>
          <a:graphicData uri="http://schemas.openxmlformats.org/drawingml/2006/table">
            <a:tbl>
              <a:tblPr firstRow="1" firstCol="1" bandRow="1"/>
              <a:tblGrid>
                <a:gridCol w="2365910">
                  <a:extLst>
                    <a:ext uri="{9D8B030D-6E8A-4147-A177-3AD203B41FA5}">
                      <a16:colId xmlns:a16="http://schemas.microsoft.com/office/drawing/2014/main" val="1883303713"/>
                    </a:ext>
                  </a:extLst>
                </a:gridCol>
                <a:gridCol w="1131650">
                  <a:extLst>
                    <a:ext uri="{9D8B030D-6E8A-4147-A177-3AD203B41FA5}">
                      <a16:colId xmlns:a16="http://schemas.microsoft.com/office/drawing/2014/main" val="412744499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9993321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09990234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62442475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224031083"/>
                    </a:ext>
                  </a:extLst>
                </a:gridCol>
                <a:gridCol w="792086">
                  <a:extLst>
                    <a:ext uri="{9D8B030D-6E8A-4147-A177-3AD203B41FA5}">
                      <a16:colId xmlns:a16="http://schemas.microsoft.com/office/drawing/2014/main" val="3027987875"/>
                    </a:ext>
                  </a:extLst>
                </a:gridCol>
              </a:tblGrid>
              <a:tr h="147638">
                <a:tc rowSpan="2">
                  <a:txBody>
                    <a:bodyPr/>
                    <a:lstStyle/>
                    <a:p>
                      <a:pPr algn="just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Scholastic skill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75565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200" b="1" spc="-10">
                          <a:effectLst/>
                          <a:latin typeface="Book Antiqua" panose="02040602050305030304" pitchFamily="18" charset="0"/>
                          <a:ea typeface="Georgia" panose="02040502050405020303" pitchFamily="18" charset="0"/>
                          <a:cs typeface="Mangal" panose="02040503050203030202" pitchFamily="18" charset="0"/>
                        </a:rPr>
                        <a:t>Public Schools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75565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200" b="1" spc="-10">
                          <a:effectLst/>
                          <a:latin typeface="Book Antiqua" panose="02040602050305030304" pitchFamily="18" charset="0"/>
                          <a:ea typeface="Georgia" panose="02040502050405020303" pitchFamily="18" charset="0"/>
                          <a:cs typeface="Mangal" panose="02040503050203030202" pitchFamily="18" charset="0"/>
                        </a:rPr>
                        <a:t>Private Schools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216087"/>
                  </a:ext>
                </a:extLst>
              </a:tr>
              <a:tr h="295276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5565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200" b="1" spc="-1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</a:t>
                      </a:r>
                      <a:r>
                        <a:rPr lang="en-US" sz="1200" b="1" spc="-15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arental</a:t>
                      </a:r>
                      <a:r>
                        <a:rPr lang="en-US" sz="1200" b="1" spc="16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US" sz="1200" b="1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Expectation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565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200" b="1" spc="-10">
                          <a:effectLst/>
                          <a:latin typeface="Book Antiqua" panose="02040602050305030304" pitchFamily="18" charset="0"/>
                          <a:ea typeface="Georgia" panose="02040502050405020303" pitchFamily="18" charset="0"/>
                          <a:cs typeface="Mangal" panose="02040503050203030202" pitchFamily="18" charset="0"/>
                        </a:rPr>
                        <a:t>Studen</a:t>
                      </a:r>
                      <a:r>
                        <a:rPr lang="en-US" sz="1200" b="1" spc="-5">
                          <a:effectLst/>
                          <a:latin typeface="Book Antiqua" panose="02040602050305030304" pitchFamily="18" charset="0"/>
                          <a:ea typeface="Georgia" panose="02040502050405020303" pitchFamily="18" charset="0"/>
                          <a:cs typeface="Mangal" panose="02040503050203030202" pitchFamily="18" charset="0"/>
                        </a:rPr>
                        <a:t>t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b="1" spc="-5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performance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200" b="1" spc="-1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Difference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200" b="1" spc="-1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</a:t>
                      </a:r>
                      <a:r>
                        <a:rPr lang="en-US" sz="1200" b="1" spc="-15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arental</a:t>
                      </a:r>
                      <a:r>
                        <a:rPr lang="en-US" sz="1200" b="1" spc="16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US" sz="1200" b="1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Expectation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565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200" b="1" spc="-10">
                          <a:effectLst/>
                          <a:latin typeface="Book Antiqua" panose="02040602050305030304" pitchFamily="18" charset="0"/>
                          <a:ea typeface="Georgia" panose="02040502050405020303" pitchFamily="18" charset="0"/>
                          <a:cs typeface="Mangal" panose="02040503050203030202" pitchFamily="18" charset="0"/>
                        </a:rPr>
                        <a:t>Studen</a:t>
                      </a:r>
                      <a:r>
                        <a:rPr lang="en-US" sz="1200" b="1" spc="-5">
                          <a:effectLst/>
                          <a:latin typeface="Book Antiqua" panose="02040602050305030304" pitchFamily="18" charset="0"/>
                          <a:ea typeface="Georgia" panose="02040502050405020303" pitchFamily="18" charset="0"/>
                          <a:cs typeface="Mangal" panose="02040503050203030202" pitchFamily="18" charset="0"/>
                        </a:rPr>
                        <a:t>t</a:t>
                      </a:r>
                      <a:r>
                        <a:rPr lang="en-US" sz="1200" b="1" spc="-5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  performance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565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200" b="1" spc="-10" dirty="0" err="1" smtClean="0">
                          <a:effectLst/>
                          <a:latin typeface="Book Antiqua" panose="02040602050305030304" pitchFamily="18" charset="0"/>
                          <a:ea typeface="Georgia" panose="02040502050405020303" pitchFamily="18" charset="0"/>
                          <a:cs typeface="Mangal" panose="02040503050203030202" pitchFamily="18" charset="0"/>
                        </a:rPr>
                        <a:t>Differe-nce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5126109"/>
                  </a:ext>
                </a:extLst>
              </a:tr>
              <a:tr h="174705">
                <a:tc>
                  <a:txBody>
                    <a:bodyPr/>
                    <a:lstStyle/>
                    <a:p>
                      <a:pPr algn="just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(1)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(2)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(1)-(</a:t>
                      </a: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</a:t>
                      </a:r>
                      <a:r>
                        <a:rPr lang="en-US" sz="1200" dirty="0" smtClean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(3)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(4)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(3)-(</a:t>
                      </a: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4</a:t>
                      </a:r>
                      <a:r>
                        <a:rPr lang="en-US" sz="1200" dirty="0" smtClean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598246"/>
                  </a:ext>
                </a:extLst>
              </a:tr>
              <a:tr h="174705">
                <a:tc>
                  <a:txBody>
                    <a:bodyPr/>
                    <a:lstStyle/>
                    <a:p>
                      <a:pPr algn="just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Hindi 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4364128"/>
                  </a:ext>
                </a:extLst>
              </a:tr>
              <a:tr h="217388">
                <a:tc>
                  <a:txBody>
                    <a:bodyPr/>
                    <a:lstStyle/>
                    <a:p>
                      <a:pPr algn="just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Alphabet recognition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0.98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0.71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0.267***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0.99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0.91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0.087***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74235"/>
                  </a:ext>
                </a:extLst>
              </a:tr>
              <a:tr h="174705">
                <a:tc>
                  <a:txBody>
                    <a:bodyPr/>
                    <a:lstStyle/>
                    <a:p>
                      <a:pPr algn="just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(0.019)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(0.014)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351013"/>
                  </a:ext>
                </a:extLst>
              </a:tr>
              <a:tr h="174705">
                <a:tc>
                  <a:txBody>
                    <a:bodyPr/>
                    <a:lstStyle/>
                    <a:p>
                      <a:pPr algn="just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Word construction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0.93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0.81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0.117***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0.99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0.96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0.027***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047849"/>
                  </a:ext>
                </a:extLst>
              </a:tr>
              <a:tr h="174705">
                <a:tc>
                  <a:txBody>
                    <a:bodyPr/>
                    <a:lstStyle/>
                    <a:p>
                      <a:pPr algn="just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(0.017)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(0.010)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227313"/>
                  </a:ext>
                </a:extLst>
              </a:tr>
              <a:tr h="174705">
                <a:tc>
                  <a:txBody>
                    <a:bodyPr/>
                    <a:lstStyle/>
                    <a:p>
                      <a:pPr algn="just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Sentence construction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0.64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0.49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0.149***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0.89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0.87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0.018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286845"/>
                  </a:ext>
                </a:extLst>
              </a:tr>
              <a:tr h="174705">
                <a:tc>
                  <a:txBody>
                    <a:bodyPr/>
                    <a:lstStyle/>
                    <a:p>
                      <a:pPr algn="just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(0.022)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(0.018)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68446"/>
                  </a:ext>
                </a:extLst>
              </a:tr>
              <a:tr h="212845">
                <a:tc>
                  <a:txBody>
                    <a:bodyPr/>
                    <a:lstStyle/>
                    <a:p>
                      <a:pPr algn="just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Comprehension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0.50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0.68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-0.176***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0.80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0.89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-0.091***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590436"/>
                  </a:ext>
                </a:extLst>
              </a:tr>
              <a:tr h="174705">
                <a:tc>
                  <a:txBody>
                    <a:bodyPr/>
                    <a:lstStyle/>
                    <a:p>
                      <a:pPr algn="just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(0.026)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(0.023)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12551"/>
                  </a:ext>
                </a:extLst>
              </a:tr>
              <a:tr h="174705">
                <a:tc>
                  <a:txBody>
                    <a:bodyPr/>
                    <a:lstStyle/>
                    <a:p>
                      <a:pPr algn="just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endParaRPr lang="en-US" sz="1200" i="1" dirty="0" smtClean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 smtClean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Math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380702"/>
                  </a:ext>
                </a:extLst>
              </a:tr>
              <a:tr h="174705">
                <a:tc>
                  <a:txBody>
                    <a:bodyPr/>
                    <a:lstStyle/>
                    <a:p>
                      <a:pPr algn="just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Count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0.98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0.87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0.115***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0.99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0.97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0.029***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659806"/>
                  </a:ext>
                </a:extLst>
              </a:tr>
              <a:tr h="174705">
                <a:tc>
                  <a:txBody>
                    <a:bodyPr/>
                    <a:lstStyle/>
                    <a:p>
                      <a:pPr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(0.014)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(0.009)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123964"/>
                  </a:ext>
                </a:extLst>
              </a:tr>
              <a:tr h="221457">
                <a:tc>
                  <a:txBody>
                    <a:bodyPr/>
                    <a:lstStyle/>
                    <a:p>
                      <a:pPr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2-digit operation without carry over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0.85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0.87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-0.016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0.98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0.97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0.004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853943"/>
                  </a:ext>
                </a:extLst>
              </a:tr>
              <a:tr h="174705">
                <a:tc>
                  <a:txBody>
                    <a:bodyPr/>
                    <a:lstStyle/>
                    <a:p>
                      <a:pPr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(0.018)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(0.011)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885273"/>
                  </a:ext>
                </a:extLst>
              </a:tr>
              <a:tr h="221457">
                <a:tc>
                  <a:txBody>
                    <a:bodyPr/>
                    <a:lstStyle/>
                    <a:p>
                      <a:pPr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3-digit operation without carry over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0.58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0.26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0.323***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0.87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0.60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0.269***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080613"/>
                  </a:ext>
                </a:extLst>
              </a:tr>
              <a:tr h="174705">
                <a:tc>
                  <a:txBody>
                    <a:bodyPr/>
                    <a:lstStyle/>
                    <a:p>
                      <a:pPr algn="just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(0.025)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(0.026)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074782"/>
                  </a:ext>
                </a:extLst>
              </a:tr>
              <a:tr h="174705">
                <a:tc>
                  <a:txBody>
                    <a:bodyPr/>
                    <a:lstStyle/>
                    <a:p>
                      <a:pPr algn="just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endParaRPr lang="en-US" sz="1200" i="1" dirty="0" smtClean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 smtClean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English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392760"/>
                  </a:ext>
                </a:extLst>
              </a:tr>
              <a:tr h="174705">
                <a:tc>
                  <a:txBody>
                    <a:bodyPr/>
                    <a:lstStyle/>
                    <a:p>
                      <a:pPr algn="just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Alphabet </a:t>
                      </a: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recognition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0.93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0.67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0.264***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0.99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0.91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0.082***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27940"/>
                  </a:ext>
                </a:extLst>
              </a:tr>
              <a:tr h="174705">
                <a:tc>
                  <a:txBody>
                    <a:bodyPr/>
                    <a:lstStyle/>
                    <a:p>
                      <a:pPr algn="just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(0.020)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(0.014)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141144"/>
                  </a:ext>
                </a:extLst>
              </a:tr>
              <a:tr h="174705">
                <a:tc>
                  <a:txBody>
                    <a:bodyPr/>
                    <a:lstStyle/>
                    <a:p>
                      <a:pPr algn="just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Word construction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0.51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0.74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-0.236***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0.80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0.95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-0.153***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612138"/>
                  </a:ext>
                </a:extLst>
              </a:tr>
              <a:tr h="174705">
                <a:tc>
                  <a:txBody>
                    <a:bodyPr/>
                    <a:lstStyle/>
                    <a:p>
                      <a:pPr algn="just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(0.024)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(0.021)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6437" marR="66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640254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00344" y="1094472"/>
            <a:ext cx="739016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Divergence between parental expectation and student performance at baseline</a:t>
            </a:r>
            <a:endParaRPr kumimoji="0" lang="en-US" altLang="en-US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Book Antiqua" panose="0204060205030503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6358898"/>
            <a:ext cx="640871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100" dirty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Standard errors clustered at panchayat-level in parenthesis. Significance *** 1% **5% *10%.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0008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dirty="0">
                <a:solidFill>
                  <a:srgbClr val="0070C0"/>
                </a:solidFill>
                <a:latin typeface="Book Antiqua" pitchFamily="18" charset="0"/>
              </a:rPr>
              <a:t>Empirical methodology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  </a:t>
            </a:r>
            <a:r>
              <a:rPr lang="en-US" i="1" dirty="0" smtClean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Impact on test scores</a:t>
            </a:r>
          </a:p>
          <a:p>
            <a:pPr marL="0" indent="0">
              <a:buNone/>
            </a:pPr>
            <a:endParaRPr lang="en-US" i="1" dirty="0" smtClean="0">
              <a:latin typeface="Arial" panose="020B060402020202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        </a:t>
            </a:r>
            <a:r>
              <a:rPr lang="en-US" sz="3600" i="1" dirty="0" err="1" smtClean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Y</a:t>
            </a:r>
            <a:r>
              <a:rPr lang="en-US" sz="3600" i="1" baseline="-25000" dirty="0" err="1" smtClean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it</a:t>
            </a:r>
            <a:r>
              <a:rPr lang="en-US" sz="3600" i="1" spc="125" baseline="-25000" dirty="0" smtClean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3600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=</a:t>
            </a:r>
            <a:r>
              <a:rPr lang="en-US" sz="3600" spc="-15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l-GR" sz="3600" spc="-15" dirty="0" smtClean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α</a:t>
            </a:r>
            <a:r>
              <a:rPr lang="en-US" sz="3600" baseline="-25000" dirty="0" smtClean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0</a:t>
            </a:r>
            <a:r>
              <a:rPr lang="en-US" sz="3600" spc="85" baseline="-25000" dirty="0" smtClean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3600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+</a:t>
            </a:r>
            <a:r>
              <a:rPr lang="en-US" sz="3600" spc="-80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3600" spc="-80" dirty="0">
                <a:latin typeface="Book Antiqua" panose="02040602050305030304" pitchFamily="18" charset="0"/>
                <a:ea typeface="Calibri" panose="020F0502020204030204" pitchFamily="34" charset="0"/>
              </a:rPr>
              <a:t>∑</a:t>
            </a:r>
            <a:r>
              <a:rPr lang="en-US" sz="3600" spc="-1035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3600" i="1" dirty="0" smtClean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β</a:t>
            </a:r>
            <a:r>
              <a:rPr lang="en-US" sz="3600" i="1" baseline="-25000" dirty="0" smtClean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k</a:t>
            </a:r>
            <a:r>
              <a:rPr lang="en-US" sz="3600" i="1" spc="-165" baseline="-25000" dirty="0" smtClean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3600" i="1" spc="10" dirty="0" err="1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</a:t>
            </a:r>
            <a:r>
              <a:rPr lang="en-US" sz="3600" i="1" spc="10" baseline="-25000" dirty="0" err="1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k</a:t>
            </a:r>
            <a:r>
              <a:rPr lang="en-US" sz="3600" i="1" spc="65" baseline="-25000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3600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+</a:t>
            </a:r>
            <a:r>
              <a:rPr lang="en-US" sz="3600" spc="-80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3600" i="1" spc="5" dirty="0" smtClean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φY</a:t>
            </a:r>
            <a:r>
              <a:rPr lang="en-US" sz="3600" i="1" baseline="-25000" dirty="0" smtClean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</a:t>
            </a:r>
            <a:r>
              <a:rPr lang="en-US" sz="3600" spc="5" baseline="-25000" dirty="0" smtClean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0</a:t>
            </a:r>
            <a:r>
              <a:rPr lang="en-US" sz="3600" spc="85" dirty="0" smtClean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3600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+</a:t>
            </a:r>
            <a:r>
              <a:rPr lang="en-US" sz="3600" spc="-80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3600" i="1" dirty="0" err="1" smtClean="0">
                <a:latin typeface="Book Antiqua" panose="02040602050305030304" pitchFamily="18" charset="0"/>
                <a:ea typeface="Calibri" panose="020F0502020204030204" pitchFamily="34" charset="0"/>
              </a:rPr>
              <a:t>ε</a:t>
            </a:r>
            <a:r>
              <a:rPr lang="en-US" sz="3600" i="1" baseline="-25000" dirty="0" err="1" smtClean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it</a:t>
            </a:r>
            <a:endParaRPr lang="en-US" sz="3600" i="1" baseline="-25000" dirty="0" smtClean="0">
              <a:latin typeface="Book Antiqua" panose="02040602050305030304" pitchFamily="18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>
              <a:buNone/>
            </a:pPr>
            <a:endParaRPr lang="en-US" sz="1800" i="1" dirty="0" smtClean="0">
              <a:latin typeface="Book Antiqua" panose="02040602050305030304" pitchFamily="18" charset="0"/>
              <a:cs typeface="Mangal" panose="02040503050203030202" pitchFamily="18" charset="0"/>
            </a:endParaRPr>
          </a:p>
          <a:p>
            <a:pPr marL="0" indent="0">
              <a:buNone/>
            </a:pPr>
            <a:endParaRPr lang="en-US" sz="1800" i="1" dirty="0">
              <a:latin typeface="Book Antiqua" panose="02040602050305030304" pitchFamily="18" charset="0"/>
              <a:cs typeface="Mangal" panose="02040503050203030202" pitchFamily="18" charset="0"/>
            </a:endParaRPr>
          </a:p>
          <a:p>
            <a:pPr marL="0" indent="0">
              <a:buNone/>
            </a:pPr>
            <a:r>
              <a:rPr lang="en-US" sz="1800" i="1" dirty="0" err="1" smtClean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Y</a:t>
            </a:r>
            <a:r>
              <a:rPr lang="en-US" sz="1800" i="1" baseline="-25000" dirty="0" err="1" smtClean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it</a:t>
            </a:r>
            <a:r>
              <a:rPr lang="en-US" sz="1800" i="1" dirty="0" smtClean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 </a:t>
            </a:r>
            <a:r>
              <a:rPr lang="en-US" sz="1800" dirty="0" smtClean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: normalized </a:t>
            </a:r>
            <a:r>
              <a:rPr lang="en-US" sz="1800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</a:t>
            </a:r>
            <a:r>
              <a:rPr lang="en-US" sz="1800" dirty="0" smtClean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core</a:t>
            </a:r>
            <a:r>
              <a:rPr lang="en-US" sz="1800" spc="130" dirty="0" smtClean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of</a:t>
            </a:r>
            <a:r>
              <a:rPr lang="en-US" sz="1800" spc="130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-5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student</a:t>
            </a:r>
            <a:r>
              <a:rPr lang="en-US" sz="1800" spc="125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i="1" dirty="0" err="1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</a:t>
            </a:r>
            <a:r>
              <a:rPr lang="en-US" sz="1800" i="1" spc="40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smtClean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in</a:t>
            </a:r>
            <a:r>
              <a:rPr lang="en-US" sz="1800" spc="130" dirty="0" smtClean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-5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post-intervention</a:t>
            </a:r>
            <a:r>
              <a:rPr lang="en-US" sz="1800" spc="130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round</a:t>
            </a:r>
            <a:r>
              <a:rPr lang="en-US" sz="1800" spc="130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i="1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t,</a:t>
            </a:r>
            <a:r>
              <a:rPr lang="en-US" sz="1800" i="1" spc="170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i="1" dirty="0" smtClean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t=1,2</a:t>
            </a:r>
          </a:p>
          <a:p>
            <a:pPr marL="0" lvl="0" indent="0">
              <a:buNone/>
            </a:pPr>
            <a:r>
              <a:rPr lang="en-US" sz="1800" i="1" spc="-140" dirty="0" smtClean="0">
                <a:latin typeface="Book Antiqua" panose="02040602050305030304" pitchFamily="18" charset="0"/>
                <a:cs typeface="Mangal" panose="02040503050203030202" pitchFamily="18" charset="0"/>
              </a:rPr>
              <a:t>T </a:t>
            </a:r>
            <a:r>
              <a:rPr lang="en-US" sz="1800" i="1" spc="-140" baseline="-25000" dirty="0" smtClean="0">
                <a:latin typeface="Book Antiqua" panose="02040602050305030304" pitchFamily="18" charset="0"/>
                <a:cs typeface="Mangal" panose="02040503050203030202" pitchFamily="18" charset="0"/>
              </a:rPr>
              <a:t>k</a:t>
            </a:r>
            <a:r>
              <a:rPr lang="en-US" sz="1800" i="1" spc="-140" dirty="0" smtClean="0">
                <a:latin typeface="Book Antiqua" panose="02040602050305030304" pitchFamily="18" charset="0"/>
                <a:cs typeface="Mangal" panose="02040503050203030202" pitchFamily="18" charset="0"/>
              </a:rPr>
              <a:t>   </a:t>
            </a:r>
            <a:r>
              <a:rPr lang="en-US" sz="1800" spc="-140" dirty="0" smtClean="0">
                <a:latin typeface="Book Antiqua" panose="02040602050305030304" pitchFamily="18" charset="0"/>
                <a:cs typeface="Mangal" panose="02040503050203030202" pitchFamily="18" charset="0"/>
              </a:rPr>
              <a:t>:  dummy for  </a:t>
            </a:r>
            <a:r>
              <a:rPr lang="en-US" sz="1800" dirty="0" smtClean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treatment k=1,2,3,4</a:t>
            </a:r>
          </a:p>
          <a:p>
            <a:pPr marL="0" lvl="0" indent="0">
              <a:buNone/>
            </a:pPr>
            <a:r>
              <a:rPr lang="en-US" sz="1800" i="1" dirty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Y</a:t>
            </a:r>
            <a:r>
              <a:rPr lang="en-US" sz="1800" i="1" baseline="-25000" dirty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</a:t>
            </a:r>
            <a:r>
              <a:rPr lang="en-US" sz="1800" baseline="-25000" dirty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0</a:t>
            </a:r>
            <a:r>
              <a:rPr lang="en-US" sz="1800" spc="-20" dirty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-20" dirty="0" smtClean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: </a:t>
            </a:r>
            <a:r>
              <a:rPr lang="en-US" sz="1800" spc="-20" dirty="0" err="1" smtClean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normalised</a:t>
            </a:r>
            <a:r>
              <a:rPr lang="en-US" sz="1800" spc="-110" dirty="0" smtClean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-10" dirty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baseline</a:t>
            </a:r>
            <a:r>
              <a:rPr lang="en-US" sz="1800" spc="-110" dirty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score</a:t>
            </a:r>
            <a:r>
              <a:rPr lang="en-US" sz="1800" spc="-110" dirty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of</a:t>
            </a:r>
            <a:r>
              <a:rPr lang="en-US" sz="1800" spc="-110" dirty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student</a:t>
            </a:r>
            <a:r>
              <a:rPr lang="en-US" sz="1800" spc="-110" dirty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i="1" dirty="0" err="1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</a:t>
            </a:r>
            <a:r>
              <a:rPr lang="en-US" sz="1800" i="1" spc="-140" dirty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</a:p>
          <a:p>
            <a:pPr marL="0" lvl="0" indent="0">
              <a:buNone/>
            </a:pPr>
            <a:r>
              <a:rPr lang="en-US" sz="1800" i="1" dirty="0" err="1">
                <a:latin typeface="Book Antiqua" panose="02040602050305030304" pitchFamily="18" charset="0"/>
                <a:ea typeface="Calibri" panose="020F0502020204030204" pitchFamily="34" charset="0"/>
              </a:rPr>
              <a:t>ε</a:t>
            </a:r>
            <a:r>
              <a:rPr lang="en-US" sz="1800" i="1" baseline="-25000" dirty="0" err="1" smtClean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</a:t>
            </a:r>
            <a:r>
              <a:rPr lang="en-US" sz="1800" i="1" dirty="0" smtClean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   </a:t>
            </a:r>
            <a:r>
              <a:rPr lang="en-US" sz="1800" dirty="0" smtClean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: error term</a:t>
            </a:r>
            <a:endParaRPr lang="en-US" sz="1800" dirty="0">
              <a:solidFill>
                <a:prstClr val="black"/>
              </a:solidFill>
              <a:latin typeface="Book Antiqua" panose="02040602050305030304" pitchFamily="18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lvl="0" indent="0">
              <a:buNone/>
            </a:pPr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val="226791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algn="l"/>
            <a:r>
              <a:rPr lang="en-GB" sz="4000" dirty="0">
                <a:solidFill>
                  <a:srgbClr val="4F81BD"/>
                </a:solidFill>
                <a:latin typeface="Book Antiqua" pitchFamily="18" charset="0"/>
              </a:rPr>
              <a:t>Results</a:t>
            </a: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006768"/>
              </p:ext>
            </p:extLst>
          </p:nvPr>
        </p:nvGraphicFramePr>
        <p:xfrm>
          <a:off x="2369901" y="1790443"/>
          <a:ext cx="4650370" cy="418592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266245">
                  <a:extLst>
                    <a:ext uri="{9D8B030D-6E8A-4147-A177-3AD203B41FA5}">
                      <a16:colId xmlns:a16="http://schemas.microsoft.com/office/drawing/2014/main" val="1793955607"/>
                    </a:ext>
                  </a:extLst>
                </a:gridCol>
                <a:gridCol w="1266245">
                  <a:extLst>
                    <a:ext uri="{9D8B030D-6E8A-4147-A177-3AD203B41FA5}">
                      <a16:colId xmlns:a16="http://schemas.microsoft.com/office/drawing/2014/main" val="3017780787"/>
                    </a:ext>
                  </a:extLst>
                </a:gridCol>
                <a:gridCol w="1059314">
                  <a:extLst>
                    <a:ext uri="{9D8B030D-6E8A-4147-A177-3AD203B41FA5}">
                      <a16:colId xmlns:a16="http://schemas.microsoft.com/office/drawing/2014/main" val="257411601"/>
                    </a:ext>
                  </a:extLst>
                </a:gridCol>
                <a:gridCol w="1058566">
                  <a:extLst>
                    <a:ext uri="{9D8B030D-6E8A-4147-A177-3AD203B41FA5}">
                      <a16:colId xmlns:a16="http://schemas.microsoft.com/office/drawing/2014/main" val="3810537564"/>
                    </a:ext>
                  </a:extLst>
                </a:gridCol>
              </a:tblGrid>
              <a:tr h="434848">
                <a:tc rowSpan="2">
                  <a:txBody>
                    <a:bodyPr/>
                    <a:lstStyle/>
                    <a:p>
                      <a:pPr marL="3175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marL="3175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Treatment </a:t>
                      </a:r>
                      <a:r>
                        <a:rPr lang="en-US" sz="1400" b="1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type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91440" algn="l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            </a:t>
                      </a:r>
                      <a:endParaRPr lang="en-US" sz="1400" b="1" dirty="0" smtClean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marL="91440" algn="l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        </a:t>
                      </a:r>
                      <a:r>
                        <a:rPr lang="en-US" sz="1400" b="1" dirty="0" err="1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Endline</a:t>
                      </a:r>
                      <a:r>
                        <a:rPr lang="en-US" sz="1400" b="1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- Baseline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R="12827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marR="12827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marR="12827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marR="12827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    Difference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5541567"/>
                  </a:ext>
                </a:extLst>
              </a:tr>
              <a:tr h="34122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algn="l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   </a:t>
                      </a:r>
                      <a:endParaRPr lang="en-US" sz="1400" b="1" dirty="0" smtClean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marL="91440" algn="l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Treatment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    </a:t>
                      </a:r>
                      <a:endParaRPr lang="en-US" sz="1400" b="1" dirty="0" smtClean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algn="l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Control 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232278"/>
                  </a:ext>
                </a:extLst>
              </a:tr>
              <a:tr h="159435">
                <a:tc>
                  <a:txBody>
                    <a:bodyPr/>
                    <a:lstStyle/>
                    <a:p>
                      <a:pPr marL="3175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6230" algn="l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marL="316230" algn="l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</a:t>
                      </a:r>
                      <a:r>
                        <a:rPr lang="en-US" sz="14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1)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6230" algn="l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marL="316230" algn="l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</a:t>
                      </a:r>
                      <a:r>
                        <a:rPr lang="en-US" sz="14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2)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827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marR="12827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</a:t>
                      </a:r>
                      <a:r>
                        <a:rPr lang="en-US" sz="14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1) – (2)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370434"/>
                  </a:ext>
                </a:extLst>
              </a:tr>
              <a:tr h="154729">
                <a:tc>
                  <a:txBody>
                    <a:bodyPr/>
                    <a:lstStyle/>
                    <a:p>
                      <a:pPr marL="159385" algn="l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IN" sz="1400" spc="-2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19431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endParaRPr lang="en-US" sz="1400" i="1" dirty="0" smtClean="0">
                        <a:effectLst/>
                        <a:latin typeface="Book Antiqua" panose="0204060205030503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  <a:p>
                      <a:pPr marL="19431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 smtClean="0">
                          <a:effectLst/>
                          <a:latin typeface="Book Antiqua" panose="0204060205030503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Public </a:t>
                      </a:r>
                      <a:r>
                        <a:rPr lang="en-US" sz="1400" i="1" dirty="0">
                          <a:effectLst/>
                          <a:latin typeface="Book Antiqua" panose="0204060205030503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Schools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2415" algn="l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1234664"/>
                  </a:ext>
                </a:extLst>
              </a:tr>
              <a:tr h="154729">
                <a:tc>
                  <a:txBody>
                    <a:bodyPr/>
                    <a:lstStyle/>
                    <a:p>
                      <a:pPr marL="159385" algn="l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IN" sz="1400" spc="-2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T</a:t>
                      </a:r>
                      <a:r>
                        <a:rPr lang="en-IN" sz="1400" spc="8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IN" sz="14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94310" algn="l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0.039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94310" algn="l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0.074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72415" algn="l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-0.036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7889538"/>
                  </a:ext>
                </a:extLst>
              </a:tr>
              <a:tr h="159435">
                <a:tc>
                  <a:txBody>
                    <a:bodyPr/>
                    <a:lstStyle/>
                    <a:p>
                      <a:pPr marL="10541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9304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9304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4130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(0.087)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9882580"/>
                  </a:ext>
                </a:extLst>
              </a:tr>
              <a:tr h="159435">
                <a:tc>
                  <a:txBody>
                    <a:bodyPr/>
                    <a:lstStyle/>
                    <a:p>
                      <a:pPr marL="12954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400" spc="-2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T</a:t>
                      </a:r>
                      <a:r>
                        <a:rPr lang="en-IN" sz="1400" spc="8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IN" sz="14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415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-0.010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415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0.074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7241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-0.085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9750042"/>
                  </a:ext>
                </a:extLst>
              </a:tr>
              <a:tr h="159435">
                <a:tc>
                  <a:txBody>
                    <a:bodyPr/>
                    <a:lstStyle/>
                    <a:p>
                      <a:pPr marL="10541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9304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9304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4130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(0.073)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4430652"/>
                  </a:ext>
                </a:extLst>
              </a:tr>
              <a:tr h="159435">
                <a:tc>
                  <a:txBody>
                    <a:bodyPr/>
                    <a:lstStyle/>
                    <a:p>
                      <a:pPr marL="15938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400" spc="-2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T</a:t>
                      </a:r>
                      <a:r>
                        <a:rPr lang="en-IN" sz="1400" spc="8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IN" sz="14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415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-0.059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415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0.074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7241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-0.133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5411464"/>
                  </a:ext>
                </a:extLst>
              </a:tr>
              <a:tr h="159435">
                <a:tc>
                  <a:txBody>
                    <a:bodyPr/>
                    <a:lstStyle/>
                    <a:p>
                      <a:pPr marL="10541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9304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9304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4130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(0.087)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1549837"/>
                  </a:ext>
                </a:extLst>
              </a:tr>
              <a:tr h="159435">
                <a:tc>
                  <a:txBody>
                    <a:bodyPr/>
                    <a:lstStyle/>
                    <a:p>
                      <a:pPr marL="15938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400" spc="-2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T</a:t>
                      </a:r>
                      <a:r>
                        <a:rPr lang="en-IN" sz="1400" spc="8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IN" sz="14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415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0.041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415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0.074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7241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-0.033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2945603"/>
                  </a:ext>
                </a:extLst>
              </a:tr>
              <a:tr h="159435">
                <a:tc>
                  <a:txBody>
                    <a:bodyPr/>
                    <a:lstStyle/>
                    <a:p>
                      <a:pPr marL="10541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304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304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(0.085)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1853672"/>
                  </a:ext>
                </a:extLst>
              </a:tr>
              <a:tr h="159435">
                <a:tc>
                  <a:txBody>
                    <a:bodyPr/>
                    <a:lstStyle/>
                    <a:p>
                      <a:pPr marL="10541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193040" algn="ctr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endParaRPr lang="en-US" sz="1400" i="1" dirty="0" smtClean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marL="193040" algn="ctr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 smtClean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Private </a:t>
                      </a:r>
                      <a:r>
                        <a:rPr lang="en-US" sz="1400" i="1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Schools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4130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6611058"/>
                  </a:ext>
                </a:extLst>
              </a:tr>
              <a:tr h="159435">
                <a:tc>
                  <a:txBody>
                    <a:bodyPr/>
                    <a:lstStyle/>
                    <a:p>
                      <a:pPr marL="10541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400" spc="-2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T</a:t>
                      </a:r>
                      <a:r>
                        <a:rPr lang="en-IN" sz="1400" spc="8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IN" sz="14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9304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-0.207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9304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-0.329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4130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0.122*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991722"/>
                  </a:ext>
                </a:extLst>
              </a:tr>
              <a:tr h="159435">
                <a:tc>
                  <a:txBody>
                    <a:bodyPr/>
                    <a:lstStyle/>
                    <a:p>
                      <a:pPr marL="10541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9304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9304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4130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(0.065)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910800"/>
                  </a:ext>
                </a:extLst>
              </a:tr>
              <a:tr h="159435">
                <a:tc>
                  <a:txBody>
                    <a:bodyPr/>
                    <a:lstStyle/>
                    <a:p>
                      <a:pPr marL="10541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400" spc="-2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T</a:t>
                      </a:r>
                      <a:r>
                        <a:rPr lang="en-IN" sz="1400" spc="8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IN" sz="14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9304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-0.190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9304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-0.329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4130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0.139**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432665"/>
                  </a:ext>
                </a:extLst>
              </a:tr>
              <a:tr h="159435">
                <a:tc>
                  <a:txBody>
                    <a:bodyPr/>
                    <a:lstStyle/>
                    <a:p>
                      <a:pPr marL="10541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9304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9304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4130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(0.062)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29201"/>
                  </a:ext>
                </a:extLst>
              </a:tr>
              <a:tr h="159435">
                <a:tc>
                  <a:txBody>
                    <a:bodyPr/>
                    <a:lstStyle/>
                    <a:p>
                      <a:pPr marL="10541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400" spc="-2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T</a:t>
                      </a:r>
                      <a:r>
                        <a:rPr lang="en-IN" sz="1400" spc="8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IN" sz="14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9304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-0.348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9304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-0.329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4130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-0.019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056199"/>
                  </a:ext>
                </a:extLst>
              </a:tr>
              <a:tr h="159435">
                <a:tc>
                  <a:txBody>
                    <a:bodyPr/>
                    <a:lstStyle/>
                    <a:p>
                      <a:pPr marL="10541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9304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9304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4130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(0.063)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729620"/>
                  </a:ext>
                </a:extLst>
              </a:tr>
              <a:tr h="159435">
                <a:tc>
                  <a:txBody>
                    <a:bodyPr/>
                    <a:lstStyle/>
                    <a:p>
                      <a:pPr marL="10541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400" spc="-2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T</a:t>
                      </a:r>
                      <a:r>
                        <a:rPr lang="en-IN" sz="1400" spc="8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IN" sz="14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9304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-0.229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9304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-0.329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4130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0.101*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340559"/>
                  </a:ext>
                </a:extLst>
              </a:tr>
              <a:tr h="159435">
                <a:tc>
                  <a:txBody>
                    <a:bodyPr/>
                    <a:lstStyle/>
                    <a:p>
                      <a:pPr marL="10541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304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304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(0.056)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12391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619672" y="1196752"/>
            <a:ext cx="6840760" cy="377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1625" algn="just">
              <a:lnSpc>
                <a:spcPct val="103000"/>
              </a:lnSpc>
              <a:spcBef>
                <a:spcPts val="310"/>
              </a:spcBef>
              <a:spcAft>
                <a:spcPts val="0"/>
              </a:spcAft>
            </a:pPr>
            <a:r>
              <a:rPr lang="en-US" i="1" dirty="0" smtClean="0">
                <a:solidFill>
                  <a:srgbClr val="FF0000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Treatment improved learning outcomes of private school students</a:t>
            </a:r>
            <a:r>
              <a:rPr lang="en-US" sz="1000" dirty="0"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11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l"/>
            <a:r>
              <a:rPr lang="en-GB" sz="4000" dirty="0">
                <a:solidFill>
                  <a:srgbClr val="4F81BD"/>
                </a:solidFill>
                <a:latin typeface="Book Antiqua" pitchFamily="18" charset="0"/>
              </a:rPr>
              <a:t>Results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1331640" y="1124744"/>
            <a:ext cx="69846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Overall test scores at end line improved for private school students in T4 </a:t>
            </a:r>
            <a:endParaRPr lang="en-IN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378005"/>
              </p:ext>
            </p:extLst>
          </p:nvPr>
        </p:nvGraphicFramePr>
        <p:xfrm>
          <a:off x="2915816" y="1556792"/>
          <a:ext cx="3057524" cy="459210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258906">
                  <a:extLst>
                    <a:ext uri="{9D8B030D-6E8A-4147-A177-3AD203B41FA5}">
                      <a16:colId xmlns:a16="http://schemas.microsoft.com/office/drawing/2014/main" val="1485452880"/>
                    </a:ext>
                  </a:extLst>
                </a:gridCol>
                <a:gridCol w="899309">
                  <a:extLst>
                    <a:ext uri="{9D8B030D-6E8A-4147-A177-3AD203B41FA5}">
                      <a16:colId xmlns:a16="http://schemas.microsoft.com/office/drawing/2014/main" val="3679537362"/>
                    </a:ext>
                  </a:extLst>
                </a:gridCol>
                <a:gridCol w="899309">
                  <a:extLst>
                    <a:ext uri="{9D8B030D-6E8A-4147-A177-3AD203B41FA5}">
                      <a16:colId xmlns:a16="http://schemas.microsoft.com/office/drawing/2014/main" val="3850448755"/>
                    </a:ext>
                  </a:extLst>
                </a:gridCol>
              </a:tblGrid>
              <a:tr h="179877">
                <a:tc>
                  <a:txBody>
                    <a:bodyPr/>
                    <a:lstStyle/>
                    <a:p>
                      <a:pPr marL="3175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6230" algn="l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Private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6230" algn="l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Public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578733"/>
                  </a:ext>
                </a:extLst>
              </a:tr>
              <a:tr h="179877">
                <a:tc>
                  <a:txBody>
                    <a:bodyPr/>
                    <a:lstStyle/>
                    <a:p>
                      <a:pPr marL="3175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6230" algn="l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(1)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6230" algn="l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(2)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2883332"/>
                  </a:ext>
                </a:extLst>
              </a:tr>
              <a:tr h="174566">
                <a:tc>
                  <a:txBody>
                    <a:bodyPr/>
                    <a:lstStyle/>
                    <a:p>
                      <a:pPr marL="159385" algn="l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IN" sz="1200" spc="-2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T</a:t>
                      </a:r>
                      <a:r>
                        <a:rPr lang="en-IN" sz="1200" spc="8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IN" sz="12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4155" algn="l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0.129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4155" algn="l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-0.100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8626021"/>
                  </a:ext>
                </a:extLst>
              </a:tr>
              <a:tr h="179877">
                <a:tc>
                  <a:txBody>
                    <a:bodyPr/>
                    <a:lstStyle/>
                    <a:p>
                      <a:pPr marL="10541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9304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(0.133)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9304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(0.162)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0326073"/>
                  </a:ext>
                </a:extLst>
              </a:tr>
              <a:tr h="179877">
                <a:tc>
                  <a:txBody>
                    <a:bodyPr/>
                    <a:lstStyle/>
                    <a:p>
                      <a:pPr marL="15938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spc="-2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T</a:t>
                      </a:r>
                      <a:r>
                        <a:rPr lang="en-IN" sz="1200" spc="8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IN" sz="12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415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0.111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415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0.009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6193625"/>
                  </a:ext>
                </a:extLst>
              </a:tr>
              <a:tr h="179877">
                <a:tc>
                  <a:txBody>
                    <a:bodyPr/>
                    <a:lstStyle/>
                    <a:p>
                      <a:pPr marL="10541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9304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(0.147)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9304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(0.167)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7002517"/>
                  </a:ext>
                </a:extLst>
              </a:tr>
              <a:tr h="179877">
                <a:tc>
                  <a:txBody>
                    <a:bodyPr/>
                    <a:lstStyle/>
                    <a:p>
                      <a:pPr marL="13652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spc="-2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T</a:t>
                      </a:r>
                      <a:r>
                        <a:rPr lang="en-IN" sz="1200" spc="8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IN" sz="12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415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-0.020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415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-0.038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2838210"/>
                  </a:ext>
                </a:extLst>
              </a:tr>
              <a:tr h="179877">
                <a:tc>
                  <a:txBody>
                    <a:bodyPr/>
                    <a:lstStyle/>
                    <a:p>
                      <a:pPr marL="10541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9304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(0.100)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9304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(0.139)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0065753"/>
                  </a:ext>
                </a:extLst>
              </a:tr>
              <a:tr h="179877">
                <a:tc>
                  <a:txBody>
                    <a:bodyPr/>
                    <a:lstStyle/>
                    <a:p>
                      <a:pPr marL="10223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spc="-2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 T</a:t>
                      </a:r>
                      <a:r>
                        <a:rPr lang="en-IN" sz="1200" spc="8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IN" sz="12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4701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0.308***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4701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-0.047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872455"/>
                  </a:ext>
                </a:extLst>
              </a:tr>
              <a:tr h="179877">
                <a:tc>
                  <a:txBody>
                    <a:bodyPr/>
                    <a:lstStyle/>
                    <a:p>
                      <a:pPr marL="10541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9304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(0.108)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9304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(0.104)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457696"/>
                  </a:ext>
                </a:extLst>
              </a:tr>
              <a:tr h="179877">
                <a:tc>
                  <a:txBody>
                    <a:bodyPr/>
                    <a:lstStyle/>
                    <a:p>
                      <a:pPr marL="7556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Baseline</a:t>
                      </a:r>
                      <a:r>
                        <a:rPr lang="en-IN" sz="1200" spc="24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IN" sz="1200" spc="-5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score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319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0.584***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319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0.598***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1267064"/>
                  </a:ext>
                </a:extLst>
              </a:tr>
              <a:tr h="179877">
                <a:tc>
                  <a:txBody>
                    <a:bodyPr/>
                    <a:lstStyle/>
                    <a:p>
                      <a:pPr marL="10541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9304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(0.046)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9304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(0.048)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2358817"/>
                  </a:ext>
                </a:extLst>
              </a:tr>
              <a:tr h="179877">
                <a:tc>
                  <a:txBody>
                    <a:bodyPr/>
                    <a:lstStyle/>
                    <a:p>
                      <a:pPr marL="13652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spc="-5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Constant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415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-0.809**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415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-0.157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354843"/>
                  </a:ext>
                </a:extLst>
              </a:tr>
              <a:tr h="185186">
                <a:tc>
                  <a:txBody>
                    <a:bodyPr/>
                    <a:lstStyle/>
                    <a:p>
                      <a:pPr marL="10541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304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(0.335)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304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(0.566)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5283675"/>
                  </a:ext>
                </a:extLst>
              </a:tr>
              <a:tr h="179877">
                <a:tc>
                  <a:txBody>
                    <a:bodyPr/>
                    <a:lstStyle/>
                    <a:p>
                      <a:pPr marL="7556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Joint Significance 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4701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6.148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4701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0.197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12360"/>
                  </a:ext>
                </a:extLst>
              </a:tr>
              <a:tr h="1875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0891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[0.001]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0891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[0.938]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820909"/>
                  </a:ext>
                </a:extLst>
              </a:tr>
              <a:tr h="179877">
                <a:tc>
                  <a:txBody>
                    <a:bodyPr/>
                    <a:lstStyle/>
                    <a:p>
                      <a:pPr marL="7556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200" spc="-1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T1=T2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4701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0.038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4701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0.522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6644529"/>
                  </a:ext>
                </a:extLst>
              </a:tr>
              <a:tr h="1875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0891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[0.848]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0891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[0.476]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9555701"/>
                  </a:ext>
                </a:extLst>
              </a:tr>
              <a:tr h="179877">
                <a:tc>
                  <a:txBody>
                    <a:bodyPr/>
                    <a:lstStyle/>
                    <a:p>
                      <a:pPr marL="7556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200" spc="-1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T2=T3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4701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1.585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4701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0.069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146546"/>
                  </a:ext>
                </a:extLst>
              </a:tr>
              <a:tr h="1875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0891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[0.218]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0891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[0.795]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417456"/>
                  </a:ext>
                </a:extLst>
              </a:tr>
              <a:tr h="179877">
                <a:tc>
                  <a:txBody>
                    <a:bodyPr/>
                    <a:lstStyle/>
                    <a:p>
                      <a:pPr marL="7556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200" spc="-1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T3=T4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1272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23.69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1272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0.004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2768552"/>
                  </a:ext>
                </a:extLst>
              </a:tr>
              <a:tr h="1875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891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[0.000]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0891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[0.953]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2196220"/>
                  </a:ext>
                </a:extLst>
              </a:tr>
              <a:tr h="179877">
                <a:tc>
                  <a:txBody>
                    <a:bodyPr/>
                    <a:lstStyle/>
                    <a:p>
                      <a:pPr marL="75565" algn="l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1200" spc="-5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All controls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1200" spc="-35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Yes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Yes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0709320"/>
                  </a:ext>
                </a:extLst>
              </a:tr>
              <a:tr h="179877">
                <a:tc>
                  <a:txBody>
                    <a:bodyPr/>
                    <a:lstStyle/>
                    <a:p>
                      <a:pPr marL="7556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N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6670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1338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6670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1658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963567"/>
                  </a:ext>
                </a:extLst>
              </a:tr>
              <a:tr h="211736">
                <a:tc>
                  <a:txBody>
                    <a:bodyPr/>
                    <a:lstStyle/>
                    <a:p>
                      <a:pPr marL="75565" algn="l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R</a:t>
                      </a:r>
                      <a:r>
                        <a:rPr lang="en-US" sz="1200" baseline="300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2</a:t>
                      </a:r>
                      <a:endParaRPr lang="en-IN" sz="1200" baseline="300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701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0.368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701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0.280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179448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158578" y="6182146"/>
            <a:ext cx="5797798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100" dirty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Standard errors clustered at panchayat-level in parenthesis. Significance *** 1% **5% *10%.</a:t>
            </a:r>
            <a:br>
              <a:rPr lang="en-US" altLang="en-US" sz="1100" dirty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IN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42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4000" dirty="0">
                <a:solidFill>
                  <a:srgbClr val="4F81BD"/>
                </a:solidFill>
                <a:latin typeface="Book Antiqua" pitchFamily="18" charset="0"/>
              </a:rPr>
              <a:t>Results</a:t>
            </a:r>
            <a:endParaRPr lang="en-IN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027402"/>
              </p:ext>
            </p:extLst>
          </p:nvPr>
        </p:nvGraphicFramePr>
        <p:xfrm>
          <a:off x="1585376" y="2214156"/>
          <a:ext cx="6103193" cy="339213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81070">
                  <a:extLst>
                    <a:ext uri="{9D8B030D-6E8A-4147-A177-3AD203B41FA5}">
                      <a16:colId xmlns:a16="http://schemas.microsoft.com/office/drawing/2014/main" val="1328190051"/>
                    </a:ext>
                  </a:extLst>
                </a:gridCol>
                <a:gridCol w="790013">
                  <a:extLst>
                    <a:ext uri="{9D8B030D-6E8A-4147-A177-3AD203B41FA5}">
                      <a16:colId xmlns:a16="http://schemas.microsoft.com/office/drawing/2014/main" val="3532628351"/>
                    </a:ext>
                  </a:extLst>
                </a:gridCol>
                <a:gridCol w="883566">
                  <a:extLst>
                    <a:ext uri="{9D8B030D-6E8A-4147-A177-3AD203B41FA5}">
                      <a16:colId xmlns:a16="http://schemas.microsoft.com/office/drawing/2014/main" val="3849557081"/>
                    </a:ext>
                  </a:extLst>
                </a:gridCol>
                <a:gridCol w="790013">
                  <a:extLst>
                    <a:ext uri="{9D8B030D-6E8A-4147-A177-3AD203B41FA5}">
                      <a16:colId xmlns:a16="http://schemas.microsoft.com/office/drawing/2014/main" val="142836868"/>
                    </a:ext>
                  </a:extLst>
                </a:gridCol>
                <a:gridCol w="790013">
                  <a:extLst>
                    <a:ext uri="{9D8B030D-6E8A-4147-A177-3AD203B41FA5}">
                      <a16:colId xmlns:a16="http://schemas.microsoft.com/office/drawing/2014/main" val="1072013090"/>
                    </a:ext>
                  </a:extLst>
                </a:gridCol>
                <a:gridCol w="884259">
                  <a:extLst>
                    <a:ext uri="{9D8B030D-6E8A-4147-A177-3AD203B41FA5}">
                      <a16:colId xmlns:a16="http://schemas.microsoft.com/office/drawing/2014/main" val="3232144365"/>
                    </a:ext>
                  </a:extLst>
                </a:gridCol>
                <a:gridCol w="884259">
                  <a:extLst>
                    <a:ext uri="{9D8B030D-6E8A-4147-A177-3AD203B41FA5}">
                      <a16:colId xmlns:a16="http://schemas.microsoft.com/office/drawing/2014/main" val="3281110844"/>
                    </a:ext>
                  </a:extLst>
                </a:gridCol>
              </a:tblGrid>
              <a:tr h="153517">
                <a:tc>
                  <a:txBody>
                    <a:bodyPr/>
                    <a:lstStyle/>
                    <a:p>
                      <a:pPr marL="3175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R="12827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marR="12827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Private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R="12827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marR="12827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Public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2952"/>
                  </a:ext>
                </a:extLst>
              </a:tr>
              <a:tr h="203223">
                <a:tc>
                  <a:txBody>
                    <a:bodyPr/>
                    <a:lstStyle/>
                    <a:p>
                      <a:pPr marL="3175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algn="l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endParaRPr lang="en-US" sz="1200" b="0" i="1" dirty="0" smtClean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marL="231775" algn="l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200" b="0" i="1" dirty="0" smtClean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Hindi </a:t>
                      </a:r>
                      <a:endParaRPr lang="en-IN" sz="1200" b="0" i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endParaRPr lang="en-US" sz="1200" b="0" i="1" dirty="0" smtClean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marL="635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200" b="0" i="1" dirty="0" smtClean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English</a:t>
                      </a:r>
                      <a:endParaRPr lang="en-IN" sz="1200" b="0" i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algn="l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endParaRPr lang="en-US" sz="1200" b="0" i="1" dirty="0" smtClean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marL="231775" algn="l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200" b="0" i="1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Math</a:t>
                      </a:r>
                      <a:endParaRPr lang="en-IN" sz="1200" b="0" i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algn="l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endParaRPr lang="en-US" sz="1200" b="0" i="1" dirty="0" smtClean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marL="231775" algn="l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200" b="0" i="1" dirty="0" smtClean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Hindi </a:t>
                      </a:r>
                      <a:endParaRPr lang="en-IN" sz="1200" b="0" i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827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endParaRPr lang="en-US" sz="1200" b="0" i="1" dirty="0" smtClean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marR="12827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200" b="0" i="1" dirty="0" smtClean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English</a:t>
                      </a:r>
                      <a:endParaRPr lang="en-IN" sz="1200" b="0" i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827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endParaRPr lang="en-US" sz="1200" b="0" i="1" dirty="0" smtClean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marR="12827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200" b="0" i="1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Math</a:t>
                      </a:r>
                      <a:endParaRPr lang="en-IN" sz="1200" b="0" i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9815428"/>
                  </a:ext>
                </a:extLst>
              </a:tr>
              <a:tr h="175238">
                <a:tc>
                  <a:txBody>
                    <a:bodyPr/>
                    <a:lstStyle/>
                    <a:p>
                      <a:pPr marL="159385" algn="l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endParaRPr lang="en-IN" sz="1200" spc="-20" dirty="0" smtClean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marL="159385" algn="l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IN" sz="1200" spc="-2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T</a:t>
                      </a:r>
                      <a:r>
                        <a:rPr lang="en-IN" sz="1200" spc="8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IN" sz="12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2560" algn="l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-0.001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47015" algn="l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0.0840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0.303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-0.234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72415" algn="l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0.017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72415" algn="l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-0.091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0959181"/>
                  </a:ext>
                </a:extLst>
              </a:tr>
              <a:tr h="180569">
                <a:tc>
                  <a:txBody>
                    <a:bodyPr/>
                    <a:lstStyle/>
                    <a:p>
                      <a:pPr marL="10541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858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(0.112)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9304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(0.111)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858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(0.188)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858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(0.156)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4130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(0.171)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4130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(0.166)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3329121"/>
                  </a:ext>
                </a:extLst>
              </a:tr>
              <a:tr h="180569">
                <a:tc>
                  <a:txBody>
                    <a:bodyPr/>
                    <a:lstStyle/>
                    <a:p>
                      <a:pPr marL="15938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spc="-2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T</a:t>
                      </a:r>
                      <a:r>
                        <a:rPr lang="en-IN" sz="1200" spc="8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IN" sz="12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541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-0.009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4701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0.169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256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0.191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256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-0.031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9527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-0.029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9527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0.062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022020"/>
                  </a:ext>
                </a:extLst>
              </a:tr>
              <a:tr h="180569">
                <a:tc>
                  <a:txBody>
                    <a:bodyPr/>
                    <a:lstStyle/>
                    <a:p>
                      <a:pPr marL="10541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858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(0.128)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9304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(0.107)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858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(0.189)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858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(0.131)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4130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(0.172)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4130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(0.149)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1689289"/>
                  </a:ext>
                </a:extLst>
              </a:tr>
              <a:tr h="180569">
                <a:tc>
                  <a:txBody>
                    <a:bodyPr/>
                    <a:lstStyle/>
                    <a:p>
                      <a:pPr marL="13652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spc="-2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T</a:t>
                      </a:r>
                      <a:r>
                        <a:rPr lang="en-IN" sz="1200" spc="8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IN" sz="12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-0.047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415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-0.037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0.008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-0.120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7241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-0.003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7241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-0.009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216885"/>
                  </a:ext>
                </a:extLst>
              </a:tr>
              <a:tr h="180569">
                <a:tc>
                  <a:txBody>
                    <a:bodyPr/>
                    <a:lstStyle/>
                    <a:p>
                      <a:pPr marL="10541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858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(0.087)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9304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(0.083)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858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(0.141)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858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(0.106)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4130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(0.132)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4130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(0.190)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4275417"/>
                  </a:ext>
                </a:extLst>
              </a:tr>
              <a:tr h="180569">
                <a:tc>
                  <a:txBody>
                    <a:bodyPr/>
                    <a:lstStyle/>
                    <a:p>
                      <a:pPr marL="10223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spc="-2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T</a:t>
                      </a:r>
                      <a:r>
                        <a:rPr lang="en-IN" sz="1200" spc="8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IN" sz="12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0541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0.315***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9050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0.260**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6256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0.281*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6256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-0.057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7241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-0.090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7241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0.074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414617"/>
                  </a:ext>
                </a:extLst>
              </a:tr>
              <a:tr h="180569">
                <a:tc>
                  <a:txBody>
                    <a:bodyPr/>
                    <a:lstStyle/>
                    <a:p>
                      <a:pPr marL="10541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0858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(0.089)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9304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(0.096)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0858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(0.150)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0858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(0.080)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4130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(0.135)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4130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(0.133)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593786"/>
                  </a:ext>
                </a:extLst>
              </a:tr>
              <a:tr h="180569">
                <a:tc>
                  <a:txBody>
                    <a:bodyPr/>
                    <a:lstStyle/>
                    <a:p>
                      <a:pPr marL="7556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Baseline</a:t>
                      </a:r>
                      <a:r>
                        <a:rPr lang="en-IN" sz="1200" spc="24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IN" sz="1200" spc="-5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score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874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0.556***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319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0.445***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874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0.415***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874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0.499***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1145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0.486***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1145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0.309***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2463513"/>
                  </a:ext>
                </a:extLst>
              </a:tr>
              <a:tr h="180569">
                <a:tc>
                  <a:txBody>
                    <a:bodyPr/>
                    <a:lstStyle/>
                    <a:p>
                      <a:pPr marL="10541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858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(0.037)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9304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(0.045)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858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(0.032)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858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(0.047)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4130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(0.045)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4130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(0.051)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7637876"/>
                  </a:ext>
                </a:extLst>
              </a:tr>
              <a:tr h="180569">
                <a:tc>
                  <a:txBody>
                    <a:bodyPr/>
                    <a:lstStyle/>
                    <a:p>
                      <a:pPr marL="13652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spc="-5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Constant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-0.377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415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-0.896***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256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-1.033**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256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0.243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9527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-0.541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9527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-0.093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5132452"/>
                  </a:ext>
                </a:extLst>
              </a:tr>
              <a:tr h="185899">
                <a:tc>
                  <a:txBody>
                    <a:bodyPr/>
                    <a:lstStyle/>
                    <a:p>
                      <a:pPr marL="10541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(0.297)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304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(0.312)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(0.440)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(0.469)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(0.523)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(0.608)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4452098"/>
                  </a:ext>
                </a:extLst>
              </a:tr>
              <a:tr h="180569">
                <a:tc>
                  <a:txBody>
                    <a:bodyPr/>
                    <a:lstStyle/>
                    <a:p>
                      <a:pPr marL="7556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200" spc="-5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All controls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5938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Yes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256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Yes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4701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Yes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4701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Yes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256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Yes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256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Yes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7069095"/>
                  </a:ext>
                </a:extLst>
              </a:tr>
              <a:tr h="180569">
                <a:tc>
                  <a:txBody>
                    <a:bodyPr/>
                    <a:lstStyle/>
                    <a:p>
                      <a:pPr marL="7556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N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5938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1338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256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1338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4701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1338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4701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1658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256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1658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256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1658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4873145"/>
                  </a:ext>
                </a:extLst>
              </a:tr>
              <a:tr h="180569">
                <a:tc>
                  <a:txBody>
                    <a:bodyPr/>
                    <a:lstStyle/>
                    <a:p>
                      <a:pPr marL="7556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R</a:t>
                      </a:r>
                      <a:r>
                        <a:rPr lang="en-US" sz="1200" baseline="300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2</a:t>
                      </a:r>
                      <a:endParaRPr lang="en-IN" sz="1200" baseline="300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938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0.309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256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0.246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701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0.237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7015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0.258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256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0.202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256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0.113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3066115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112291" y="1844824"/>
            <a:ext cx="75745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i="1" dirty="0" smtClean="0">
                <a:solidFill>
                  <a:srgbClr val="FF000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Strongest improvements in private school students’ language scores at end </a:t>
            </a:r>
            <a:r>
              <a:rPr lang="en-US" i="1" dirty="0">
                <a:solidFill>
                  <a:srgbClr val="FF000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line 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75656" y="5589240"/>
            <a:ext cx="6082968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100" dirty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Standard errors clustered at panchayat-level in parenthesis. Significance *** 1% **5% *10%.</a:t>
            </a:r>
            <a:r>
              <a:rPr lang="en-US" altLang="en-US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/>
            </a:r>
            <a:br>
              <a:rPr lang="en-US" altLang="en-US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1246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en-GB" sz="4000" dirty="0" smtClean="0">
                <a:solidFill>
                  <a:srgbClr val="4F81BD"/>
                </a:solidFill>
                <a:latin typeface="Book Antiqua" pitchFamily="18" charset="0"/>
              </a:rPr>
              <a:t>Results - Mechanisms</a:t>
            </a:r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1227191" y="1476856"/>
            <a:ext cx="7394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i="1" dirty="0" smtClean="0">
                <a:solidFill>
                  <a:srgbClr val="FF000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But public school students responded by improving school presence at </a:t>
            </a:r>
            <a:r>
              <a:rPr lang="en-US" i="1" dirty="0" err="1" smtClean="0">
                <a:solidFill>
                  <a:srgbClr val="FF000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endline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391498" y="4941168"/>
            <a:ext cx="6859570" cy="1000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The dependent 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variable is a dummy which takes value 1 if child was absent at midline but present at </a:t>
            </a: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endline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and 0 if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absent at mid and </a:t>
            </a: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endline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  <a:r>
              <a:rPr kumimoji="0" lang="en-US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The 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comparison group is students who were absent at mid and </a:t>
            </a: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endline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Standard errors clustered at panchayat-level in parenthesis. Significance *** 1% **5% *10%.</a:t>
            </a:r>
            <a:b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/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177926"/>
              </p:ext>
            </p:extLst>
          </p:nvPr>
        </p:nvGraphicFramePr>
        <p:xfrm>
          <a:off x="2843808" y="2132856"/>
          <a:ext cx="2971799" cy="2739395"/>
        </p:xfrm>
        <a:graphic>
          <a:graphicData uri="http://schemas.openxmlformats.org/drawingml/2006/table">
            <a:tbl>
              <a:tblPr firstRow="1" firstCol="1" bandRow="1"/>
              <a:tblGrid>
                <a:gridCol w="1170805">
                  <a:extLst>
                    <a:ext uri="{9D8B030D-6E8A-4147-A177-3AD203B41FA5}">
                      <a16:colId xmlns:a16="http://schemas.microsoft.com/office/drawing/2014/main" val="1406580839"/>
                    </a:ext>
                  </a:extLst>
                </a:gridCol>
                <a:gridCol w="810606">
                  <a:extLst>
                    <a:ext uri="{9D8B030D-6E8A-4147-A177-3AD203B41FA5}">
                      <a16:colId xmlns:a16="http://schemas.microsoft.com/office/drawing/2014/main" val="3701546200"/>
                    </a:ext>
                  </a:extLst>
                </a:gridCol>
                <a:gridCol w="990388">
                  <a:extLst>
                    <a:ext uri="{9D8B030D-6E8A-4147-A177-3AD203B41FA5}">
                      <a16:colId xmlns:a16="http://schemas.microsoft.com/office/drawing/2014/main" val="265076365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Private</a:t>
                      </a:r>
                      <a:endParaRPr lang="en-IN" sz="14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</a:t>
                      </a:r>
                      <a:endParaRPr lang="en-IN" sz="14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91544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(2)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66092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Treatment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-0.0690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0.0854**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5154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(0.0676)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(0.0401)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4358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Baseline score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0.116***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0.0113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96979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(0.0330)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(0.0250)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92463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Constant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0.598***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0.179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26806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(0.200)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(0.138)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02273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 Controls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80367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367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784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31301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R</a:t>
                      </a:r>
                      <a:r>
                        <a:rPr lang="en-US" sz="1400" baseline="300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2</a:t>
                      </a:r>
                      <a:endParaRPr lang="en-IN" sz="1400" baseline="300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0.141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0.045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1052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659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4000" dirty="0" smtClean="0">
                <a:solidFill>
                  <a:srgbClr val="4F81BD"/>
                </a:solidFill>
                <a:latin typeface="Book Antiqua" pitchFamily="18" charset="0"/>
              </a:rPr>
              <a:t>Results - Mechanisms</a:t>
            </a:r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1331640" y="1590889"/>
            <a:ext cx="6995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Both private and public schools students exercised school choice at </a:t>
            </a:r>
            <a:r>
              <a:rPr lang="en-US" i="1" dirty="0" err="1" smtClean="0">
                <a:solidFill>
                  <a:srgbClr val="FF000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endline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75566" y="5069078"/>
            <a:ext cx="619286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000" dirty="0">
                <a:solidFill>
                  <a:prstClr val="black"/>
                </a:solidFill>
                <a:latin typeface="Book Antiqua" panose="02040602050305030304" pitchFamily="18" charset="0"/>
              </a:rPr>
              <a:t>The sample consists of students whose households were surveyed.</a:t>
            </a:r>
            <a:endParaRPr lang="en-IN" sz="1000" dirty="0">
              <a:solidFill>
                <a:prstClr val="black"/>
              </a:solidFill>
              <a:latin typeface="Book Antiqua" panose="02040602050305030304" pitchFamily="18" charset="0"/>
            </a:endParaRPr>
          </a:p>
          <a:p>
            <a:r>
              <a:rPr lang="en-US" altLang="en-US" sz="1000" dirty="0" smtClean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Standard </a:t>
            </a:r>
            <a:r>
              <a:rPr lang="en-US" altLang="en-US" sz="1000" dirty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errors clustered at panchayat-level in parenthesis. Significance *** 1% **5% *10%.</a:t>
            </a:r>
            <a:br>
              <a:rPr lang="en-US" altLang="en-US" sz="1000" dirty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IN" sz="1000" dirty="0">
              <a:latin typeface="Book Antiqua" panose="02040602050305030304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5131162"/>
              </p:ext>
            </p:extLst>
          </p:nvPr>
        </p:nvGraphicFramePr>
        <p:xfrm>
          <a:off x="1453893" y="1971539"/>
          <a:ext cx="6751320" cy="3112393"/>
        </p:xfrm>
        <a:graphic>
          <a:graphicData uri="http://schemas.openxmlformats.org/drawingml/2006/table">
            <a:tbl>
              <a:tblPr firstRow="1" firstCol="1" bandRow="1"/>
              <a:tblGrid>
                <a:gridCol w="1030605">
                  <a:extLst>
                    <a:ext uri="{9D8B030D-6E8A-4147-A177-3AD203B41FA5}">
                      <a16:colId xmlns:a16="http://schemas.microsoft.com/office/drawing/2014/main" val="2769419451"/>
                    </a:ext>
                  </a:extLst>
                </a:gridCol>
                <a:gridCol w="963930">
                  <a:extLst>
                    <a:ext uri="{9D8B030D-6E8A-4147-A177-3AD203B41FA5}">
                      <a16:colId xmlns:a16="http://schemas.microsoft.com/office/drawing/2014/main" val="428435466"/>
                    </a:ext>
                  </a:extLst>
                </a:gridCol>
                <a:gridCol w="963930">
                  <a:extLst>
                    <a:ext uri="{9D8B030D-6E8A-4147-A177-3AD203B41FA5}">
                      <a16:colId xmlns:a16="http://schemas.microsoft.com/office/drawing/2014/main" val="2018647996"/>
                    </a:ext>
                  </a:extLst>
                </a:gridCol>
                <a:gridCol w="1002030">
                  <a:extLst>
                    <a:ext uri="{9D8B030D-6E8A-4147-A177-3AD203B41FA5}">
                      <a16:colId xmlns:a16="http://schemas.microsoft.com/office/drawing/2014/main" val="932470521"/>
                    </a:ext>
                  </a:extLst>
                </a:gridCol>
                <a:gridCol w="900430">
                  <a:extLst>
                    <a:ext uri="{9D8B030D-6E8A-4147-A177-3AD203B41FA5}">
                      <a16:colId xmlns:a16="http://schemas.microsoft.com/office/drawing/2014/main" val="120691702"/>
                    </a:ext>
                  </a:extLst>
                </a:gridCol>
                <a:gridCol w="899795">
                  <a:extLst>
                    <a:ext uri="{9D8B030D-6E8A-4147-A177-3AD203B41FA5}">
                      <a16:colId xmlns:a16="http://schemas.microsoft.com/office/drawing/2014/main" val="109484861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55456573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Private 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5035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Student level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School-grade level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Student level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School-grade level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9445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(2)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(3)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(4)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(5)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(6)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96142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Treatment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IN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0.068*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IN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0.024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IN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0.100**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IN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0.040*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IN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0.036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IN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0.069***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991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IN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(0.033)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IN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(0.032)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IN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(0.045)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IN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(0.021)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IN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(0.025)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IN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(0.024)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2153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Constant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IN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0.116***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IN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0.183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IN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0.072**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IN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0.014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IN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0.009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IN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-0.000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44762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IN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(0.038)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IN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(0.110)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IN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(0.030)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IN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(0.020)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IN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(0.068)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IN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(0.019)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09670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spc="-5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Student level controls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95104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School and village controls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Yes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09304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N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IN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525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525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IN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IN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747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747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IN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82380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200" i="1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R</a:t>
                      </a:r>
                      <a:r>
                        <a:rPr lang="en-US" sz="1200" kern="1200" baseline="300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2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0.018 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IN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0.078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0.033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0.011 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IN" sz="1200" kern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0.028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0.040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5703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950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4000" dirty="0" smtClean="0">
                <a:solidFill>
                  <a:srgbClr val="4F81BD"/>
                </a:solidFill>
                <a:latin typeface="Book Antiqua" pitchFamily="18" charset="0"/>
              </a:rPr>
              <a:t>Results - Mechanisms</a:t>
            </a:r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2439335" y="5085184"/>
            <a:ext cx="41044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dirty="0" smtClean="0">
                <a:latin typeface="Book Antiqua" panose="02040602050305030304" pitchFamily="18" charset="0"/>
              </a:rPr>
              <a:t>The</a:t>
            </a:r>
            <a:r>
              <a:rPr lang="en-US" sz="1000" dirty="0" smtClean="0">
                <a:latin typeface="Book Antiqua" panose="02040602050305030304" pitchFamily="18" charset="0"/>
              </a:rPr>
              <a:t> dependent </a:t>
            </a:r>
            <a:r>
              <a:rPr lang="en-US" sz="1000" dirty="0" smtClean="0">
                <a:latin typeface="Book Antiqua" panose="02040602050305030304" pitchFamily="18" charset="0"/>
              </a:rPr>
              <a:t>variable </a:t>
            </a:r>
            <a:r>
              <a:rPr lang="en-US" sz="1000" dirty="0" smtClean="0">
                <a:latin typeface="Book Antiqua" panose="02040602050305030304" pitchFamily="18" charset="0"/>
              </a:rPr>
              <a:t>equals 1 if the rank </a:t>
            </a:r>
            <a:r>
              <a:rPr lang="en-US" sz="1000" dirty="0" smtClean="0">
                <a:latin typeface="Book Antiqua" panose="02040602050305030304" pitchFamily="18" charset="0"/>
              </a:rPr>
              <a:t>of child’s school at </a:t>
            </a:r>
            <a:r>
              <a:rPr lang="en-US" sz="1000" dirty="0" err="1" smtClean="0">
                <a:latin typeface="Book Antiqua" panose="02040602050305030304" pitchFamily="18" charset="0"/>
              </a:rPr>
              <a:t>endline</a:t>
            </a:r>
            <a:r>
              <a:rPr lang="en-US" sz="1000" dirty="0" smtClean="0">
                <a:latin typeface="Book Antiqua" panose="02040602050305030304" pitchFamily="18" charset="0"/>
              </a:rPr>
              <a:t> </a:t>
            </a:r>
            <a:r>
              <a:rPr lang="en-US" sz="1000" dirty="0" smtClean="0">
                <a:latin typeface="Book Antiqua" panose="02040602050305030304" pitchFamily="18" charset="0"/>
              </a:rPr>
              <a:t>is higher than </a:t>
            </a:r>
            <a:r>
              <a:rPr lang="en-US" sz="1000" dirty="0" smtClean="0">
                <a:latin typeface="Book Antiqua" panose="02040602050305030304" pitchFamily="18" charset="0"/>
              </a:rPr>
              <a:t>school rank at baseline. School rank is based on student’s overall score at the </a:t>
            </a:r>
            <a:r>
              <a:rPr lang="en-US" sz="1000" dirty="0" smtClean="0">
                <a:latin typeface="Book Antiqua" panose="02040602050305030304" pitchFamily="18" charset="0"/>
              </a:rPr>
              <a:t>school and panchayat level at baseline. </a:t>
            </a:r>
            <a:r>
              <a:rPr lang="en-US" sz="1000" dirty="0">
                <a:solidFill>
                  <a:prstClr val="black"/>
                </a:solidFill>
                <a:latin typeface="Book Antiqua" panose="02040602050305030304" pitchFamily="18" charset="0"/>
              </a:rPr>
              <a:t>The sample consists of students whose households were </a:t>
            </a:r>
            <a:r>
              <a:rPr lang="en-US" sz="10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surveyed.</a:t>
            </a:r>
            <a:r>
              <a:rPr lang="en-IN" sz="10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 </a:t>
            </a:r>
            <a:r>
              <a:rPr lang="en-US" altLang="en-US" sz="1000" dirty="0" smtClean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Standard </a:t>
            </a:r>
            <a:r>
              <a:rPr lang="en-US" altLang="en-US" sz="1000" dirty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errors clustered at panchayat-level in parenthesis. Significance *** 1% **5% *10%.</a:t>
            </a:r>
            <a:br>
              <a:rPr lang="en-US" altLang="en-US" sz="1000" dirty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IN" sz="1000" dirty="0">
              <a:solidFill>
                <a:prstClr val="black"/>
              </a:solidFill>
              <a:latin typeface="Book Antiqua" panose="02040602050305030304" pitchFamily="18" charset="0"/>
            </a:endParaRPr>
          </a:p>
          <a:p>
            <a:endParaRPr lang="en-IN" sz="1000" dirty="0">
              <a:latin typeface="Book Antiqua" panose="02040602050305030304" pitchFamily="18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4973908"/>
              </p:ext>
            </p:extLst>
          </p:nvPr>
        </p:nvGraphicFramePr>
        <p:xfrm>
          <a:off x="3051403" y="2354361"/>
          <a:ext cx="2880320" cy="2511113"/>
        </p:xfrm>
        <a:graphic>
          <a:graphicData uri="http://schemas.openxmlformats.org/drawingml/2006/table">
            <a:tbl>
              <a:tblPr firstRow="1" firstCol="1" bandRow="1"/>
              <a:tblGrid>
                <a:gridCol w="1171656">
                  <a:extLst>
                    <a:ext uri="{9D8B030D-6E8A-4147-A177-3AD203B41FA5}">
                      <a16:colId xmlns:a16="http://schemas.microsoft.com/office/drawing/2014/main" val="2837619900"/>
                    </a:ext>
                  </a:extLst>
                </a:gridCol>
                <a:gridCol w="856210">
                  <a:extLst>
                    <a:ext uri="{9D8B030D-6E8A-4147-A177-3AD203B41FA5}">
                      <a16:colId xmlns:a16="http://schemas.microsoft.com/office/drawing/2014/main" val="3270289571"/>
                    </a:ext>
                  </a:extLst>
                </a:gridCol>
                <a:gridCol w="852454">
                  <a:extLst>
                    <a:ext uri="{9D8B030D-6E8A-4147-A177-3AD203B41FA5}">
                      <a16:colId xmlns:a16="http://schemas.microsoft.com/office/drawing/2014/main" val="243075926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400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Private</a:t>
                      </a:r>
                      <a:endParaRPr lang="en-IN" sz="14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</a:t>
                      </a:r>
                      <a:endParaRPr lang="en-IN" sz="14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9989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40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59734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 1-3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0.023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-0.017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84904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40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(0.042)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(0.027)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68562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T4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0.070*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0.036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9149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40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(0.040)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(0.038)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6973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Constant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0.069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0.004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13673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40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(0.121)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(0.064)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45987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 controls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34088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R</a:t>
                      </a:r>
                      <a:r>
                        <a:rPr lang="en-US" sz="1400" baseline="300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2</a:t>
                      </a:r>
                      <a:endParaRPr lang="en-IN" sz="1400" baseline="300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0.056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0.033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34053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525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747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351233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312660" y="1690264"/>
            <a:ext cx="8518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But private schools students are less resource constrained and chose higher ranked schools 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54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4000" dirty="0" smtClean="0">
                <a:solidFill>
                  <a:srgbClr val="4F81BD"/>
                </a:solidFill>
                <a:latin typeface="Book Antiqua" pitchFamily="18" charset="0"/>
              </a:rPr>
              <a:t>Robustness </a:t>
            </a: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480480"/>
              </p:ext>
            </p:extLst>
          </p:nvPr>
        </p:nvGraphicFramePr>
        <p:xfrm>
          <a:off x="678396" y="2636912"/>
          <a:ext cx="8008404" cy="1369697"/>
        </p:xfrm>
        <a:graphic>
          <a:graphicData uri="http://schemas.openxmlformats.org/drawingml/2006/table">
            <a:tbl>
              <a:tblPr firstRow="1" firstCol="1" bandRow="1"/>
              <a:tblGrid>
                <a:gridCol w="1412333">
                  <a:extLst>
                    <a:ext uri="{9D8B030D-6E8A-4147-A177-3AD203B41FA5}">
                      <a16:colId xmlns:a16="http://schemas.microsoft.com/office/drawing/2014/main" val="3418076041"/>
                    </a:ext>
                  </a:extLst>
                </a:gridCol>
                <a:gridCol w="1110801">
                  <a:extLst>
                    <a:ext uri="{9D8B030D-6E8A-4147-A177-3AD203B41FA5}">
                      <a16:colId xmlns:a16="http://schemas.microsoft.com/office/drawing/2014/main" val="932348701"/>
                    </a:ext>
                  </a:extLst>
                </a:gridCol>
                <a:gridCol w="1407014">
                  <a:extLst>
                    <a:ext uri="{9D8B030D-6E8A-4147-A177-3AD203B41FA5}">
                      <a16:colId xmlns:a16="http://schemas.microsoft.com/office/drawing/2014/main" val="143818522"/>
                    </a:ext>
                  </a:extLst>
                </a:gridCol>
                <a:gridCol w="888641">
                  <a:extLst>
                    <a:ext uri="{9D8B030D-6E8A-4147-A177-3AD203B41FA5}">
                      <a16:colId xmlns:a16="http://schemas.microsoft.com/office/drawing/2014/main" val="3031220209"/>
                    </a:ext>
                  </a:extLst>
                </a:gridCol>
                <a:gridCol w="1332961">
                  <a:extLst>
                    <a:ext uri="{9D8B030D-6E8A-4147-A177-3AD203B41FA5}">
                      <a16:colId xmlns:a16="http://schemas.microsoft.com/office/drawing/2014/main" val="2601235749"/>
                    </a:ext>
                  </a:extLst>
                </a:gridCol>
                <a:gridCol w="762881">
                  <a:extLst>
                    <a:ext uri="{9D8B030D-6E8A-4147-A177-3AD203B41FA5}">
                      <a16:colId xmlns:a16="http://schemas.microsoft.com/office/drawing/2014/main" val="1508991746"/>
                    </a:ext>
                  </a:extLst>
                </a:gridCol>
                <a:gridCol w="1093773">
                  <a:extLst>
                    <a:ext uri="{9D8B030D-6E8A-4147-A177-3AD203B41FA5}">
                      <a16:colId xmlns:a16="http://schemas.microsoft.com/office/drawing/2014/main" val="23122985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400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Private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Public</a:t>
                      </a:r>
                      <a:endParaRPr lang="en-IN" sz="14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62951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40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Proportion of baseline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Proportion of baseline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Proportion of baseline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97136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Round 1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5157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40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2192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40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2965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40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70616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Rounds 1 and 2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4000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1825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2175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36524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Rounds 1 and 3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2996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1338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1658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7078115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131840" y="1822839"/>
            <a:ext cx="2709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High and selective attrition</a:t>
            </a:r>
            <a:endParaRPr lang="en-IN" i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5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4000" dirty="0" smtClean="0">
                <a:solidFill>
                  <a:srgbClr val="4F81BD"/>
                </a:solidFill>
                <a:latin typeface="Book Antiqua" pitchFamily="18" charset="0"/>
              </a:rPr>
              <a:t>Robustness </a:t>
            </a:r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1187624" y="1760148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Robust impact using inverse probability weights</a:t>
            </a:r>
            <a:endParaRPr lang="en-IN" i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178500"/>
              </p:ext>
            </p:extLst>
          </p:nvPr>
        </p:nvGraphicFramePr>
        <p:xfrm>
          <a:off x="3131840" y="2448862"/>
          <a:ext cx="2725169" cy="2282830"/>
        </p:xfrm>
        <a:graphic>
          <a:graphicData uri="http://schemas.openxmlformats.org/drawingml/2006/table">
            <a:tbl>
              <a:tblPr firstRow="1" firstCol="1" bandRow="1"/>
              <a:tblGrid>
                <a:gridCol w="1120161">
                  <a:extLst>
                    <a:ext uri="{9D8B030D-6E8A-4147-A177-3AD203B41FA5}">
                      <a16:colId xmlns:a16="http://schemas.microsoft.com/office/drawing/2014/main" val="352985815"/>
                    </a:ext>
                  </a:extLst>
                </a:gridCol>
                <a:gridCol w="802504">
                  <a:extLst>
                    <a:ext uri="{9D8B030D-6E8A-4147-A177-3AD203B41FA5}">
                      <a16:colId xmlns:a16="http://schemas.microsoft.com/office/drawing/2014/main" val="3304569280"/>
                    </a:ext>
                  </a:extLst>
                </a:gridCol>
                <a:gridCol w="802504">
                  <a:extLst>
                    <a:ext uri="{9D8B030D-6E8A-4147-A177-3AD203B41FA5}">
                      <a16:colId xmlns:a16="http://schemas.microsoft.com/office/drawing/2014/main" val="413914115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400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Private</a:t>
                      </a:r>
                      <a:endParaRPr lang="en-IN" sz="14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</a:t>
                      </a:r>
                      <a:endParaRPr lang="en-IN" sz="14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42538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T1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0.420***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-0.0617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27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40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(0.115)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(0.301)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78635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T2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0.329***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-0.0542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10629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40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(0.107)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(0.077)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01816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T3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0.241**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-0.135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33442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40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(0.111)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(0.109)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88528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T4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0.487***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-0.0948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3295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40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(0.118)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(0.093)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9395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IN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1338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1658</a:t>
                      </a:r>
                      <a:endParaRPr lang="en-IN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493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58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4000" dirty="0" smtClean="0">
                <a:solidFill>
                  <a:srgbClr val="0070C0"/>
                </a:solidFill>
                <a:latin typeface="Book Antiqua" pitchFamily="18" charset="0"/>
              </a:rPr>
              <a:t>Motivation</a:t>
            </a:r>
            <a:endParaRPr lang="en-GB" sz="4000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1916832"/>
            <a:ext cx="864096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i="1" dirty="0">
                <a:latin typeface="Book Antiqua" panose="02040602050305030304" pitchFamily="18" charset="0"/>
              </a:rPr>
              <a:t>High Enrolment</a:t>
            </a:r>
          </a:p>
          <a:p>
            <a:r>
              <a:rPr lang="en-GB" sz="2000" dirty="0" smtClean="0">
                <a:latin typeface="Book Antiqua" panose="02040602050305030304" pitchFamily="18" charset="0"/>
              </a:rPr>
              <a:t>	</a:t>
            </a:r>
            <a:r>
              <a:rPr lang="en-GB" dirty="0" smtClean="0">
                <a:latin typeface="Book Antiqua" panose="02040602050305030304" pitchFamily="18" charset="0"/>
              </a:rPr>
              <a:t>Over </a:t>
            </a:r>
            <a:r>
              <a:rPr lang="en-GB" dirty="0">
                <a:latin typeface="Book Antiqua" panose="02040602050305030304" pitchFamily="18" charset="0"/>
              </a:rPr>
              <a:t>92% of children aged 6-12 are enrolled in school</a:t>
            </a:r>
          </a:p>
          <a:p>
            <a:r>
              <a:rPr lang="en-GB" dirty="0" smtClean="0">
                <a:latin typeface="Book Antiqua" panose="02040602050305030304" pitchFamily="18" charset="0"/>
              </a:rPr>
              <a:t>	Almost </a:t>
            </a:r>
            <a:r>
              <a:rPr lang="en-GB" dirty="0">
                <a:latin typeface="Book Antiqua" panose="02040602050305030304" pitchFamily="18" charset="0"/>
              </a:rPr>
              <a:t>all villages have a public primary </a:t>
            </a:r>
            <a:r>
              <a:rPr lang="en-GB" dirty="0" smtClean="0">
                <a:latin typeface="Book Antiqua" panose="02040602050305030304" pitchFamily="18" charset="0"/>
              </a:rPr>
              <a:t>school</a:t>
            </a:r>
            <a:endParaRPr lang="en-GB" dirty="0">
              <a:latin typeface="Book Antiqua" panose="02040602050305030304" pitchFamily="18" charset="0"/>
            </a:endParaRPr>
          </a:p>
          <a:p>
            <a:r>
              <a:rPr lang="en-GB" dirty="0" smtClean="0">
                <a:latin typeface="Book Antiqua" panose="02040602050305030304" pitchFamily="18" charset="0"/>
              </a:rPr>
              <a:t>	First </a:t>
            </a:r>
            <a:r>
              <a:rPr lang="en-GB" dirty="0">
                <a:latin typeface="Book Antiqua" panose="02040602050305030304" pitchFamily="18" charset="0"/>
              </a:rPr>
              <a:t>generation </a:t>
            </a:r>
            <a:r>
              <a:rPr lang="en-GB" dirty="0" smtClean="0">
                <a:latin typeface="Book Antiqua" panose="02040602050305030304" pitchFamily="18" charset="0"/>
              </a:rPr>
              <a:t>learners – 30% illiteracy </a:t>
            </a:r>
            <a:r>
              <a:rPr lang="en-GB" dirty="0">
                <a:latin typeface="Book Antiqua" panose="02040602050305030304" pitchFamily="18" charset="0"/>
              </a:rPr>
              <a:t>among adults </a:t>
            </a:r>
            <a:r>
              <a:rPr lang="en-GB" dirty="0" smtClean="0">
                <a:latin typeface="Book Antiqua" panose="02040602050305030304" pitchFamily="18" charset="0"/>
              </a:rPr>
              <a:t/>
            </a:r>
            <a:br>
              <a:rPr lang="en-GB" dirty="0" smtClean="0">
                <a:latin typeface="Book Antiqua" panose="02040602050305030304" pitchFamily="18" charset="0"/>
              </a:rPr>
            </a:br>
            <a:endParaRPr lang="en-GB" dirty="0" smtClean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i="1" dirty="0" smtClean="0">
                <a:latin typeface="Book Antiqua" panose="02040602050305030304" pitchFamily="18" charset="0"/>
              </a:rPr>
              <a:t>Poor </a:t>
            </a:r>
            <a:r>
              <a:rPr lang="en-GB" sz="2000" i="1" dirty="0">
                <a:latin typeface="Book Antiqua" panose="02040602050305030304" pitchFamily="18" charset="0"/>
              </a:rPr>
              <a:t>learning levels</a:t>
            </a:r>
          </a:p>
          <a:p>
            <a:r>
              <a:rPr lang="en-GB" sz="2000" dirty="0">
                <a:latin typeface="Book Antiqua" panose="02040602050305030304" pitchFamily="18" charset="0"/>
              </a:rPr>
              <a:t> </a:t>
            </a:r>
            <a:r>
              <a:rPr lang="en-GB" sz="2000" dirty="0" smtClean="0">
                <a:latin typeface="Book Antiqua" panose="02040602050305030304" pitchFamily="18" charset="0"/>
              </a:rPr>
              <a:t>            </a:t>
            </a:r>
            <a:r>
              <a:rPr lang="en-GB" dirty="0" smtClean="0">
                <a:latin typeface="Book Antiqua" panose="02040602050305030304" pitchFamily="18" charset="0"/>
              </a:rPr>
              <a:t>50% </a:t>
            </a:r>
            <a:r>
              <a:rPr lang="en-GB" dirty="0">
                <a:latin typeface="Book Antiqua" panose="02040602050305030304" pitchFamily="18" charset="0"/>
              </a:rPr>
              <a:t>of grade 5 students in public schools cannot read a grade 2 </a:t>
            </a:r>
            <a:r>
              <a:rPr lang="en-GB" dirty="0" smtClean="0">
                <a:latin typeface="Book Antiqua" panose="02040602050305030304" pitchFamily="18" charset="0"/>
              </a:rPr>
              <a:t>text (ASER)</a:t>
            </a:r>
          </a:p>
          <a:p>
            <a:endParaRPr lang="en-GB" sz="2000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i="1" dirty="0" smtClean="0">
                <a:latin typeface="Book Antiqua" panose="02040602050305030304" pitchFamily="18" charset="0"/>
              </a:rPr>
              <a:t>Steady </a:t>
            </a:r>
            <a:r>
              <a:rPr lang="en-GB" sz="2000" i="1" dirty="0">
                <a:latin typeface="Book Antiqua" panose="02040602050305030304" pitchFamily="18" charset="0"/>
              </a:rPr>
              <a:t>increase in private schooling</a:t>
            </a:r>
          </a:p>
          <a:p>
            <a:r>
              <a:rPr lang="en-GB" dirty="0" smtClean="0">
                <a:latin typeface="Book Antiqua" panose="02040602050305030304" pitchFamily="18" charset="0"/>
              </a:rPr>
              <a:t>	30</a:t>
            </a:r>
            <a:r>
              <a:rPr lang="en-GB" dirty="0">
                <a:latin typeface="Book Antiqua" panose="02040602050305030304" pitchFamily="18" charset="0"/>
              </a:rPr>
              <a:t>% of students aged 6-14 enrolled in rural private schools (ASER)</a:t>
            </a:r>
          </a:p>
          <a:p>
            <a:r>
              <a:rPr lang="en-GB" dirty="0" smtClean="0">
                <a:latin typeface="Book Antiqua" panose="02040602050305030304" pitchFamily="18" charset="0"/>
              </a:rPr>
              <a:t>	Grew </a:t>
            </a:r>
            <a:r>
              <a:rPr lang="en-GB" dirty="0">
                <a:latin typeface="Book Antiqua" panose="02040602050305030304" pitchFamily="18" charset="0"/>
              </a:rPr>
              <a:t>by over 11 </a:t>
            </a:r>
            <a:r>
              <a:rPr lang="en-GB" dirty="0" err="1">
                <a:latin typeface="Book Antiqua" panose="02040602050305030304" pitchFamily="18" charset="0"/>
              </a:rPr>
              <a:t>ppt</a:t>
            </a:r>
            <a:r>
              <a:rPr lang="en-GB" dirty="0">
                <a:latin typeface="Book Antiqua" panose="02040602050305030304" pitchFamily="18" charset="0"/>
              </a:rPr>
              <a:t> in 8 years between 2006-2014</a:t>
            </a:r>
          </a:p>
          <a:p>
            <a:r>
              <a:rPr lang="en-GB" dirty="0" smtClean="0">
                <a:latin typeface="Book Antiqua" panose="02040602050305030304" pitchFamily="18" charset="0"/>
              </a:rPr>
              <a:t>	Better </a:t>
            </a:r>
            <a:r>
              <a:rPr lang="en-GB" dirty="0">
                <a:latin typeface="Book Antiqua" panose="02040602050305030304" pitchFamily="18" charset="0"/>
              </a:rPr>
              <a:t>learning outcomes but </a:t>
            </a:r>
            <a:r>
              <a:rPr lang="en-GB" dirty="0" smtClean="0">
                <a:latin typeface="Book Antiqua" panose="02040602050305030304" pitchFamily="18" charset="0"/>
              </a:rPr>
              <a:t>high variation </a:t>
            </a:r>
            <a:r>
              <a:rPr lang="en-GB" dirty="0">
                <a:latin typeface="Book Antiqua" panose="02040602050305030304" pitchFamily="18" charset="0"/>
              </a:rPr>
              <a:t>in quality</a:t>
            </a:r>
          </a:p>
          <a:p>
            <a:r>
              <a:rPr lang="en-GB" dirty="0" smtClean="0">
                <a:latin typeface="Book Antiqua" panose="02040602050305030304" pitchFamily="18" charset="0"/>
              </a:rPr>
              <a:t>	</a:t>
            </a:r>
            <a:endParaRPr lang="en-IN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911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4000" dirty="0">
                <a:solidFill>
                  <a:srgbClr val="4F81BD"/>
                </a:solidFill>
                <a:latin typeface="Book Antiqua" pitchFamily="18" charset="0"/>
              </a:rPr>
              <a:t>Robustness </a:t>
            </a:r>
            <a:endParaRPr lang="en-IN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887321"/>
              </p:ext>
            </p:extLst>
          </p:nvPr>
        </p:nvGraphicFramePr>
        <p:xfrm>
          <a:off x="1187624" y="2764631"/>
          <a:ext cx="7056785" cy="1761363"/>
        </p:xfrm>
        <a:graphic>
          <a:graphicData uri="http://schemas.openxmlformats.org/drawingml/2006/table">
            <a:tbl>
              <a:tblPr firstRow="1" firstCol="1" bandRow="1"/>
              <a:tblGrid>
                <a:gridCol w="705164">
                  <a:extLst>
                    <a:ext uri="{9D8B030D-6E8A-4147-A177-3AD203B41FA5}">
                      <a16:colId xmlns:a16="http://schemas.microsoft.com/office/drawing/2014/main" val="958091586"/>
                    </a:ext>
                  </a:extLst>
                </a:gridCol>
                <a:gridCol w="769069">
                  <a:extLst>
                    <a:ext uri="{9D8B030D-6E8A-4147-A177-3AD203B41FA5}">
                      <a16:colId xmlns:a16="http://schemas.microsoft.com/office/drawing/2014/main" val="310999778"/>
                    </a:ext>
                  </a:extLst>
                </a:gridCol>
                <a:gridCol w="792576">
                  <a:extLst>
                    <a:ext uri="{9D8B030D-6E8A-4147-A177-3AD203B41FA5}">
                      <a16:colId xmlns:a16="http://schemas.microsoft.com/office/drawing/2014/main" val="375446616"/>
                    </a:ext>
                  </a:extLst>
                </a:gridCol>
                <a:gridCol w="937281">
                  <a:extLst>
                    <a:ext uri="{9D8B030D-6E8A-4147-A177-3AD203B41FA5}">
                      <a16:colId xmlns:a16="http://schemas.microsoft.com/office/drawing/2014/main" val="3378061763"/>
                    </a:ext>
                  </a:extLst>
                </a:gridCol>
                <a:gridCol w="907377">
                  <a:extLst>
                    <a:ext uri="{9D8B030D-6E8A-4147-A177-3AD203B41FA5}">
                      <a16:colId xmlns:a16="http://schemas.microsoft.com/office/drawing/2014/main" val="2522765652"/>
                    </a:ext>
                  </a:extLst>
                </a:gridCol>
                <a:gridCol w="758574">
                  <a:extLst>
                    <a:ext uri="{9D8B030D-6E8A-4147-A177-3AD203B41FA5}">
                      <a16:colId xmlns:a16="http://schemas.microsoft.com/office/drawing/2014/main" val="3788740656"/>
                    </a:ext>
                  </a:extLst>
                </a:gridCol>
                <a:gridCol w="625099">
                  <a:extLst>
                    <a:ext uri="{9D8B030D-6E8A-4147-A177-3AD203B41FA5}">
                      <a16:colId xmlns:a16="http://schemas.microsoft.com/office/drawing/2014/main" val="2411272752"/>
                    </a:ext>
                  </a:extLst>
                </a:gridCol>
                <a:gridCol w="936546">
                  <a:extLst>
                    <a:ext uri="{9D8B030D-6E8A-4147-A177-3AD203B41FA5}">
                      <a16:colId xmlns:a16="http://schemas.microsoft.com/office/drawing/2014/main" val="433592733"/>
                    </a:ext>
                  </a:extLst>
                </a:gridCol>
                <a:gridCol w="625099">
                  <a:extLst>
                    <a:ext uri="{9D8B030D-6E8A-4147-A177-3AD203B41FA5}">
                      <a16:colId xmlns:a16="http://schemas.microsoft.com/office/drawing/2014/main" val="368688798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b="1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Private</a:t>
                      </a:r>
                      <a:endParaRPr lang="en-IN" sz="12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b="1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</a:t>
                      </a:r>
                      <a:endParaRPr lang="en-IN" sz="12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2034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20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T1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T2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T3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T4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T1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T2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T3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T4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16090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Lower bound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-0.0125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-0.0743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-0.349***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0.163**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-0.529***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-0.118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-0.395***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-0.143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56809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20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(0.080)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(0.123)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(0.097)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(0.068)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(0.144)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(0.109)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(0.134)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(0.135)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85272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Upper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0.266***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0.0935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0.132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0.486***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-0.232*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0.0635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0.0116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0.149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01870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bound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(0.087)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(0.086)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(0.109)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(0.060)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(0.127)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(0.127)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(0.154)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(0.117)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49537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20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20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20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20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200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20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20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20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200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31626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902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1002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973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938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1022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1381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1009</a:t>
                      </a:r>
                      <a:endParaRPr lang="en-IN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1122</a:t>
                      </a:r>
                      <a:endParaRPr lang="en-IN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118635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187624" y="1760148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Robust impact using Lee bounds</a:t>
            </a:r>
            <a:endParaRPr lang="en-IN" i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5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Summary</a:t>
            </a:r>
            <a:endParaRPr lang="en-IN" dirty="0">
              <a:solidFill>
                <a:srgbClr val="0070C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GB" dirty="0">
              <a:latin typeface="Book Antiqua" panose="02040602050305030304" pitchFamily="18" charset="0"/>
            </a:endParaRPr>
          </a:p>
          <a:p>
            <a:r>
              <a:rPr lang="en-GB" dirty="0">
                <a:latin typeface="Book Antiqua" panose="02040602050305030304" pitchFamily="18" charset="0"/>
              </a:rPr>
              <a:t>Test scores in private schools improve when both parents </a:t>
            </a:r>
            <a:r>
              <a:rPr lang="en-GB" dirty="0" smtClean="0">
                <a:latin typeface="Book Antiqua" panose="02040602050305030304" pitchFamily="18" charset="0"/>
              </a:rPr>
              <a:t>and schools </a:t>
            </a:r>
            <a:r>
              <a:rPr lang="en-GB" dirty="0">
                <a:latin typeface="Book Antiqua" panose="02040602050305030304" pitchFamily="18" charset="0"/>
              </a:rPr>
              <a:t>know relative school </a:t>
            </a:r>
            <a:r>
              <a:rPr lang="en-GB" dirty="0" smtClean="0">
                <a:latin typeface="Book Antiqua" panose="02040602050305030304" pitchFamily="18" charset="0"/>
              </a:rPr>
              <a:t>quality.</a:t>
            </a:r>
          </a:p>
          <a:p>
            <a:endParaRPr lang="en-GB" dirty="0">
              <a:latin typeface="Book Antiqua" panose="02040602050305030304" pitchFamily="18" charset="0"/>
            </a:endParaRPr>
          </a:p>
          <a:p>
            <a:r>
              <a:rPr lang="en-GB" dirty="0" smtClean="0">
                <a:latin typeface="Book Antiqua" panose="02040602050305030304" pitchFamily="18" charset="0"/>
              </a:rPr>
              <a:t>Public </a:t>
            </a:r>
            <a:r>
              <a:rPr lang="en-GB" dirty="0">
                <a:latin typeface="Book Antiqua" panose="02040602050305030304" pitchFamily="18" charset="0"/>
              </a:rPr>
              <a:t>schools </a:t>
            </a:r>
            <a:r>
              <a:rPr lang="en-GB" dirty="0" smtClean="0">
                <a:latin typeface="Book Antiqua" panose="02040602050305030304" pitchFamily="18" charset="0"/>
              </a:rPr>
              <a:t>may </a:t>
            </a:r>
            <a:r>
              <a:rPr lang="en-GB" dirty="0">
                <a:latin typeface="Book Antiqua" panose="02040602050305030304" pitchFamily="18" charset="0"/>
              </a:rPr>
              <a:t>not be able to adjust </a:t>
            </a:r>
            <a:r>
              <a:rPr lang="en-GB" dirty="0" smtClean="0">
                <a:latin typeface="Book Antiqua" panose="02040602050305030304" pitchFamily="18" charset="0"/>
              </a:rPr>
              <a:t>resources or have the incentive to respond.</a:t>
            </a:r>
          </a:p>
          <a:p>
            <a:endParaRPr lang="en-GB" dirty="0">
              <a:latin typeface="Book Antiqua" panose="02040602050305030304" pitchFamily="18" charset="0"/>
            </a:endParaRPr>
          </a:p>
          <a:p>
            <a:r>
              <a:rPr lang="en-GB" dirty="0" smtClean="0">
                <a:latin typeface="Book Antiqua" panose="02040602050305030304" pitchFamily="18" charset="0"/>
              </a:rPr>
              <a:t>Public school students’ households respond on attendance and school choice but their response is not sufficient to improve learning outcomes.</a:t>
            </a:r>
          </a:p>
          <a:p>
            <a:endParaRPr lang="en-GB" dirty="0">
              <a:latin typeface="Book Antiqua" panose="02040602050305030304" pitchFamily="18" charset="0"/>
            </a:endParaRPr>
          </a:p>
          <a:p>
            <a:r>
              <a:rPr lang="en-GB" dirty="0" smtClean="0">
                <a:latin typeface="Book Antiqua" panose="02040602050305030304" pitchFamily="18" charset="0"/>
              </a:rPr>
              <a:t>Private school students respond by exercising improved school choice. </a:t>
            </a:r>
          </a:p>
          <a:p>
            <a:endParaRPr lang="en-GB" dirty="0" smtClean="0">
              <a:latin typeface="Book Antiqua" panose="02040602050305030304" pitchFamily="18" charset="0"/>
            </a:endParaRPr>
          </a:p>
          <a:p>
            <a:endParaRPr lang="en-GB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61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Conclusions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Book Antiqua" panose="02040602050305030304" pitchFamily="18" charset="0"/>
              </a:rPr>
              <a:t>Providing </a:t>
            </a:r>
            <a:r>
              <a:rPr lang="en-US" sz="2800" dirty="0" smtClean="0">
                <a:latin typeface="Book Antiqua" panose="02040602050305030304" pitchFamily="18" charset="0"/>
              </a:rPr>
              <a:t>relative information </a:t>
            </a:r>
            <a:r>
              <a:rPr lang="en-US" sz="2800" dirty="0" smtClean="0">
                <a:latin typeface="Book Antiqua" panose="02040602050305030304" pitchFamily="18" charset="0"/>
              </a:rPr>
              <a:t>on student performance </a:t>
            </a:r>
            <a:r>
              <a:rPr lang="en-US" sz="2800" dirty="0" smtClean="0">
                <a:latin typeface="Book Antiqua" panose="02040602050305030304" pitchFamily="18" charset="0"/>
              </a:rPr>
              <a:t>may </a:t>
            </a:r>
            <a:r>
              <a:rPr lang="en-US" sz="2800" dirty="0" smtClean="0">
                <a:latin typeface="Book Antiqua" panose="02040602050305030304" pitchFamily="18" charset="0"/>
              </a:rPr>
              <a:t>lead to greater household responsiveness</a:t>
            </a:r>
            <a:r>
              <a:rPr lang="en-US" sz="2800" dirty="0" smtClean="0">
                <a:latin typeface="Book Antiqua" panose="02040602050305030304" pitchFamily="18" charset="0"/>
              </a:rPr>
              <a:t>.</a:t>
            </a:r>
            <a:endParaRPr lang="en-US" sz="2800" dirty="0" smtClean="0">
              <a:latin typeface="Book Antiqua" panose="02040602050305030304" pitchFamily="18" charset="0"/>
            </a:endParaRPr>
          </a:p>
          <a:p>
            <a:endParaRPr lang="en-US" sz="2800" dirty="0">
              <a:latin typeface="Book Antiqua" panose="02040602050305030304" pitchFamily="18" charset="0"/>
            </a:endParaRPr>
          </a:p>
          <a:p>
            <a:r>
              <a:rPr lang="en-US" sz="2800" dirty="0" smtClean="0">
                <a:latin typeface="Book Antiqua" panose="02040602050305030304" pitchFamily="18" charset="0"/>
              </a:rPr>
              <a:t>Household pressure may </a:t>
            </a:r>
            <a:r>
              <a:rPr lang="en-US" sz="2800" dirty="0" smtClean="0">
                <a:latin typeface="Book Antiqua" panose="02040602050305030304" pitchFamily="18" charset="0"/>
              </a:rPr>
              <a:t>be inadequate to incentivize </a:t>
            </a:r>
            <a:r>
              <a:rPr lang="en-US" sz="2800" dirty="0" smtClean="0">
                <a:latin typeface="Book Antiqua" panose="02040602050305030304" pitchFamily="18" charset="0"/>
              </a:rPr>
              <a:t>schools to respond, at least in the short run.</a:t>
            </a:r>
            <a:endParaRPr lang="en-IN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48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4000" dirty="0" smtClean="0">
                <a:solidFill>
                  <a:srgbClr val="0070C0"/>
                </a:solidFill>
                <a:latin typeface="Book Antiqua" pitchFamily="18" charset="0"/>
              </a:rPr>
              <a:t>Literature</a:t>
            </a:r>
            <a:endParaRPr lang="en-GB" sz="2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en-GB" sz="2800" dirty="0" smtClean="0">
                <a:latin typeface="Book Antiqua" panose="02040602050305030304" pitchFamily="18" charset="0"/>
              </a:rPr>
              <a:t>Evidence </a:t>
            </a:r>
            <a:r>
              <a:rPr lang="en-GB" sz="2800" dirty="0">
                <a:latin typeface="Book Antiqua" panose="02040602050305030304" pitchFamily="18" charset="0"/>
              </a:rPr>
              <a:t>on the effectiveness of school accountability programs on students’ learning outcomes is </a:t>
            </a:r>
            <a:r>
              <a:rPr lang="en-GB" sz="2800" dirty="0" smtClean="0">
                <a:latin typeface="Book Antiqua" panose="02040602050305030304" pitchFamily="18" charset="0"/>
              </a:rPr>
              <a:t>mixed </a:t>
            </a:r>
            <a:r>
              <a:rPr lang="en-GB" sz="2000" dirty="0" smtClean="0">
                <a:latin typeface="Book Antiqua" panose="02040602050305030304" pitchFamily="18" charset="0"/>
              </a:rPr>
              <a:t>(</a:t>
            </a:r>
            <a:r>
              <a:rPr lang="en-IN" sz="2000" dirty="0" err="1" smtClean="0">
                <a:latin typeface="Book Antiqua" panose="02040602050305030304" pitchFamily="18" charset="0"/>
              </a:rPr>
              <a:t>Figlio</a:t>
            </a:r>
            <a:r>
              <a:rPr lang="en-IN" sz="2000" dirty="0" smtClean="0">
                <a:latin typeface="Book Antiqua" panose="02040602050305030304" pitchFamily="18" charset="0"/>
              </a:rPr>
              <a:t> </a:t>
            </a:r>
            <a:r>
              <a:rPr lang="en-IN" sz="2000" dirty="0">
                <a:latin typeface="Book Antiqua" panose="02040602050305030304" pitchFamily="18" charset="0"/>
              </a:rPr>
              <a:t>and </a:t>
            </a:r>
            <a:r>
              <a:rPr lang="en-IN" sz="2000" dirty="0" smtClean="0">
                <a:latin typeface="Book Antiqua" panose="02040602050305030304" pitchFamily="18" charset="0"/>
              </a:rPr>
              <a:t>Loeb, 2011</a:t>
            </a:r>
            <a:r>
              <a:rPr lang="en-IN" sz="2000" dirty="0">
                <a:latin typeface="Book Antiqua" panose="02040602050305030304" pitchFamily="18" charset="0"/>
              </a:rPr>
              <a:t>) </a:t>
            </a:r>
            <a:endParaRPr lang="en-IN" sz="2000" dirty="0" smtClean="0">
              <a:latin typeface="Book Antiqua" panose="02040602050305030304" pitchFamily="18" charset="0"/>
            </a:endParaRPr>
          </a:p>
          <a:p>
            <a:pPr marL="896938" indent="0">
              <a:buNone/>
            </a:pPr>
            <a:endParaRPr lang="en-IN" sz="2400" dirty="0" smtClean="0">
              <a:latin typeface="Book Antiqua" panose="02040602050305030304" pitchFamily="18" charset="0"/>
            </a:endParaRPr>
          </a:p>
          <a:p>
            <a:pPr marL="1239838">
              <a:buFontTx/>
              <a:buChar char="-"/>
            </a:pPr>
            <a:r>
              <a:rPr lang="en-IN" sz="1800" dirty="0" smtClean="0">
                <a:latin typeface="Book Antiqua" panose="02040602050305030304" pitchFamily="18" charset="0"/>
                <a:ea typeface="Calibri" panose="020F0502020204030204" pitchFamily="34" charset="0"/>
              </a:rPr>
              <a:t>positive </a:t>
            </a:r>
            <a:r>
              <a:rPr lang="en-IN" sz="1800" dirty="0">
                <a:latin typeface="Book Antiqua" panose="02040602050305030304" pitchFamily="18" charset="0"/>
                <a:ea typeface="Calibri" panose="020F0502020204030204" pitchFamily="34" charset="0"/>
              </a:rPr>
              <a:t>effects of these initiatives on students’ learning outcomes </a:t>
            </a:r>
            <a:r>
              <a:rPr lang="en-IN" sz="1800" dirty="0" smtClean="0">
                <a:latin typeface="Book Antiqua" panose="02040602050305030304" pitchFamily="18" charset="0"/>
                <a:ea typeface="Calibri" panose="020F0502020204030204" pitchFamily="34" charset="0"/>
              </a:rPr>
              <a:t>(</a:t>
            </a:r>
            <a:r>
              <a:rPr lang="en-IN" sz="1800" dirty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</a:rPr>
              <a:t>Ladd </a:t>
            </a:r>
            <a:r>
              <a:rPr lang="en-IN" sz="1800" dirty="0" smtClean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</a:rPr>
              <a:t>1999; </a:t>
            </a:r>
            <a:r>
              <a:rPr lang="en-IN" sz="1800" dirty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</a:rPr>
              <a:t>Jacob </a:t>
            </a:r>
            <a:r>
              <a:rPr lang="en-IN" sz="1800" dirty="0" smtClean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</a:rPr>
              <a:t>2005; </a:t>
            </a:r>
            <a:r>
              <a:rPr lang="en-IN" sz="1800" dirty="0" smtClean="0">
                <a:latin typeface="Book Antiqua" panose="02040602050305030304" pitchFamily="18" charset="0"/>
                <a:ea typeface="Calibri" panose="020F0502020204030204" pitchFamily="34" charset="0"/>
              </a:rPr>
              <a:t>Wong </a:t>
            </a:r>
            <a:r>
              <a:rPr lang="en-IN" sz="1800" dirty="0">
                <a:latin typeface="Book Antiqua" panose="02040602050305030304" pitchFamily="18" charset="0"/>
                <a:ea typeface="Calibri" panose="020F0502020204030204" pitchFamily="34" charset="0"/>
              </a:rPr>
              <a:t>et al. </a:t>
            </a:r>
            <a:r>
              <a:rPr lang="en-IN" sz="1800" dirty="0" smtClean="0">
                <a:latin typeface="Book Antiqua" panose="02040602050305030304" pitchFamily="18" charset="0"/>
                <a:ea typeface="Calibri" panose="020F0502020204030204" pitchFamily="34" charset="0"/>
              </a:rPr>
              <a:t>2009) </a:t>
            </a:r>
            <a:br>
              <a:rPr lang="en-IN" sz="1800" dirty="0" smtClean="0">
                <a:latin typeface="Book Antiqua" panose="02040602050305030304" pitchFamily="18" charset="0"/>
                <a:ea typeface="Calibri" panose="020F0502020204030204" pitchFamily="34" charset="0"/>
              </a:rPr>
            </a:br>
            <a:endParaRPr lang="en-IN" sz="1800" dirty="0" smtClean="0">
              <a:latin typeface="Book Antiqua" panose="02040602050305030304" pitchFamily="18" charset="0"/>
              <a:ea typeface="Calibri" panose="020F0502020204030204" pitchFamily="34" charset="0"/>
            </a:endParaRPr>
          </a:p>
          <a:p>
            <a:pPr marL="1168400" indent="-271463">
              <a:buNone/>
            </a:pPr>
            <a:r>
              <a:rPr lang="en-IN" sz="1800" dirty="0" smtClean="0">
                <a:latin typeface="Book Antiqua" panose="02040602050305030304" pitchFamily="18" charset="0"/>
              </a:rPr>
              <a:t>-   accountability </a:t>
            </a:r>
            <a:r>
              <a:rPr lang="en-IN" sz="1800" dirty="0">
                <a:latin typeface="Book Antiqua" panose="02040602050305030304" pitchFamily="18" charset="0"/>
              </a:rPr>
              <a:t>programs could lead school managements to </a:t>
            </a:r>
            <a:r>
              <a:rPr lang="en-IN" sz="1800" dirty="0" smtClean="0">
                <a:latin typeface="Book Antiqua" panose="02040602050305030304" pitchFamily="18" charset="0"/>
              </a:rPr>
              <a:t>  behave </a:t>
            </a:r>
            <a:r>
              <a:rPr lang="en-IN" sz="1800" dirty="0">
                <a:latin typeface="Book Antiqua" panose="02040602050305030304" pitchFamily="18" charset="0"/>
              </a:rPr>
              <a:t>strategically in order to cross the learning </a:t>
            </a:r>
            <a:r>
              <a:rPr lang="en-IN" sz="1800" dirty="0" smtClean="0">
                <a:latin typeface="Book Antiqua" panose="02040602050305030304" pitchFamily="18" charset="0"/>
              </a:rPr>
              <a:t>thresholds</a:t>
            </a:r>
          </a:p>
          <a:p>
            <a:pPr marL="1168400" indent="-271463">
              <a:buNone/>
            </a:pPr>
            <a:r>
              <a:rPr lang="en-US" sz="1800" dirty="0" smtClean="0">
                <a:latin typeface="Book Antiqua" panose="02040602050305030304" pitchFamily="18" charset="0"/>
              </a:rPr>
              <a:t>    (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Koretz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 and Barron </a:t>
            </a:r>
            <a:r>
              <a:rPr lang="en-GB" sz="1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1998; </a:t>
            </a:r>
            <a:r>
              <a:rPr lang="en-IN" sz="1800" dirty="0" smtClean="0">
                <a:latin typeface="Book Antiqua" panose="02040602050305030304" pitchFamily="18" charset="0"/>
              </a:rPr>
              <a:t>Jacob </a:t>
            </a:r>
            <a:r>
              <a:rPr lang="en-IN" sz="1800" dirty="0">
                <a:latin typeface="Book Antiqua" panose="02040602050305030304" pitchFamily="18" charset="0"/>
              </a:rPr>
              <a:t>and Levitt </a:t>
            </a:r>
            <a:r>
              <a:rPr lang="en-IN" sz="1800" dirty="0" smtClean="0">
                <a:latin typeface="Book Antiqua" panose="02040602050305030304" pitchFamily="18" charset="0"/>
              </a:rPr>
              <a:t>2003</a:t>
            </a:r>
            <a:r>
              <a:rPr lang="en-IN" sz="1800" dirty="0">
                <a:latin typeface="Book Antiqua" panose="02040602050305030304" pitchFamily="18" charset="0"/>
              </a:rPr>
              <a:t>;</a:t>
            </a:r>
            <a:r>
              <a:rPr lang="en-IN" sz="1800" dirty="0" smtClean="0">
                <a:latin typeface="Book Antiqua" panose="02040602050305030304" pitchFamily="18" charset="0"/>
              </a:rPr>
              <a:t> </a:t>
            </a:r>
            <a:r>
              <a:rPr lang="en-IN" sz="1800" dirty="0" err="1" smtClean="0">
                <a:latin typeface="Book Antiqua" panose="02040602050305030304" pitchFamily="18" charset="0"/>
                <a:ea typeface="Calibri" panose="020F0502020204030204" pitchFamily="34" charset="0"/>
              </a:rPr>
              <a:t>Figlio</a:t>
            </a:r>
            <a:r>
              <a:rPr lang="en-IN" sz="1800" dirty="0" smtClean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en-IN" sz="1800" dirty="0">
                <a:latin typeface="Book Antiqua" panose="02040602050305030304" pitchFamily="18" charset="0"/>
                <a:ea typeface="Calibri" panose="020F0502020204030204" pitchFamily="34" charset="0"/>
              </a:rPr>
              <a:t>and </a:t>
            </a:r>
            <a:r>
              <a:rPr lang="en-IN" sz="1800" dirty="0" err="1">
                <a:latin typeface="Book Antiqua" panose="02040602050305030304" pitchFamily="18" charset="0"/>
                <a:ea typeface="Calibri" panose="020F0502020204030204" pitchFamily="34" charset="0"/>
              </a:rPr>
              <a:t>Getzler</a:t>
            </a:r>
            <a:r>
              <a:rPr lang="en-IN" sz="1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en-IN" sz="1800" dirty="0" smtClean="0">
                <a:latin typeface="Book Antiqua" panose="02040602050305030304" pitchFamily="18" charset="0"/>
                <a:ea typeface="Calibri" panose="020F0502020204030204" pitchFamily="34" charset="0"/>
              </a:rPr>
              <a:t>2006</a:t>
            </a:r>
            <a:r>
              <a:rPr lang="en-IN" sz="1800" dirty="0">
                <a:latin typeface="Book Antiqua" panose="02040602050305030304" pitchFamily="18" charset="0"/>
                <a:ea typeface="Calibri" panose="020F0502020204030204" pitchFamily="34" charset="0"/>
              </a:rPr>
              <a:t>) </a:t>
            </a:r>
            <a:endParaRPr lang="en-GB" sz="1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478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  <a:latin typeface="Book Antiqua" pitchFamily="18" charset="0"/>
              </a:rPr>
              <a:t>Literature</a:t>
            </a:r>
            <a:endParaRPr lang="en-US" dirty="0">
              <a:solidFill>
                <a:schemeClr val="accent1"/>
              </a:solidFill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latin typeface="Book Antiqua" panose="02040602050305030304" pitchFamily="18" charset="0"/>
                <a:ea typeface="Calibri" panose="020F0502020204030204" pitchFamily="34" charset="0"/>
              </a:rPr>
              <a:t>Information </a:t>
            </a:r>
            <a:r>
              <a:rPr lang="en-IN" sz="2400" dirty="0">
                <a:latin typeface="Book Antiqua" panose="02040602050305030304" pitchFamily="18" charset="0"/>
                <a:ea typeface="Calibri" panose="020F0502020204030204" pitchFamily="34" charset="0"/>
              </a:rPr>
              <a:t>on schools’ performance on standardized tests to local stakeholders can </a:t>
            </a:r>
            <a:r>
              <a:rPr lang="en-IN" sz="2400" dirty="0" smtClean="0">
                <a:latin typeface="Book Antiqua" panose="02040602050305030304" pitchFamily="18" charset="0"/>
                <a:ea typeface="Calibri" panose="020F0502020204030204" pitchFamily="34" charset="0"/>
              </a:rPr>
              <a:t>improve learning </a:t>
            </a:r>
            <a:r>
              <a:rPr lang="en-IN" sz="2400" dirty="0">
                <a:latin typeface="Book Antiqua" panose="02040602050305030304" pitchFamily="18" charset="0"/>
                <a:ea typeface="Calibri" panose="020F0502020204030204" pitchFamily="34" charset="0"/>
              </a:rPr>
              <a:t>outcomes </a:t>
            </a:r>
            <a:r>
              <a:rPr lang="en-IN" sz="2400" dirty="0" smtClean="0">
                <a:latin typeface="Book Antiqua" panose="02040602050305030304" pitchFamily="18" charset="0"/>
                <a:ea typeface="Calibri" panose="020F0502020204030204" pitchFamily="34" charset="0"/>
              </a:rPr>
              <a:t>by improving accountability through </a:t>
            </a:r>
            <a:r>
              <a:rPr lang="en-IN" sz="2400" i="1" dirty="0" smtClean="0">
                <a:latin typeface="Book Antiqua" panose="02040602050305030304" pitchFamily="18" charset="0"/>
                <a:ea typeface="Calibri" panose="020F0502020204030204" pitchFamily="34" charset="0"/>
              </a:rPr>
              <a:t>choice, participation and voice</a:t>
            </a:r>
            <a:r>
              <a:rPr lang="en-IN" sz="2400" dirty="0" smtClean="0">
                <a:latin typeface="Book Antiqua" panose="02040602050305030304" pitchFamily="18" charset="0"/>
                <a:ea typeface="Calibri" panose="020F0502020204030204" pitchFamily="34" charset="0"/>
              </a:rPr>
              <a:t> (</a:t>
            </a:r>
            <a:r>
              <a:rPr lang="en-IN" sz="2400" dirty="0">
                <a:latin typeface="Book Antiqua" panose="02040602050305030304" pitchFamily="18" charset="0"/>
                <a:ea typeface="Calibri" panose="020F0502020204030204" pitchFamily="34" charset="0"/>
              </a:rPr>
              <a:t>World Bank, 2011). </a:t>
            </a:r>
            <a:endParaRPr lang="en-IN" sz="2400" dirty="0" smtClean="0">
              <a:latin typeface="Book Antiqua" panose="0204060205030503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Book Antiqua" panose="02040602050305030304" pitchFamily="18" charset="0"/>
            </a:endParaRPr>
          </a:p>
          <a:p>
            <a:pPr marL="896938" indent="0">
              <a:buNone/>
              <a:tabLst>
                <a:tab pos="896938" algn="l"/>
              </a:tabLst>
            </a:pPr>
            <a:r>
              <a:rPr lang="en-IN" sz="2000" dirty="0" smtClean="0">
                <a:latin typeface="Book Antiqua" panose="02040602050305030304" pitchFamily="18" charset="0"/>
                <a:ea typeface="Calibri" panose="020F0502020204030204" pitchFamily="34" charset="0"/>
              </a:rPr>
              <a:t>-</a:t>
            </a:r>
            <a:r>
              <a:rPr lang="en-IN" sz="20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en-IN" sz="2000" dirty="0" smtClean="0">
                <a:latin typeface="Book Antiqua" panose="02040602050305030304" pitchFamily="18" charset="0"/>
                <a:ea typeface="Calibri" panose="020F0502020204030204" pitchFamily="34" charset="0"/>
              </a:rPr>
              <a:t>Experimental </a:t>
            </a:r>
            <a:r>
              <a:rPr lang="en-IN" sz="2000" dirty="0">
                <a:latin typeface="Book Antiqua" panose="02040602050305030304" pitchFamily="18" charset="0"/>
                <a:ea typeface="Calibri" panose="020F0502020204030204" pitchFamily="34" charset="0"/>
              </a:rPr>
              <a:t>evidence on such initiatives from developing </a:t>
            </a:r>
            <a:r>
              <a:rPr lang="en-IN" sz="2000" dirty="0" smtClean="0">
                <a:latin typeface="Book Antiqua" panose="02040602050305030304" pitchFamily="18" charset="0"/>
                <a:ea typeface="Calibri" panose="020F0502020204030204" pitchFamily="34" charset="0"/>
              </a:rPr>
              <a:t>	countries </a:t>
            </a:r>
            <a:r>
              <a:rPr lang="en-IN" sz="2000" dirty="0">
                <a:latin typeface="Book Antiqua" panose="02040602050305030304" pitchFamily="18" charset="0"/>
                <a:ea typeface="Calibri" panose="020F0502020204030204" pitchFamily="34" charset="0"/>
              </a:rPr>
              <a:t>has, however, been </a:t>
            </a:r>
            <a:r>
              <a:rPr lang="en-IN" sz="2000" dirty="0" smtClean="0">
                <a:latin typeface="Book Antiqua" panose="02040602050305030304" pitchFamily="18" charset="0"/>
                <a:ea typeface="Calibri" panose="020F0502020204030204" pitchFamily="34" charset="0"/>
              </a:rPr>
              <a:t>inconclusive </a:t>
            </a:r>
            <a:r>
              <a:rPr lang="en-IN" sz="2000" dirty="0" smtClean="0">
                <a:latin typeface="Book Antiqua" panose="02040602050305030304" pitchFamily="18" charset="0"/>
                <a:ea typeface="Calibri" panose="020F0502020204030204" pitchFamily="34" charset="0"/>
              </a:rPr>
              <a:t>(</a:t>
            </a:r>
            <a:r>
              <a:rPr lang="en-IN" sz="2000" dirty="0" err="1" smtClean="0">
                <a:latin typeface="Book Antiqua" panose="02040602050305030304" pitchFamily="18" charset="0"/>
                <a:ea typeface="Calibri" panose="020F0502020204030204" pitchFamily="34" charset="0"/>
              </a:rPr>
              <a:t>Andrabi</a:t>
            </a:r>
            <a:r>
              <a:rPr lang="en-IN" sz="2000" dirty="0" smtClean="0">
                <a:latin typeface="Book Antiqua" panose="02040602050305030304" pitchFamily="18" charset="0"/>
                <a:ea typeface="Calibri" panose="020F0502020204030204" pitchFamily="34" charset="0"/>
              </a:rPr>
              <a:t> et al</a:t>
            </a:r>
            <a:r>
              <a:rPr lang="en-IN" sz="2000" dirty="0" smtClean="0">
                <a:latin typeface="Book Antiqua" panose="02040602050305030304" pitchFamily="18" charset="0"/>
                <a:ea typeface="Calibri" panose="020F0502020204030204" pitchFamily="34" charset="0"/>
              </a:rPr>
              <a:t>. 2014</a:t>
            </a:r>
            <a:r>
              <a:rPr lang="en-IN" sz="2000" dirty="0" smtClean="0">
                <a:latin typeface="Book Antiqua" panose="02040602050305030304" pitchFamily="18" charset="0"/>
                <a:ea typeface="Calibri" panose="020F0502020204030204" pitchFamily="34" charset="0"/>
              </a:rPr>
              <a:t>; Banerjee et </a:t>
            </a:r>
            <a:r>
              <a:rPr lang="en-IN" sz="2000" dirty="0" smtClean="0">
                <a:latin typeface="Book Antiqua" panose="02040602050305030304" pitchFamily="18" charset="0"/>
                <a:ea typeface="Calibri" panose="020F0502020204030204" pitchFamily="34" charset="0"/>
              </a:rPr>
              <a:t>al. 2008</a:t>
            </a:r>
            <a:r>
              <a:rPr lang="en-IN" sz="2000" dirty="0" smtClean="0">
                <a:latin typeface="Book Antiqua" panose="02040602050305030304" pitchFamily="18" charset="0"/>
                <a:ea typeface="Calibri" panose="020F0502020204030204" pitchFamily="34" charset="0"/>
              </a:rPr>
              <a:t>) </a:t>
            </a:r>
          </a:p>
          <a:p>
            <a:pPr marL="0" indent="0">
              <a:buNone/>
            </a:pPr>
            <a:endParaRPr lang="en-US" sz="2000" dirty="0" smtClean="0">
              <a:latin typeface="Book Antiqua" pitchFamily="18" charset="0"/>
            </a:endParaRPr>
          </a:p>
          <a:p>
            <a:pPr marL="896938" indent="-896938">
              <a:buNone/>
            </a:pPr>
            <a:r>
              <a:rPr lang="en-IN" sz="2000" dirty="0" smtClean="0">
                <a:latin typeface="Book Antiqua" panose="02040602050305030304" pitchFamily="18" charset="0"/>
                <a:ea typeface="Calibri" panose="020F0502020204030204" pitchFamily="34" charset="0"/>
              </a:rPr>
              <a:t>	- The </a:t>
            </a:r>
            <a:r>
              <a:rPr lang="en-IN" sz="2000" dirty="0">
                <a:latin typeface="Book Antiqua" panose="02040602050305030304" pitchFamily="18" charset="0"/>
                <a:ea typeface="Calibri" panose="020F0502020204030204" pitchFamily="34" charset="0"/>
              </a:rPr>
              <a:t>channels through which information provision </a:t>
            </a:r>
            <a:r>
              <a:rPr lang="en-IN" sz="2000" dirty="0" smtClean="0">
                <a:latin typeface="Book Antiqua" panose="02040602050305030304" pitchFamily="18" charset="0"/>
                <a:ea typeface="Calibri" panose="020F0502020204030204" pitchFamily="34" charset="0"/>
              </a:rPr>
              <a:t>can  improve </a:t>
            </a:r>
            <a:r>
              <a:rPr lang="en-IN" sz="2000" dirty="0">
                <a:latin typeface="Book Antiqua" panose="02040602050305030304" pitchFamily="18" charset="0"/>
                <a:ea typeface="Calibri" panose="020F0502020204030204" pitchFamily="34" charset="0"/>
              </a:rPr>
              <a:t>student outcomes remain unclear. </a:t>
            </a:r>
            <a:endParaRPr lang="en-US" sz="2000" dirty="0">
              <a:latin typeface="Book Antiqua" pitchFamily="18" charset="0"/>
            </a:endParaRPr>
          </a:p>
          <a:p>
            <a:pPr marL="914400" lvl="2" indent="0">
              <a:buNone/>
            </a:pPr>
            <a:endParaRPr lang="en-US" sz="1500" dirty="0">
              <a:solidFill>
                <a:prstClr val="black"/>
              </a:solidFill>
              <a:latin typeface="Book Antiqua" pitchFamily="18" charset="0"/>
            </a:endParaRPr>
          </a:p>
          <a:p>
            <a:pPr marL="0" lvl="2" indent="0">
              <a:buNone/>
            </a:pPr>
            <a:endParaRPr lang="en-US" sz="1500" dirty="0">
              <a:solidFill>
                <a:prstClr val="black"/>
              </a:solidFill>
              <a:latin typeface="Book Antiqua" pitchFamily="18" charset="0"/>
            </a:endParaRPr>
          </a:p>
          <a:p>
            <a:pPr marL="457200" lvl="1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endParaRPr lang="en-US" sz="2000" dirty="0" smtClean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72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This paper</a:t>
            </a:r>
            <a:endParaRPr lang="en-IN" dirty="0">
              <a:solidFill>
                <a:schemeClr val="tx2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>
                <a:latin typeface="Book Antiqua" panose="02040602050305030304" pitchFamily="18" charset="0"/>
              </a:rPr>
              <a:t>R</a:t>
            </a:r>
            <a:r>
              <a:rPr lang="en-GB" sz="2000" dirty="0" smtClean="0">
                <a:latin typeface="Book Antiqua" panose="02040602050305030304" pitchFamily="18" charset="0"/>
              </a:rPr>
              <a:t>andom assignment of households and schools to </a:t>
            </a:r>
            <a:r>
              <a:rPr lang="en-GB" sz="2000" dirty="0">
                <a:latin typeface="Book Antiqua" panose="02040602050305030304" pitchFamily="18" charset="0"/>
              </a:rPr>
              <a:t>either a control group in which no attempt was made to bridge existing information gaps in the education market </a:t>
            </a:r>
            <a:r>
              <a:rPr lang="en-GB" sz="2000" dirty="0" smtClean="0">
                <a:latin typeface="Book Antiqua" panose="02040602050305030304" pitchFamily="18" charset="0"/>
              </a:rPr>
              <a:t>or one of four treatments.</a:t>
            </a:r>
          </a:p>
          <a:p>
            <a:endParaRPr lang="en-GB" sz="2000" dirty="0">
              <a:latin typeface="Book Antiqua" panose="02040602050305030304" pitchFamily="18" charset="0"/>
            </a:endParaRPr>
          </a:p>
          <a:p>
            <a:r>
              <a:rPr lang="en-GB" sz="2000" dirty="0">
                <a:latin typeface="Book Antiqua" panose="02040602050305030304" pitchFamily="18" charset="0"/>
                <a:ea typeface="Calibri" panose="020F0502020204030204" pitchFamily="34" charset="0"/>
              </a:rPr>
              <a:t>In each treatment either households or schools or both were provided a report card on the performance of students in curriculum based tests designed and administered by us. </a:t>
            </a:r>
            <a:endParaRPr lang="en-GB" sz="2000" dirty="0" smtClean="0">
              <a:latin typeface="Book Antiqua" panose="02040602050305030304" pitchFamily="18" charset="0"/>
              <a:ea typeface="Calibri" panose="020F0502020204030204" pitchFamily="34" charset="0"/>
            </a:endParaRPr>
          </a:p>
          <a:p>
            <a:endParaRPr lang="en-GB" sz="2000" dirty="0">
              <a:latin typeface="Book Antiqua" panose="02040602050305030304" pitchFamily="18" charset="0"/>
            </a:endParaRPr>
          </a:p>
          <a:p>
            <a:r>
              <a:rPr lang="en-GB" sz="2000" dirty="0" smtClean="0">
                <a:latin typeface="Book Antiqua" panose="02040602050305030304" pitchFamily="18" charset="0"/>
              </a:rPr>
              <a:t>Treatments provided either absolute or absolute and relative learning performance to stake holders.</a:t>
            </a:r>
          </a:p>
          <a:p>
            <a:endParaRPr lang="en-GB" sz="2000" dirty="0">
              <a:latin typeface="Book Antiqua" panose="02040602050305030304" pitchFamily="18" charset="0"/>
            </a:endParaRPr>
          </a:p>
          <a:p>
            <a:r>
              <a:rPr lang="en-GB" sz="2000" dirty="0" smtClean="0">
                <a:latin typeface="Book Antiqua" panose="02040602050305030304" pitchFamily="18" charset="0"/>
              </a:rPr>
              <a:t>Identify the channels through which outcomes are affected.</a:t>
            </a:r>
            <a:endParaRPr lang="en-IN" sz="2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6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accent1"/>
                </a:solidFill>
                <a:latin typeface="Book Antiqua" pitchFamily="18" charset="0"/>
              </a:rPr>
              <a:t>Preview of findings</a:t>
            </a:r>
            <a:endParaRPr lang="en-US" sz="3600" dirty="0">
              <a:solidFill>
                <a:schemeClr val="accent1"/>
              </a:solidFill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We find</a:t>
            </a:r>
            <a:r>
              <a:rPr lang="en-US" sz="2000" spc="55" dirty="0" smtClean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spc="-10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significant</a:t>
            </a:r>
            <a:r>
              <a:rPr lang="en-US" sz="2000" spc="55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spc="-10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impr</a:t>
            </a:r>
            <a:r>
              <a:rPr lang="en-US" sz="2000" spc="-15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ovement</a:t>
            </a:r>
            <a:r>
              <a:rPr lang="en-US" sz="2000" spc="55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in</a:t>
            </a:r>
            <a:r>
              <a:rPr lang="en-US" sz="2000" spc="55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test</a:t>
            </a:r>
            <a:r>
              <a:rPr lang="en-US" sz="2000" spc="55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spc="-25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sc</a:t>
            </a:r>
            <a:r>
              <a:rPr lang="en-US" sz="2000" spc="-20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or</a:t>
            </a:r>
            <a:r>
              <a:rPr lang="en-US" sz="2000" spc="-25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es</a:t>
            </a:r>
            <a:r>
              <a:rPr lang="en-US" sz="2000" spc="55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of</a:t>
            </a:r>
            <a:r>
              <a:rPr lang="en-US" sz="2000" spc="55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private</a:t>
            </a:r>
            <a:r>
              <a:rPr lang="en-US" sz="2000" spc="295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spc="-15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schools</a:t>
            </a:r>
            <a:r>
              <a:rPr lang="en-US" sz="2000" spc="-160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students</a:t>
            </a:r>
            <a:r>
              <a:rPr lang="en-US" sz="2000" spc="-165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in</a:t>
            </a:r>
            <a:r>
              <a:rPr lang="en-US" sz="2000" spc="-160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dirty="0" smtClean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response to provision of information on </a:t>
            </a:r>
            <a:r>
              <a:rPr lang="en-US" sz="2000" i="1" dirty="0" smtClean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relative</a:t>
            </a:r>
            <a:r>
              <a:rPr lang="en-US" sz="2000" dirty="0" smtClean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learning levels to both households and schools</a:t>
            </a:r>
            <a:r>
              <a:rPr lang="en-US" sz="2000" spc="-20" dirty="0" smtClean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</a:p>
          <a:p>
            <a:endParaRPr lang="en-US" sz="2000" spc="-20" dirty="0">
              <a:latin typeface="Book Antiqua" panose="02040602050305030304" pitchFamily="18" charset="0"/>
              <a:cs typeface="Mangal" panose="02040503050203030202" pitchFamily="18" charset="0"/>
            </a:endParaRPr>
          </a:p>
          <a:p>
            <a:r>
              <a:rPr lang="en-US" sz="2000" spc="-20" dirty="0" smtClean="0">
                <a:latin typeface="Book Antiqua" panose="02040602050305030304" pitchFamily="18" charset="0"/>
                <a:cs typeface="Mangal" panose="02040503050203030202" pitchFamily="18" charset="0"/>
              </a:rPr>
              <a:t>There is no improvement in the learning outcomes of public school students in any treatment.</a:t>
            </a:r>
          </a:p>
          <a:p>
            <a:endParaRPr lang="en-US" sz="2000" spc="-20" dirty="0">
              <a:latin typeface="Book Antiqua" panose="02040602050305030304" pitchFamily="18" charset="0"/>
              <a:cs typeface="Mangal" panose="02040503050203030202" pitchFamily="18" charset="0"/>
            </a:endParaRPr>
          </a:p>
          <a:p>
            <a:r>
              <a:rPr lang="en-US" sz="2000" spc="-15" dirty="0" smtClean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Evidence</a:t>
            </a:r>
            <a:r>
              <a:rPr lang="en-US" sz="2000" spc="-55" dirty="0" smtClean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of</a:t>
            </a:r>
            <a:r>
              <a:rPr lang="en-US" sz="2000" spc="-55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spc="-55" dirty="0" smtClean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change in household inputs – lower school absence and </a:t>
            </a:r>
            <a:r>
              <a:rPr lang="en-US" sz="2000" spc="-15" dirty="0" smtClean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school</a:t>
            </a:r>
            <a:r>
              <a:rPr lang="en-US" sz="2000" spc="-55" dirty="0" smtClean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spc="-15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choice</a:t>
            </a:r>
            <a:r>
              <a:rPr lang="en-US" sz="2000" spc="-55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spc="-55" dirty="0" smtClean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- </a:t>
            </a:r>
            <a:r>
              <a:rPr lang="en-US" sz="2000" dirty="0" smtClean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as</a:t>
            </a:r>
            <a:r>
              <a:rPr lang="en-US" sz="2000" spc="-55" dirty="0" smtClean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a</a:t>
            </a:r>
            <a:r>
              <a:rPr lang="en-US" sz="2000" spc="-55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spc="-10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r</a:t>
            </a:r>
            <a:r>
              <a:rPr lang="en-US" sz="2000" spc="-15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esult</a:t>
            </a:r>
            <a:r>
              <a:rPr lang="en-US" sz="2000" spc="-50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of</a:t>
            </a:r>
            <a:r>
              <a:rPr lang="en-US" sz="2000" spc="-55" dirty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spc="-5" dirty="0" smtClean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informati</a:t>
            </a:r>
            <a:r>
              <a:rPr lang="en-US" sz="2000" spc="-10" dirty="0" smtClean="0">
                <a:latin typeface="Book Antiqua" panose="0204060205030503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on provision.</a:t>
            </a:r>
            <a:endParaRPr lang="en-US" sz="2000" dirty="0" smtClean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33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pPr algn="l"/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</a:rPr>
              <a:t>Our context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800" i="1" dirty="0" smtClean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GB" sz="2800" i="1" dirty="0" smtClean="0">
                <a:latin typeface="Book Antiqua" panose="02040602050305030304" pitchFamily="18" charset="0"/>
              </a:rPr>
              <a:t>Ajmer </a:t>
            </a:r>
            <a:r>
              <a:rPr lang="en-GB" sz="2800" i="1" dirty="0">
                <a:latin typeface="Book Antiqua" panose="02040602050305030304" pitchFamily="18" charset="0"/>
              </a:rPr>
              <a:t>district of northern state of </a:t>
            </a:r>
            <a:r>
              <a:rPr lang="en-GB" sz="2800" i="1" dirty="0" smtClean="0">
                <a:latin typeface="Book Antiqua" panose="02040602050305030304" pitchFamily="18" charset="0"/>
              </a:rPr>
              <a:t>Rajasthan</a:t>
            </a:r>
            <a:br>
              <a:rPr lang="en-GB" sz="2800" i="1" dirty="0" smtClean="0">
                <a:latin typeface="Book Antiqua" panose="02040602050305030304" pitchFamily="18" charset="0"/>
              </a:rPr>
            </a:br>
            <a:endParaRPr lang="en-GB" sz="2800" i="1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GB" sz="2800" dirty="0" smtClean="0">
                <a:latin typeface="Book Antiqua" panose="02040602050305030304" pitchFamily="18" charset="0"/>
              </a:rPr>
              <a:t>	</a:t>
            </a:r>
            <a:r>
              <a:rPr lang="en-GB" sz="2000" dirty="0" smtClean="0">
                <a:latin typeface="Book Antiqua" panose="02040602050305030304" pitchFamily="18" charset="0"/>
              </a:rPr>
              <a:t>Poor </a:t>
            </a:r>
            <a:r>
              <a:rPr lang="en-GB" sz="2000" dirty="0">
                <a:latin typeface="Book Antiqua" panose="02040602050305030304" pitchFamily="18" charset="0"/>
              </a:rPr>
              <a:t>adult </a:t>
            </a:r>
            <a:r>
              <a:rPr lang="en-GB" sz="2000" dirty="0" smtClean="0">
                <a:latin typeface="Book Antiqua" panose="02040602050305030304" pitchFamily="18" charset="0"/>
              </a:rPr>
              <a:t>literacy (59</a:t>
            </a:r>
            <a:r>
              <a:rPr lang="en-GB" sz="2000" dirty="0">
                <a:latin typeface="Book Antiqua" panose="02040602050305030304" pitchFamily="18" charset="0"/>
              </a:rPr>
              <a:t>%, lower than state </a:t>
            </a:r>
            <a:r>
              <a:rPr lang="en-GB" sz="2000" dirty="0" smtClean="0">
                <a:latin typeface="Book Antiqua" panose="02040602050305030304" pitchFamily="18" charset="0"/>
              </a:rPr>
              <a:t>average)</a:t>
            </a:r>
            <a:endParaRPr lang="en-GB" sz="20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Book Antiqua" panose="02040602050305030304" pitchFamily="18" charset="0"/>
              </a:rPr>
              <a:t>	High </a:t>
            </a:r>
            <a:r>
              <a:rPr lang="en-GB" sz="2000" dirty="0">
                <a:latin typeface="Book Antiqua" panose="02040602050305030304" pitchFamily="18" charset="0"/>
              </a:rPr>
              <a:t>urbanisation</a:t>
            </a:r>
          </a:p>
          <a:p>
            <a:pPr marL="0" indent="0">
              <a:buNone/>
            </a:pPr>
            <a:r>
              <a:rPr lang="en-GB" sz="2000" dirty="0" smtClean="0">
                <a:latin typeface="Book Antiqua" panose="02040602050305030304" pitchFamily="18" charset="0"/>
              </a:rPr>
              <a:t>	High </a:t>
            </a:r>
            <a:r>
              <a:rPr lang="en-GB" sz="2000" dirty="0">
                <a:latin typeface="Book Antiqua" panose="02040602050305030304" pitchFamily="18" charset="0"/>
              </a:rPr>
              <a:t>primary school </a:t>
            </a:r>
            <a:r>
              <a:rPr lang="en-GB" sz="2000" dirty="0" smtClean="0">
                <a:latin typeface="Book Antiqua" panose="02040602050305030304" pitchFamily="18" charset="0"/>
              </a:rPr>
              <a:t>enrolment</a:t>
            </a:r>
          </a:p>
          <a:p>
            <a:pPr marL="0" indent="0">
              <a:buNone/>
            </a:pPr>
            <a:r>
              <a:rPr lang="en-GB" sz="2000" dirty="0" smtClean="0">
                <a:latin typeface="Book Antiqua" panose="02040602050305030304" pitchFamily="18" charset="0"/>
              </a:rPr>
              <a:t>	High </a:t>
            </a:r>
            <a:r>
              <a:rPr lang="en-GB" sz="2000" dirty="0">
                <a:latin typeface="Book Antiqua" panose="02040602050305030304" pitchFamily="18" charset="0"/>
              </a:rPr>
              <a:t>prevalence of private schools</a:t>
            </a:r>
          </a:p>
          <a:p>
            <a:pPr marL="0" indent="0">
              <a:buNone/>
            </a:pPr>
            <a:endParaRPr lang="en-GB" dirty="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2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4000" dirty="0" smtClean="0">
                <a:solidFill>
                  <a:srgbClr val="0070C0"/>
                </a:solidFill>
                <a:latin typeface="Book Antiqua" pitchFamily="18" charset="0"/>
              </a:rPr>
              <a:t>Study Design</a:t>
            </a:r>
            <a:endParaRPr lang="en-GB" sz="4000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99127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 smtClean="0">
                <a:latin typeface="Book Antiqua" panose="02040602050305030304" pitchFamily="18" charset="0"/>
              </a:rPr>
              <a:t>Randomized experiment</a:t>
            </a:r>
          </a:p>
          <a:p>
            <a:pPr marL="0" indent="0">
              <a:buNone/>
            </a:pPr>
            <a:endParaRPr lang="en-GB" sz="2400" dirty="0">
              <a:latin typeface="Book Antiqua" panose="02040602050305030304" pitchFamily="18" charset="0"/>
            </a:endParaRPr>
          </a:p>
          <a:p>
            <a:pPr marL="533400" indent="-533400"/>
            <a:r>
              <a:rPr lang="en-GB" sz="2000" dirty="0" smtClean="0">
                <a:latin typeface="Book Antiqua" panose="02040602050305030304" pitchFamily="18" charset="0"/>
              </a:rPr>
              <a:t>159 </a:t>
            </a:r>
            <a:r>
              <a:rPr lang="en-GB" sz="2000" dirty="0">
                <a:latin typeface="Book Antiqua" panose="02040602050305030304" pitchFamily="18" charset="0"/>
              </a:rPr>
              <a:t>schools from </a:t>
            </a:r>
            <a:r>
              <a:rPr lang="en-GB" sz="2000" dirty="0" smtClean="0">
                <a:latin typeface="Book Antiqua" panose="02040602050305030304" pitchFamily="18" charset="0"/>
              </a:rPr>
              <a:t>72 </a:t>
            </a:r>
            <a:r>
              <a:rPr lang="en-GB" sz="2000" dirty="0">
                <a:latin typeface="Book Antiqua" panose="02040602050305030304" pitchFamily="18" charset="0"/>
              </a:rPr>
              <a:t>villages assigned to one </a:t>
            </a:r>
            <a:r>
              <a:rPr lang="en-GB" sz="2000" dirty="0" smtClean="0">
                <a:latin typeface="Book Antiqua" panose="02040602050305030304" pitchFamily="18" charset="0"/>
              </a:rPr>
              <a:t>control </a:t>
            </a:r>
            <a:r>
              <a:rPr lang="en-GB" sz="2000" dirty="0">
                <a:latin typeface="Book Antiqua" panose="02040602050305030304" pitchFamily="18" charset="0"/>
              </a:rPr>
              <a:t>and 4 treatment </a:t>
            </a:r>
            <a:r>
              <a:rPr lang="en-GB" sz="2000" dirty="0" smtClean="0">
                <a:latin typeface="Book Antiqua" panose="02040602050305030304" pitchFamily="18" charset="0"/>
              </a:rPr>
              <a:t>groups.</a:t>
            </a:r>
            <a:br>
              <a:rPr lang="en-GB" sz="2000" dirty="0" smtClean="0">
                <a:latin typeface="Book Antiqua" panose="02040602050305030304" pitchFamily="18" charset="0"/>
              </a:rPr>
            </a:br>
            <a:endParaRPr lang="en-GB" sz="2000" dirty="0" smtClean="0">
              <a:latin typeface="Book Antiqua" panose="02040602050305030304" pitchFamily="18" charset="0"/>
            </a:endParaRPr>
          </a:p>
          <a:p>
            <a:pPr marL="533400" indent="-533400"/>
            <a:r>
              <a:rPr lang="en-GB" sz="2000" dirty="0" smtClean="0">
                <a:latin typeface="Book Antiqua" panose="02040602050305030304" pitchFamily="18" charset="0"/>
              </a:rPr>
              <a:t>Both </a:t>
            </a:r>
            <a:r>
              <a:rPr lang="en-GB" sz="2000" dirty="0">
                <a:latin typeface="Book Antiqua" panose="02040602050305030304" pitchFamily="18" charset="0"/>
              </a:rPr>
              <a:t>public and private primary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dirty="0" smtClean="0">
                <a:latin typeface="Book Antiqua" panose="02040602050305030304" pitchFamily="18" charset="0"/>
              </a:rPr>
              <a:t>schools included.</a:t>
            </a:r>
            <a:br>
              <a:rPr lang="en-US" sz="2000" dirty="0" smtClean="0">
                <a:latin typeface="Book Antiqua" panose="02040602050305030304" pitchFamily="18" charset="0"/>
              </a:rPr>
            </a:br>
            <a:r>
              <a:rPr lang="en-US" sz="2000" dirty="0" smtClean="0">
                <a:latin typeface="Book Antiqua" panose="02040602050305030304" pitchFamily="18" charset="0"/>
              </a:rPr>
              <a:t> </a:t>
            </a:r>
          </a:p>
          <a:p>
            <a:pPr marL="533400" indent="-533400"/>
            <a:r>
              <a:rPr lang="en-US" sz="2000" dirty="0" smtClean="0">
                <a:latin typeface="Book Antiqua" panose="02040602050305030304" pitchFamily="18" charset="0"/>
              </a:rPr>
              <a:t>Standardized tests administered to all students in grades 4 and 5.</a:t>
            </a:r>
            <a:br>
              <a:rPr lang="en-US" sz="2000" dirty="0" smtClean="0">
                <a:latin typeface="Book Antiqua" panose="02040602050305030304" pitchFamily="18" charset="0"/>
              </a:rPr>
            </a:br>
            <a:endParaRPr lang="en-US" sz="2000" dirty="0" smtClean="0">
              <a:latin typeface="Book Antiqua" panose="02040602050305030304" pitchFamily="18" charset="0"/>
            </a:endParaRPr>
          </a:p>
          <a:p>
            <a:pPr marL="533400" indent="-533400"/>
            <a:r>
              <a:rPr lang="en-GB" sz="2000" dirty="0" smtClean="0">
                <a:latin typeface="Book Antiqua" panose="02040602050305030304" pitchFamily="18" charset="0"/>
              </a:rPr>
              <a:t>Household survey of 1499 randomly selected students.</a:t>
            </a:r>
            <a:endParaRPr lang="en-GB" sz="2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739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6484</TotalTime>
  <Words>3091</Words>
  <Application>Microsoft Office PowerPoint</Application>
  <PresentationFormat>On-screen Show (4:3)</PresentationFormat>
  <Paragraphs>1368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Arial</vt:lpstr>
      <vt:lpstr>Book Antiqua</vt:lpstr>
      <vt:lpstr>Calibri</vt:lpstr>
      <vt:lpstr>Georgia</vt:lpstr>
      <vt:lpstr>Lucida Sans Unicode</vt:lpstr>
      <vt:lpstr>Mangal</vt:lpstr>
      <vt:lpstr>MS ??</vt:lpstr>
      <vt:lpstr>Times New Roman</vt:lpstr>
      <vt:lpstr>Office Theme</vt:lpstr>
      <vt:lpstr>Improving learning outcomes through information provision: Experimental evidence from Indian villages</vt:lpstr>
      <vt:lpstr>Motivation</vt:lpstr>
      <vt:lpstr>Motivation</vt:lpstr>
      <vt:lpstr>Literature</vt:lpstr>
      <vt:lpstr>Literature</vt:lpstr>
      <vt:lpstr>This paper</vt:lpstr>
      <vt:lpstr>Preview of findings</vt:lpstr>
      <vt:lpstr>Our context</vt:lpstr>
      <vt:lpstr>Study Design</vt:lpstr>
      <vt:lpstr>Timeline</vt:lpstr>
      <vt:lpstr>Report card intervention</vt:lpstr>
      <vt:lpstr>Report card intervention</vt:lpstr>
      <vt:lpstr>Parental (P) report cards</vt:lpstr>
      <vt:lpstr>School (S) report cards</vt:lpstr>
      <vt:lpstr>School (S) report cards</vt:lpstr>
      <vt:lpstr>Data</vt:lpstr>
      <vt:lpstr>Data</vt:lpstr>
      <vt:lpstr>Data</vt:lpstr>
      <vt:lpstr>PowerPoint Presentation</vt:lpstr>
      <vt:lpstr>Data</vt:lpstr>
      <vt:lpstr>Empirical methodology</vt:lpstr>
      <vt:lpstr>Results</vt:lpstr>
      <vt:lpstr>Results</vt:lpstr>
      <vt:lpstr>Results</vt:lpstr>
      <vt:lpstr>Results - Mechanisms</vt:lpstr>
      <vt:lpstr>Results - Mechanisms</vt:lpstr>
      <vt:lpstr>Results - Mechanisms</vt:lpstr>
      <vt:lpstr>Robustness </vt:lpstr>
      <vt:lpstr>Robustness </vt:lpstr>
      <vt:lpstr>Robustness </vt:lpstr>
      <vt:lpstr>Summary</vt:lpstr>
      <vt:lpstr>Conclusions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Electoral Competition and Corruption</dc:title>
  <dc:creator>Farzana Afridi</dc:creator>
  <cp:lastModifiedBy>Farzana Afridi</cp:lastModifiedBy>
  <cp:revision>701</cp:revision>
  <dcterms:created xsi:type="dcterms:W3CDTF">2014-04-04T03:43:28Z</dcterms:created>
  <dcterms:modified xsi:type="dcterms:W3CDTF">2016-12-27T06:10:40Z</dcterms:modified>
</cp:coreProperties>
</file>