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8"/>
  </p:notesMasterIdLst>
  <p:sldIdLst>
    <p:sldId id="266" r:id="rId2"/>
    <p:sldId id="294" r:id="rId3"/>
    <p:sldId id="298" r:id="rId4"/>
    <p:sldId id="293" r:id="rId5"/>
    <p:sldId id="297" r:id="rId6"/>
    <p:sldId id="282" r:id="rId7"/>
    <p:sldId id="290" r:id="rId8"/>
    <p:sldId id="289" r:id="rId9"/>
    <p:sldId id="285" r:id="rId10"/>
    <p:sldId id="296" r:id="rId11"/>
    <p:sldId id="292" r:id="rId12"/>
    <p:sldId id="288" r:id="rId13"/>
    <p:sldId id="281" r:id="rId14"/>
    <p:sldId id="286" r:id="rId15"/>
    <p:sldId id="270" r:id="rId16"/>
    <p:sldId id="2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8" autoAdjust="0"/>
    <p:restoredTop sz="81549" autoAdjust="0"/>
  </p:normalViewPr>
  <p:slideViewPr>
    <p:cSldViewPr snapToGrid="0">
      <p:cViewPr varScale="1">
        <p:scale>
          <a:sx n="58" d="100"/>
          <a:sy n="58" d="100"/>
        </p:scale>
        <p:origin x="881" y="17"/>
      </p:cViewPr>
      <p:guideLst>
        <p:guide orient="horz" pos="2160"/>
        <p:guide pos="3840"/>
      </p:guideLst>
    </p:cSldViewPr>
  </p:slideViewPr>
  <p:notesTextViewPr>
    <p:cViewPr>
      <p:scale>
        <a:sx n="1" d="1"/>
        <a:sy n="1" d="1"/>
      </p:scale>
      <p:origin x="0" y="0"/>
    </p:cViewPr>
  </p:notesTextViewPr>
  <p:sorterViewPr>
    <p:cViewPr>
      <p:scale>
        <a:sx n="100" d="100"/>
        <a:sy n="100" d="100"/>
      </p:scale>
      <p:origin x="0" y="-53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F922D-997D-4DD5-AFBF-658951A6663E}" type="datetimeFigureOut">
              <a:rPr lang="en-US" smtClean="0"/>
              <a:t>12/27/2016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E3E46-B5F4-499A-99DA-D69DAD029CDC}" type="slidenum">
              <a:rPr lang="en-US" smtClean="0"/>
              <a:t>‹#›</a:t>
            </a:fld>
            <a:endParaRPr lang="en-US"/>
          </a:p>
        </p:txBody>
      </p:sp>
    </p:spTree>
    <p:extLst>
      <p:ext uri="{BB962C8B-B14F-4D97-AF65-F5344CB8AC3E}">
        <p14:creationId xmlns:p14="http://schemas.microsoft.com/office/powerpoint/2010/main" val="2267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E3E46-B5F4-499A-99DA-D69DAD029CDC}" type="slidenum">
              <a:rPr lang="en-US" smtClean="0"/>
              <a:t>4</a:t>
            </a:fld>
            <a:endParaRPr lang="en-US"/>
          </a:p>
        </p:txBody>
      </p:sp>
    </p:spTree>
    <p:extLst>
      <p:ext uri="{BB962C8B-B14F-4D97-AF65-F5344CB8AC3E}">
        <p14:creationId xmlns:p14="http://schemas.microsoft.com/office/powerpoint/2010/main" val="107846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393700" y="692150"/>
            <a:ext cx="6070600" cy="3416300"/>
          </a:xfrm>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smtClean="0"/>
          </a:p>
        </p:txBody>
      </p:sp>
    </p:spTree>
    <p:extLst>
      <p:ext uri="{BB962C8B-B14F-4D97-AF65-F5344CB8AC3E}">
        <p14:creationId xmlns:p14="http://schemas.microsoft.com/office/powerpoint/2010/main" val="3921334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p>
          <a:p>
            <a:endParaRPr lang="en-US" dirty="0"/>
          </a:p>
        </p:txBody>
      </p:sp>
      <p:sp>
        <p:nvSpPr>
          <p:cNvPr id="4" name="Slide Number Placeholder 3"/>
          <p:cNvSpPr>
            <a:spLocks noGrp="1"/>
          </p:cNvSpPr>
          <p:nvPr>
            <p:ph type="sldNum" sz="quarter" idx="10"/>
          </p:nvPr>
        </p:nvSpPr>
        <p:spPr/>
        <p:txBody>
          <a:bodyPr/>
          <a:lstStyle/>
          <a:p>
            <a:fld id="{606E3E46-B5F4-499A-99DA-D69DAD029CDC}" type="slidenum">
              <a:rPr lang="en-US" smtClean="0"/>
              <a:t>7</a:t>
            </a:fld>
            <a:endParaRPr lang="en-US"/>
          </a:p>
        </p:txBody>
      </p:sp>
    </p:spTree>
    <p:extLst>
      <p:ext uri="{BB962C8B-B14F-4D97-AF65-F5344CB8AC3E}">
        <p14:creationId xmlns:p14="http://schemas.microsoft.com/office/powerpoint/2010/main" val="4177322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sz="1200" b="1" dirty="0" err="1" smtClean="0"/>
              <a:t>Result</a:t>
            </a:r>
            <a:r>
              <a:rPr lang="sv-SE" sz="1200" b="1" dirty="0" smtClean="0"/>
              <a:t> 1: Interpretation </a:t>
            </a:r>
          </a:p>
          <a:p>
            <a:endParaRPr lang="sv-SE" sz="1200" dirty="0" smtClean="0"/>
          </a:p>
          <a:p>
            <a:r>
              <a:rPr lang="sv-SE" sz="1200" dirty="0" smtClean="0"/>
              <a:t>1. </a:t>
            </a:r>
            <a:r>
              <a:rPr lang="sv-SE" sz="1200" dirty="0" err="1" smtClean="0"/>
              <a:t>Impact</a:t>
            </a:r>
            <a:r>
              <a:rPr lang="sv-SE" sz="1200" dirty="0" smtClean="0"/>
              <a:t> on </a:t>
            </a:r>
            <a:r>
              <a:rPr lang="sv-SE" sz="1200" dirty="0" err="1" smtClean="0"/>
              <a:t>vulnerability</a:t>
            </a:r>
            <a:r>
              <a:rPr lang="sv-SE" sz="1200" dirty="0" smtClean="0"/>
              <a:t> and </a:t>
            </a:r>
            <a:r>
              <a:rPr lang="sv-SE" sz="1200" dirty="0" err="1" smtClean="0"/>
              <a:t>povertySHG</a:t>
            </a:r>
            <a:r>
              <a:rPr lang="sv-SE" sz="1200" dirty="0" smtClean="0"/>
              <a:t> </a:t>
            </a:r>
            <a:r>
              <a:rPr lang="sv-SE" sz="1200" dirty="0" err="1" smtClean="0"/>
              <a:t>members</a:t>
            </a:r>
            <a:r>
              <a:rPr lang="sv-SE" sz="1200" dirty="0" smtClean="0"/>
              <a:t> </a:t>
            </a:r>
            <a:r>
              <a:rPr lang="sv-SE" sz="1200" dirty="0" err="1" smtClean="0"/>
              <a:t>are</a:t>
            </a:r>
            <a:r>
              <a:rPr lang="sv-SE" sz="1200" dirty="0" smtClean="0"/>
              <a:t> </a:t>
            </a:r>
            <a:r>
              <a:rPr lang="sv-SE" sz="1200" dirty="0" err="1" smtClean="0"/>
              <a:t>poorer</a:t>
            </a:r>
            <a:r>
              <a:rPr lang="sv-SE" sz="1200" dirty="0" smtClean="0"/>
              <a:t> </a:t>
            </a:r>
            <a:r>
              <a:rPr lang="sv-SE" sz="1200" dirty="0" err="1" smtClean="0"/>
              <a:t>but</a:t>
            </a:r>
            <a:r>
              <a:rPr lang="sv-SE" sz="1200" dirty="0" smtClean="0"/>
              <a:t> less </a:t>
            </a:r>
            <a:r>
              <a:rPr lang="sv-SE" sz="1200" dirty="0" err="1" smtClean="0"/>
              <a:t>vulnerable</a:t>
            </a:r>
            <a:r>
              <a:rPr lang="sv-SE" sz="1200" dirty="0" smtClean="0"/>
              <a:t> (</a:t>
            </a:r>
            <a:r>
              <a:rPr lang="sv-SE" sz="1200" dirty="0" err="1" smtClean="0"/>
              <a:t>their</a:t>
            </a:r>
            <a:r>
              <a:rPr lang="sv-SE" sz="1200" dirty="0" smtClean="0"/>
              <a:t> </a:t>
            </a:r>
            <a:r>
              <a:rPr lang="sv-SE" sz="1200" dirty="0" err="1" smtClean="0"/>
              <a:t>probability</a:t>
            </a:r>
            <a:r>
              <a:rPr lang="sv-SE" sz="1200" dirty="0" smtClean="0"/>
              <a:t> of </a:t>
            </a:r>
            <a:r>
              <a:rPr lang="sv-SE" sz="1200" dirty="0" err="1" smtClean="0"/>
              <a:t>being</a:t>
            </a:r>
            <a:r>
              <a:rPr lang="sv-SE" sz="1200" dirty="0" smtClean="0"/>
              <a:t> </a:t>
            </a:r>
            <a:r>
              <a:rPr lang="sv-SE" sz="1200" dirty="0" err="1" smtClean="0"/>
              <a:t>poor</a:t>
            </a:r>
            <a:r>
              <a:rPr lang="sv-SE" sz="1200" dirty="0" smtClean="0"/>
              <a:t> in the </a:t>
            </a:r>
            <a:r>
              <a:rPr lang="sv-SE" sz="1200" dirty="0" err="1" smtClean="0"/>
              <a:t>next</a:t>
            </a:r>
            <a:r>
              <a:rPr lang="sv-SE" sz="1200" dirty="0" smtClean="0"/>
              <a:t> period is less) as </a:t>
            </a:r>
            <a:r>
              <a:rPr lang="sv-SE" sz="1200" dirty="0" err="1" smtClean="0"/>
              <a:t>compared</a:t>
            </a:r>
            <a:r>
              <a:rPr lang="sv-SE" sz="1200" dirty="0" smtClean="0"/>
              <a:t> to non-SHG </a:t>
            </a:r>
            <a:r>
              <a:rPr lang="sv-SE" sz="1200" dirty="0" err="1" smtClean="0"/>
              <a:t>members</a:t>
            </a:r>
            <a:endParaRPr lang="sv-SE" sz="1200"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t>2.</a:t>
            </a:r>
            <a:r>
              <a:rPr lang="sv-SE" sz="1200" baseline="0" dirty="0" smtClean="0"/>
              <a:t> </a:t>
            </a:r>
            <a:r>
              <a:rPr lang="sv-SE" sz="1200" dirty="0" err="1" smtClean="0"/>
              <a:t>Impact</a:t>
            </a:r>
            <a:r>
              <a:rPr lang="sv-SE" sz="1200" dirty="0" smtClean="0"/>
              <a:t> on </a:t>
            </a:r>
            <a:r>
              <a:rPr lang="sv-SE" sz="1200" dirty="0" err="1" smtClean="0"/>
              <a:t>Vulnerability</a:t>
            </a:r>
            <a:r>
              <a:rPr lang="sv-SE" sz="1200" dirty="0" smtClean="0"/>
              <a:t> </a:t>
            </a:r>
            <a:r>
              <a:rPr lang="sv-SE" sz="1200" dirty="0" err="1" smtClean="0"/>
              <a:t>improves</a:t>
            </a:r>
            <a:r>
              <a:rPr lang="sv-SE" sz="1200" dirty="0" smtClean="0"/>
              <a:t> </a:t>
            </a:r>
            <a:r>
              <a:rPr lang="sv-SE" sz="1200" dirty="0" err="1" smtClean="0"/>
              <a:t>with</a:t>
            </a:r>
            <a:r>
              <a:rPr lang="sv-SE" sz="1200" dirty="0" smtClean="0"/>
              <a:t> </a:t>
            </a:r>
            <a:r>
              <a:rPr lang="sv-SE" sz="1200" dirty="0" err="1" smtClean="0"/>
              <a:t>better</a:t>
            </a:r>
            <a:r>
              <a:rPr lang="sv-SE" sz="1200" dirty="0" smtClean="0"/>
              <a:t> </a:t>
            </a:r>
            <a:r>
              <a:rPr lang="sv-SE" sz="1200" dirty="0" err="1" smtClean="0"/>
              <a:t>infrastructure</a:t>
            </a:r>
            <a:r>
              <a:rPr lang="sv-SE" sz="1200" dirty="0" smtClean="0"/>
              <a:t> and </a:t>
            </a:r>
            <a:r>
              <a:rPr lang="sv-SE" sz="1200" dirty="0" err="1" smtClean="0"/>
              <a:t>when</a:t>
            </a:r>
            <a:r>
              <a:rPr lang="sv-SE" sz="1200" dirty="0" smtClean="0"/>
              <a:t> SHGs </a:t>
            </a:r>
            <a:r>
              <a:rPr lang="sv-SE" sz="1200" dirty="0" err="1" smtClean="0"/>
              <a:t>are</a:t>
            </a:r>
            <a:r>
              <a:rPr lang="sv-SE" sz="1200" dirty="0" smtClean="0"/>
              <a:t> </a:t>
            </a:r>
            <a:r>
              <a:rPr lang="sv-SE" sz="1200" dirty="0" err="1" smtClean="0"/>
              <a:t>linked</a:t>
            </a:r>
            <a:r>
              <a:rPr lang="sv-SE" sz="1200" dirty="0" smtClean="0"/>
              <a:t> by NGOs and </a:t>
            </a:r>
            <a:r>
              <a:rPr lang="sv-SE" sz="1200" dirty="0" err="1" smtClean="0"/>
              <a:t>financed</a:t>
            </a:r>
            <a:r>
              <a:rPr lang="sv-SE" sz="1200" dirty="0" smtClean="0"/>
              <a:t> </a:t>
            </a:r>
            <a:r>
              <a:rPr lang="sv-SE" sz="1200" dirty="0" err="1" smtClean="0"/>
              <a:t>through</a:t>
            </a:r>
            <a:r>
              <a:rPr lang="sv-SE" sz="1200" dirty="0" smtClean="0"/>
              <a:t> banks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p>
          <a:p>
            <a:r>
              <a:rPr lang="sv-SE" sz="1200" dirty="0" smtClean="0"/>
              <a:t>3. </a:t>
            </a:r>
            <a:r>
              <a:rPr lang="sv-SE" sz="1200" dirty="0" err="1" smtClean="0"/>
              <a:t>Impact</a:t>
            </a:r>
            <a:r>
              <a:rPr lang="sv-SE" sz="1200" dirty="0" smtClean="0"/>
              <a:t> on assets and </a:t>
            </a:r>
            <a:r>
              <a:rPr lang="sv-SE" sz="1200" dirty="0" err="1" smtClean="0"/>
              <a:t>income</a:t>
            </a:r>
            <a:r>
              <a:rPr lang="sv-SE" sz="1200" dirty="0" smtClean="0"/>
              <a:t>:</a:t>
            </a:r>
            <a:endParaRPr lang="en-US" sz="1100" dirty="0" smtClean="0"/>
          </a:p>
          <a:p>
            <a:r>
              <a:rPr lang="en-US" sz="1200" dirty="0" smtClean="0"/>
              <a:t>Members poorer than Non Members</a:t>
            </a:r>
          </a:p>
          <a:p>
            <a:pPr>
              <a:buClr>
                <a:schemeClr val="tx1"/>
              </a:buClr>
              <a:buFont typeface="Wingdings" pitchFamily="2" charset="2"/>
              <a:buChar char="ü"/>
            </a:pPr>
            <a:r>
              <a:rPr lang="en-US" sz="1200" dirty="0" smtClean="0"/>
              <a:t> Six Years of Membership to Catch Up</a:t>
            </a:r>
          </a:p>
          <a:p>
            <a:pPr>
              <a:buClr>
                <a:schemeClr val="tx1"/>
              </a:buClr>
              <a:buFont typeface="Wingdings" pitchFamily="2" charset="2"/>
              <a:buChar char="ü"/>
            </a:pPr>
            <a:r>
              <a:rPr lang="en-US" sz="1200" dirty="0" smtClean="0"/>
              <a:t> Dependency Ratio, Education Matters</a:t>
            </a:r>
          </a:p>
          <a:p>
            <a:r>
              <a:rPr lang="en-US" sz="1200" dirty="0" smtClean="0"/>
              <a:t>Asset definition does not matter</a:t>
            </a:r>
          </a:p>
          <a:p>
            <a:r>
              <a:rPr lang="en-US" sz="1200" dirty="0" smtClean="0"/>
              <a:t>Disaggregated assets: Dwelling, Livestock*, Savings*, Other Borrowings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p>
          <a:p>
            <a:pPr>
              <a:lnSpc>
                <a:spcPct val="90000"/>
              </a:lnSpc>
            </a:pPr>
            <a:r>
              <a:rPr lang="sv-SE" sz="1200" dirty="0" smtClean="0"/>
              <a:t>4. </a:t>
            </a:r>
            <a:r>
              <a:rPr lang="sv-SE" sz="1200" dirty="0" err="1" smtClean="0"/>
              <a:t>Impact</a:t>
            </a:r>
            <a:r>
              <a:rPr lang="sv-SE" sz="1200" dirty="0" smtClean="0"/>
              <a:t> on </a:t>
            </a:r>
            <a:r>
              <a:rPr lang="sv-SE" sz="1200" dirty="0" err="1" smtClean="0"/>
              <a:t>income</a:t>
            </a:r>
            <a:r>
              <a:rPr lang="sv-SE" sz="1200" dirty="0" smtClean="0"/>
              <a:t>: </a:t>
            </a:r>
            <a:r>
              <a:rPr lang="en-US" sz="1200" dirty="0" smtClean="0"/>
              <a:t>Training helps</a:t>
            </a:r>
          </a:p>
          <a:p>
            <a:pPr>
              <a:lnSpc>
                <a:spcPct val="90000"/>
              </a:lnSpc>
            </a:pPr>
            <a:r>
              <a:rPr lang="en-US" sz="1200" dirty="0" smtClean="0"/>
              <a:t>Movement away from agriculture</a:t>
            </a:r>
          </a:p>
          <a:p>
            <a:pPr>
              <a:lnSpc>
                <a:spcPct val="90000"/>
              </a:lnSpc>
            </a:pPr>
            <a:r>
              <a:rPr lang="en-US" sz="1200" dirty="0" smtClean="0"/>
              <a:t>Movement towards other sources: livestock, fisheries, etc.</a:t>
            </a:r>
          </a:p>
          <a:p>
            <a:pPr>
              <a:lnSpc>
                <a:spcPct val="90000"/>
              </a:lnSpc>
            </a:pPr>
            <a:r>
              <a:rPr lang="en-US" sz="1200" dirty="0" smtClean="0"/>
              <a:t>No impact on business profits and total expenditure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p>
          <a:p>
            <a:pPr>
              <a:lnSpc>
                <a:spcPct val="100000"/>
              </a:lnSpc>
            </a:pPr>
            <a:r>
              <a:rPr lang="sv-SE" sz="1200" dirty="0" smtClean="0"/>
              <a:t>5. </a:t>
            </a:r>
            <a:r>
              <a:rPr lang="sv-SE" sz="1200" dirty="0" err="1" smtClean="0"/>
              <a:t>Impact</a:t>
            </a:r>
            <a:r>
              <a:rPr lang="sv-SE" sz="1200" dirty="0" smtClean="0"/>
              <a:t> on</a:t>
            </a:r>
            <a:r>
              <a:rPr lang="sv-SE" sz="1200" baseline="0" dirty="0" smtClean="0"/>
              <a:t> </a:t>
            </a:r>
            <a:r>
              <a:rPr lang="sv-SE" sz="1200" baseline="0" dirty="0" err="1" smtClean="0"/>
              <a:t>empowerment</a:t>
            </a:r>
            <a:r>
              <a:rPr lang="sv-SE" sz="1200" baseline="0" dirty="0" smtClean="0"/>
              <a:t> </a:t>
            </a:r>
            <a:r>
              <a:rPr lang="sv-SE" sz="1200" dirty="0" smtClean="0"/>
              <a:t>Group of SHG </a:t>
            </a:r>
            <a:r>
              <a:rPr lang="sv-SE" sz="1200" dirty="0" err="1" smtClean="0"/>
              <a:t>members</a:t>
            </a:r>
            <a:r>
              <a:rPr lang="sv-SE" sz="1200" dirty="0" smtClean="0"/>
              <a:t> </a:t>
            </a:r>
            <a:r>
              <a:rPr lang="sv-SE" sz="1200" dirty="0" err="1" smtClean="0"/>
              <a:t>were</a:t>
            </a:r>
            <a:r>
              <a:rPr lang="sv-SE" sz="1200" dirty="0" smtClean="0"/>
              <a:t> </a:t>
            </a:r>
            <a:r>
              <a:rPr lang="sv-SE" sz="1200" dirty="0" err="1" smtClean="0"/>
              <a:t>about</a:t>
            </a:r>
            <a:r>
              <a:rPr lang="sv-SE" sz="1200" dirty="0" smtClean="0"/>
              <a:t> 26 </a:t>
            </a:r>
            <a:r>
              <a:rPr lang="sv-SE" sz="1200" dirty="0" err="1" smtClean="0"/>
              <a:t>percent</a:t>
            </a:r>
            <a:r>
              <a:rPr lang="sv-SE" sz="1200" dirty="0" smtClean="0"/>
              <a:t> </a:t>
            </a:r>
            <a:r>
              <a:rPr lang="sv-SE" sz="1200" dirty="0" err="1" smtClean="0"/>
              <a:t>more</a:t>
            </a:r>
            <a:r>
              <a:rPr lang="sv-SE" sz="1200" dirty="0" smtClean="0"/>
              <a:t> </a:t>
            </a:r>
            <a:r>
              <a:rPr lang="sv-SE" sz="1200" dirty="0" err="1" smtClean="0"/>
              <a:t>empowered</a:t>
            </a:r>
            <a:r>
              <a:rPr lang="sv-SE" sz="1200" dirty="0" smtClean="0"/>
              <a:t> as </a:t>
            </a:r>
            <a:r>
              <a:rPr lang="sv-SE" sz="1200" dirty="0" err="1" smtClean="0"/>
              <a:t>compared</a:t>
            </a:r>
            <a:r>
              <a:rPr lang="sv-SE" sz="1200" dirty="0" smtClean="0"/>
              <a:t> to the non-SHG </a:t>
            </a:r>
            <a:r>
              <a:rPr lang="sv-SE" sz="1200" dirty="0" err="1" smtClean="0"/>
              <a:t>members</a:t>
            </a:r>
            <a:r>
              <a:rPr lang="sv-SE" sz="1200" dirty="0" smtClean="0"/>
              <a:t>. </a:t>
            </a:r>
          </a:p>
          <a:p>
            <a:pPr>
              <a:lnSpc>
                <a:spcPct val="100000"/>
              </a:lnSpc>
            </a:pPr>
            <a:r>
              <a:rPr lang="sv-SE" sz="1200" dirty="0" err="1" smtClean="0"/>
              <a:t>Some</a:t>
            </a:r>
            <a:r>
              <a:rPr lang="sv-SE" sz="1200" dirty="0" smtClean="0"/>
              <a:t> </a:t>
            </a:r>
            <a:r>
              <a:rPr lang="sv-SE" sz="1200" dirty="0" err="1" smtClean="0"/>
              <a:t>members</a:t>
            </a:r>
            <a:r>
              <a:rPr lang="sv-SE" sz="1200" dirty="0" smtClean="0"/>
              <a:t> </a:t>
            </a:r>
            <a:r>
              <a:rPr lang="sv-SE" sz="1200" dirty="0" err="1" smtClean="0"/>
              <a:t>might</a:t>
            </a:r>
            <a:r>
              <a:rPr lang="sv-SE" sz="1200" dirty="0" smtClean="0"/>
              <a:t> </a:t>
            </a:r>
            <a:r>
              <a:rPr lang="sv-SE" sz="1200" dirty="0" err="1" smtClean="0"/>
              <a:t>have</a:t>
            </a:r>
            <a:r>
              <a:rPr lang="sv-SE" sz="1200" dirty="0" smtClean="0"/>
              <a:t> </a:t>
            </a:r>
            <a:r>
              <a:rPr lang="sv-SE" sz="1200" dirty="0" err="1" smtClean="0"/>
              <a:t>been</a:t>
            </a:r>
            <a:r>
              <a:rPr lang="sv-SE" sz="1200" dirty="0" smtClean="0"/>
              <a:t> </a:t>
            </a:r>
            <a:r>
              <a:rPr lang="sv-SE" sz="1200" dirty="0" err="1" smtClean="0"/>
              <a:t>more</a:t>
            </a:r>
            <a:r>
              <a:rPr lang="sv-SE" sz="1200" dirty="0" smtClean="0"/>
              <a:t> </a:t>
            </a:r>
            <a:r>
              <a:rPr lang="sv-SE" sz="1200" dirty="0" err="1" smtClean="0"/>
              <a:t>empowered</a:t>
            </a:r>
            <a:r>
              <a:rPr lang="sv-SE" sz="1200" dirty="0" smtClean="0"/>
              <a:t> </a:t>
            </a:r>
            <a:r>
              <a:rPr lang="sv-SE" sz="1200" dirty="0" err="1" smtClean="0"/>
              <a:t>than</a:t>
            </a:r>
            <a:r>
              <a:rPr lang="sv-SE" sz="1200" dirty="0" smtClean="0"/>
              <a:t> </a:t>
            </a:r>
            <a:r>
              <a:rPr lang="sv-SE" sz="1200" dirty="0" err="1" smtClean="0"/>
              <a:t>others</a:t>
            </a:r>
            <a:r>
              <a:rPr lang="sv-SE" sz="1200" dirty="0" smtClean="0"/>
              <a:t> and not </a:t>
            </a:r>
            <a:r>
              <a:rPr lang="sv-SE" sz="1200" dirty="0" err="1" smtClean="0"/>
              <a:t>everyone</a:t>
            </a:r>
            <a:r>
              <a:rPr lang="sv-SE" sz="1200" dirty="0" smtClean="0"/>
              <a:t> </a:t>
            </a:r>
            <a:r>
              <a:rPr lang="sv-SE" sz="1200" dirty="0" err="1" smtClean="0"/>
              <a:t>was</a:t>
            </a:r>
            <a:r>
              <a:rPr lang="sv-SE" sz="1200" dirty="0" smtClean="0"/>
              <a:t> </a:t>
            </a:r>
            <a:r>
              <a:rPr lang="sv-SE" sz="1200" dirty="0" err="1" smtClean="0"/>
              <a:t>empowered</a:t>
            </a:r>
            <a:r>
              <a:rPr lang="sv-SE" sz="1200" dirty="0" smtClean="0"/>
              <a:t> at the same </a:t>
            </a:r>
            <a:r>
              <a:rPr lang="sv-SE" sz="1200" dirty="0" err="1" smtClean="0"/>
              <a:t>pace</a:t>
            </a:r>
            <a:r>
              <a:rPr lang="sv-SE" sz="1200" dirty="0" smtClean="0"/>
              <a:t>.</a:t>
            </a:r>
          </a:p>
          <a:p>
            <a:pPr>
              <a:lnSpc>
                <a:spcPct val="100000"/>
              </a:lnSpc>
            </a:pPr>
            <a:r>
              <a:rPr lang="sv-SE" sz="1200" dirty="0" err="1" smtClean="0"/>
              <a:t>Economic</a:t>
            </a:r>
            <a:r>
              <a:rPr lang="sv-SE" sz="1200" dirty="0" smtClean="0"/>
              <a:t> </a:t>
            </a:r>
            <a:r>
              <a:rPr lang="sv-SE" sz="1200" dirty="0" err="1" smtClean="0"/>
              <a:t>factors</a:t>
            </a:r>
            <a:r>
              <a:rPr lang="sv-SE" sz="1200" dirty="0" smtClean="0"/>
              <a:t> </a:t>
            </a:r>
            <a:r>
              <a:rPr lang="sv-SE" sz="1200" dirty="0" err="1" smtClean="0"/>
              <a:t>empower</a:t>
            </a:r>
            <a:r>
              <a:rPr lang="sv-SE" sz="1200" dirty="0" smtClean="0"/>
              <a:t> Self </a:t>
            </a:r>
            <a:r>
              <a:rPr lang="sv-SE" sz="1200" dirty="0" err="1" smtClean="0"/>
              <a:t>Help</a:t>
            </a:r>
            <a:r>
              <a:rPr lang="sv-SE" sz="1200" dirty="0" smtClean="0"/>
              <a:t> Group </a:t>
            </a:r>
            <a:r>
              <a:rPr lang="sv-SE" sz="1200" dirty="0" err="1" smtClean="0"/>
              <a:t>members</a:t>
            </a:r>
            <a:r>
              <a:rPr lang="sv-SE" sz="1200" dirty="0" smtClean="0"/>
              <a:t> (</a:t>
            </a:r>
            <a:r>
              <a:rPr lang="sv-SE" sz="1200" dirty="0" err="1" smtClean="0"/>
              <a:t>women</a:t>
            </a:r>
            <a:r>
              <a:rPr lang="sv-SE" sz="1200" dirty="0" smtClean="0"/>
              <a:t>) the </a:t>
            </a:r>
            <a:r>
              <a:rPr lang="sv-SE" sz="1200" dirty="0" err="1" smtClean="0"/>
              <a:t>most</a:t>
            </a:r>
            <a:r>
              <a:rPr lang="sv-SE" sz="1200" dirty="0" smtClean="0"/>
              <a:t>.</a:t>
            </a:r>
          </a:p>
          <a:p>
            <a:pPr>
              <a:lnSpc>
                <a:spcPct val="100000"/>
              </a:lnSpc>
            </a:pPr>
            <a:r>
              <a:rPr lang="sv-SE" sz="1200" dirty="0" err="1" smtClean="0"/>
              <a:t>Greater</a:t>
            </a:r>
            <a:r>
              <a:rPr lang="sv-SE" sz="1200" dirty="0" smtClean="0"/>
              <a:t> </a:t>
            </a:r>
            <a:r>
              <a:rPr lang="sv-SE" sz="1200" dirty="0" err="1" smtClean="0"/>
              <a:t>autonomy</a:t>
            </a:r>
            <a:r>
              <a:rPr lang="sv-SE" sz="1200" dirty="0" smtClean="0"/>
              <a:t> and social </a:t>
            </a:r>
            <a:r>
              <a:rPr lang="sv-SE" sz="1200" dirty="0" err="1" smtClean="0"/>
              <a:t>attitudes</a:t>
            </a:r>
            <a:r>
              <a:rPr lang="sv-SE" sz="1200" dirty="0" smtClean="0"/>
              <a:t> </a:t>
            </a:r>
            <a:r>
              <a:rPr lang="sv-SE" sz="1200" dirty="0" err="1" smtClean="0"/>
              <a:t>also</a:t>
            </a:r>
            <a:r>
              <a:rPr lang="sv-SE" sz="1200" dirty="0" smtClean="0"/>
              <a:t> </a:t>
            </a:r>
            <a:r>
              <a:rPr lang="sv-SE" sz="1200" dirty="0" err="1" smtClean="0"/>
              <a:t>have</a:t>
            </a:r>
            <a:r>
              <a:rPr lang="sv-SE" sz="1200" dirty="0" smtClean="0"/>
              <a:t> </a:t>
            </a:r>
            <a:r>
              <a:rPr lang="sv-SE" sz="1200" dirty="0" err="1" smtClean="0"/>
              <a:t>significant</a:t>
            </a:r>
            <a:r>
              <a:rPr lang="sv-SE" sz="1200" dirty="0" smtClean="0"/>
              <a:t> </a:t>
            </a:r>
            <a:r>
              <a:rPr lang="sv-SE" sz="1200" dirty="0" err="1" smtClean="0"/>
              <a:t>impact</a:t>
            </a:r>
            <a:r>
              <a:rPr lang="sv-SE" sz="1200" dirty="0" smtClean="0"/>
              <a:t> on </a:t>
            </a:r>
            <a:r>
              <a:rPr lang="sv-SE" sz="1200" dirty="0" err="1" smtClean="0"/>
              <a:t>empowering</a:t>
            </a:r>
            <a:r>
              <a:rPr lang="sv-SE" sz="1200" dirty="0" smtClean="0"/>
              <a:t> SHG </a:t>
            </a:r>
            <a:r>
              <a:rPr lang="sv-SE" sz="1200" dirty="0" err="1" smtClean="0"/>
              <a:t>members</a:t>
            </a:r>
            <a:r>
              <a:rPr lang="sv-SE" sz="1200" dirty="0" smtClean="0"/>
              <a:t> (</a:t>
            </a:r>
            <a:r>
              <a:rPr lang="sv-SE" sz="1200" dirty="0" err="1" smtClean="0"/>
              <a:t>women</a:t>
            </a:r>
            <a:r>
              <a:rPr lang="sv-SE" sz="1200" dirty="0" smtClean="0"/>
              <a:t>).</a:t>
            </a:r>
          </a:p>
          <a:p>
            <a:endParaRPr lang="sv-SE" sz="1200" dirty="0" smtClean="0"/>
          </a:p>
          <a:p>
            <a:pPr>
              <a:lnSpc>
                <a:spcPct val="80000"/>
              </a:lnSpc>
            </a:pPr>
            <a:r>
              <a:rPr lang="sv-SE" sz="1200" dirty="0" smtClean="0"/>
              <a:t>6. </a:t>
            </a:r>
            <a:r>
              <a:rPr lang="sv-SE" sz="1200" dirty="0" err="1" smtClean="0"/>
              <a:t>Training</a:t>
            </a:r>
            <a:r>
              <a:rPr lang="sv-SE" sz="1200" dirty="0" smtClean="0"/>
              <a:t> </a:t>
            </a:r>
            <a:r>
              <a:rPr lang="sv-SE" sz="1200" dirty="0" err="1" smtClean="0"/>
              <a:t>impact</a:t>
            </a:r>
            <a:r>
              <a:rPr lang="sv-SE" sz="1200" dirty="0" smtClean="0"/>
              <a:t> </a:t>
            </a:r>
            <a:r>
              <a:rPr lang="en-US" sz="1400" dirty="0" smtClean="0"/>
              <a:t>Infrastructure important!</a:t>
            </a:r>
          </a:p>
          <a:p>
            <a:pPr>
              <a:lnSpc>
                <a:spcPct val="80000"/>
              </a:lnSpc>
            </a:pPr>
            <a:r>
              <a:rPr lang="en-US" sz="1400" dirty="0" smtClean="0"/>
              <a:t>Training has a higher impact on assets when made available to SHGs in villages closest to paved roads (access to markets)</a:t>
            </a:r>
          </a:p>
          <a:p>
            <a:pPr>
              <a:lnSpc>
                <a:spcPct val="80000"/>
              </a:lnSpc>
            </a:pPr>
            <a:r>
              <a:rPr lang="en-US" sz="1400" dirty="0" smtClean="0"/>
              <a:t>For  those with training- one kilometer less of paved road can drop assets by </a:t>
            </a:r>
            <a:r>
              <a:rPr lang="en-US" sz="1400" dirty="0" err="1" smtClean="0"/>
              <a:t>Rs</a:t>
            </a:r>
            <a:r>
              <a:rPr lang="en-US" sz="1400" dirty="0" smtClean="0"/>
              <a:t>. 5000</a:t>
            </a:r>
          </a:p>
          <a:p>
            <a:pPr>
              <a:lnSpc>
                <a:spcPct val="80000"/>
              </a:lnSpc>
            </a:pPr>
            <a:r>
              <a:rPr lang="en-US" sz="1400" dirty="0" smtClean="0"/>
              <a:t>Business training results indicate – sufficient amount of credit is needed for training to have positive impact ; or skills take time to be absorbed before the impact is observed.</a:t>
            </a:r>
          </a:p>
          <a:p>
            <a:endParaRPr lang="sv-SE"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p>
          <a:p>
            <a:endParaRPr lang="en-US" dirty="0"/>
          </a:p>
        </p:txBody>
      </p:sp>
      <p:sp>
        <p:nvSpPr>
          <p:cNvPr id="4" name="Slide Number Placeholder 3"/>
          <p:cNvSpPr>
            <a:spLocks noGrp="1"/>
          </p:cNvSpPr>
          <p:nvPr>
            <p:ph type="sldNum" sz="quarter" idx="10"/>
          </p:nvPr>
        </p:nvSpPr>
        <p:spPr/>
        <p:txBody>
          <a:bodyPr/>
          <a:lstStyle/>
          <a:p>
            <a:fld id="{606E3E46-B5F4-499A-99DA-D69DAD029CDC}" type="slidenum">
              <a:rPr lang="en-US" smtClean="0"/>
              <a:t>9</a:t>
            </a:fld>
            <a:endParaRPr lang="en-US"/>
          </a:p>
        </p:txBody>
      </p:sp>
    </p:spTree>
    <p:extLst>
      <p:ext uri="{BB962C8B-B14F-4D97-AF65-F5344CB8AC3E}">
        <p14:creationId xmlns:p14="http://schemas.microsoft.com/office/powerpoint/2010/main" val="1176632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with fast expansion in terms of numbers and geographies, delinquencies are creeping into SBLP. As per NABARD data</a:t>
            </a:r>
          </a:p>
          <a:p>
            <a:r>
              <a:rPr lang="en-US" sz="1200" b="0" i="0" u="none" strike="noStrike" kern="1200" baseline="0" dirty="0" smtClean="0">
                <a:solidFill>
                  <a:schemeClr val="tx1"/>
                </a:solidFill>
                <a:latin typeface="+mn-lt"/>
                <a:ea typeface="+mn-ea"/>
                <a:cs typeface="+mn-cs"/>
              </a:rPr>
              <a:t>the Non-Performing Assets of banks against loans to SHGs has gone up by 2.9% of NPA to O/S SHG loans in 2007-08 4.7% of NPA) in 2010-11</a:t>
            </a:r>
          </a:p>
          <a:p>
            <a:endParaRPr kumimoji="0" lang="en-US" altLang="en-US" sz="1200" b="0" i="0" u="none" strike="noStrike" kern="1200" cap="none" normalizeH="0" baseline="0" dirty="0" smtClean="0">
              <a:ln>
                <a:noFill/>
              </a:ln>
              <a:solidFill>
                <a:schemeClr val="tx1"/>
              </a:solidFill>
              <a:effectLst/>
              <a:latin typeface="+mn-lt"/>
              <a:ea typeface="+mn-ea"/>
              <a:cs typeface="+mn-cs"/>
            </a:endParaRPr>
          </a:p>
          <a:p>
            <a:r>
              <a:rPr kumimoji="0" lang="en-US" altLang="en-US" sz="1200" b="0" i="0" u="none" strike="noStrike" cap="none" normalizeH="0" baseline="0" dirty="0" smtClean="0">
                <a:ln>
                  <a:noFill/>
                </a:ln>
                <a:solidFill>
                  <a:schemeClr val="tx1"/>
                </a:solidFill>
                <a:effectLst/>
                <a:latin typeface="Arial" panose="020B0604020202020204" pitchFamily="34" charset="0"/>
              </a:rPr>
              <a:t>Banking Correspondents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cap="none" normalizeH="0" baseline="0" dirty="0" smtClean="0">
                <a:ln>
                  <a:noFill/>
                </a:ln>
                <a:solidFill>
                  <a:schemeClr val="tx1"/>
                </a:solidFill>
                <a:effectLst/>
                <a:latin typeface="Arial" panose="020B0604020202020204" pitchFamily="34" charset="0"/>
              </a:rPr>
              <a:t>“As of March 2012, banks had covered 74,199 villages, or 99.7% of the target assigned to them," reported a study carried out by the New America Foundation and </a:t>
            </a:r>
            <a:r>
              <a:rPr kumimoji="0" lang="en-US" altLang="en-US" sz="1200" b="0" i="0" u="none" strike="noStrike" cap="none" normalizeH="0" baseline="0" dirty="0" err="1" smtClean="0">
                <a:ln>
                  <a:noFill/>
                </a:ln>
                <a:solidFill>
                  <a:schemeClr val="tx1"/>
                </a:solidFill>
                <a:effectLst/>
                <a:latin typeface="Arial" panose="020B0604020202020204" pitchFamily="34" charset="0"/>
              </a:rPr>
              <a:t>MicroSave</a:t>
            </a:r>
            <a:r>
              <a:rPr kumimoji="0" lang="en-US" altLang="en-US" sz="1200" b="0" i="0" u="none" strike="noStrike" cap="none" normalizeH="0" baseline="0" dirty="0" smtClean="0">
                <a:ln>
                  <a:noFill/>
                </a:ln>
                <a:solidFill>
                  <a:schemeClr val="tx1"/>
                </a:solidFill>
                <a:effectLst/>
                <a:latin typeface="Arial" panose="020B0604020202020204" pitchFamily="34" charset="0"/>
              </a:rPr>
              <a:t>. "Two years earlier, banks had 21,475 branches in rural areas, but by March 2012, they provided banking services in rural areas through 138,502 outlets, comprising 24,085 rural branches, 111,948 BC outlets and 2,469 outlets through other modes such as ATMs and mobile vans.”</a:t>
            </a:r>
          </a:p>
          <a:p>
            <a:endParaRPr lang="en-US" dirty="0"/>
          </a:p>
        </p:txBody>
      </p:sp>
      <p:sp>
        <p:nvSpPr>
          <p:cNvPr id="4" name="Slide Number Placeholder 3"/>
          <p:cNvSpPr>
            <a:spLocks noGrp="1"/>
          </p:cNvSpPr>
          <p:nvPr>
            <p:ph type="sldNum" sz="quarter" idx="10"/>
          </p:nvPr>
        </p:nvSpPr>
        <p:spPr/>
        <p:txBody>
          <a:bodyPr/>
          <a:lstStyle/>
          <a:p>
            <a:fld id="{606E3E46-B5F4-499A-99DA-D69DAD029CDC}" type="slidenum">
              <a:rPr lang="en-US" smtClean="0"/>
              <a:t>10</a:t>
            </a:fld>
            <a:endParaRPr lang="en-US"/>
          </a:p>
        </p:txBody>
      </p:sp>
    </p:spTree>
    <p:extLst>
      <p:ext uri="{BB962C8B-B14F-4D97-AF65-F5344CB8AC3E}">
        <p14:creationId xmlns:p14="http://schemas.microsoft.com/office/powerpoint/2010/main" val="14808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E3E46-B5F4-499A-99DA-D69DAD029CDC}" type="slidenum">
              <a:rPr lang="en-US" smtClean="0"/>
              <a:t>13</a:t>
            </a:fld>
            <a:endParaRPr lang="en-US"/>
          </a:p>
        </p:txBody>
      </p:sp>
    </p:spTree>
    <p:extLst>
      <p:ext uri="{BB962C8B-B14F-4D97-AF65-F5344CB8AC3E}">
        <p14:creationId xmlns:p14="http://schemas.microsoft.com/office/powerpoint/2010/main" val="2698339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0" fontAlgn="base" hangingPunct="0">
              <a:spcBef>
                <a:spcPct val="0"/>
              </a:spcBef>
              <a:spcAft>
                <a:spcPct val="0"/>
              </a:spcAft>
            </a:pPr>
            <a:endParaRPr lang="en-US" dirty="0">
              <a:solidFill>
                <a:prstClr val="white">
                  <a:lumMod val="65000"/>
                </a:prstClr>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pP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16FD296A-7131-4EBD-A285-4F7EF99A480E}" type="slidenum">
              <a:rPr lang="en-US" smtClean="0">
                <a:solidFill>
                  <a:prstClr val="white">
                    <a:lumMod val="65000"/>
                  </a:prstClr>
                </a:solidFill>
              </a:rPr>
              <a:pPr eaLnBrk="0" fontAlgn="base" hangingPunct="0">
                <a:spcBef>
                  <a:spcPct val="0"/>
                </a:spcBef>
                <a:spcAft>
                  <a:spcPct val="0"/>
                </a:spcAft>
              </a:pPr>
              <a:t>‹#›</a:t>
            </a:fld>
            <a:endParaRPr lang="en-US" dirty="0">
              <a:solidFill>
                <a:prstClr val="white">
                  <a:lumMod val="65000"/>
                </a:prstClr>
              </a:solidFill>
            </a:endParaRPr>
          </a:p>
        </p:txBody>
      </p:sp>
    </p:spTree>
    <p:extLst>
      <p:ext uri="{BB962C8B-B14F-4D97-AF65-F5344CB8AC3E}">
        <p14:creationId xmlns:p14="http://schemas.microsoft.com/office/powerpoint/2010/main" val="25555002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0" fontAlgn="base" hangingPunct="0">
              <a:spcBef>
                <a:spcPct val="0"/>
              </a:spcBef>
              <a:spcAft>
                <a:spcPct val="0"/>
              </a:spcAft>
            </a:pPr>
            <a:endParaRPr lang="en-US" dirty="0">
              <a:solidFill>
                <a:prstClr val="white">
                  <a:lumMod val="65000"/>
                </a:prstClr>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pP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16FD296A-7131-4EBD-A285-4F7EF99A480E}" type="slidenum">
              <a:rPr lang="en-US" smtClean="0">
                <a:solidFill>
                  <a:prstClr val="white">
                    <a:lumMod val="65000"/>
                  </a:prstClr>
                </a:solidFill>
              </a:rPr>
              <a:pPr eaLnBrk="0" fontAlgn="base" hangingPunct="0">
                <a:spcBef>
                  <a:spcPct val="0"/>
                </a:spcBef>
                <a:spcAft>
                  <a:spcPct val="0"/>
                </a:spcAft>
              </a:pPr>
              <a:t>‹#›</a:t>
            </a:fld>
            <a:endParaRPr lang="en-US" dirty="0">
              <a:solidFill>
                <a:prstClr val="white">
                  <a:lumMod val="65000"/>
                </a:prstClr>
              </a:solidFill>
            </a:endParaRPr>
          </a:p>
        </p:txBody>
      </p:sp>
    </p:spTree>
    <p:extLst>
      <p:ext uri="{BB962C8B-B14F-4D97-AF65-F5344CB8AC3E}">
        <p14:creationId xmlns:p14="http://schemas.microsoft.com/office/powerpoint/2010/main" val="37446101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eaLnBrk="0" fontAlgn="base" hangingPunct="0">
              <a:spcBef>
                <a:spcPct val="0"/>
              </a:spcBef>
              <a:spcAft>
                <a:spcPct val="0"/>
              </a:spcAft>
            </a:pPr>
            <a:endParaRPr lang="en-US" dirty="0">
              <a:solidFill>
                <a:prstClr val="white">
                  <a:lumMod val="65000"/>
                </a:prstClr>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pP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16FD296A-7131-4EBD-A285-4F7EF99A480E}" type="slidenum">
              <a:rPr lang="en-US" smtClean="0">
                <a:solidFill>
                  <a:prstClr val="white">
                    <a:lumMod val="65000"/>
                  </a:prstClr>
                </a:solidFill>
              </a:rPr>
              <a:pPr eaLnBrk="0" fontAlgn="base" hangingPunct="0">
                <a:spcBef>
                  <a:spcPct val="0"/>
                </a:spcBef>
                <a:spcAft>
                  <a:spcPct val="0"/>
                </a:spcAft>
              </a:pPr>
              <a:t>‹#›</a:t>
            </a:fld>
            <a:endParaRPr lang="en-US" dirty="0">
              <a:solidFill>
                <a:prstClr val="white">
                  <a:lumMod val="65000"/>
                </a:prstClr>
              </a:solidFill>
            </a:endParaRPr>
          </a:p>
        </p:txBody>
      </p:sp>
    </p:spTree>
    <p:extLst>
      <p:ext uri="{BB962C8B-B14F-4D97-AF65-F5344CB8AC3E}">
        <p14:creationId xmlns:p14="http://schemas.microsoft.com/office/powerpoint/2010/main" val="17830947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sv-SE" dirty="0"/>
          </a:p>
        </p:txBody>
      </p:sp>
      <p:sp>
        <p:nvSpPr>
          <p:cNvPr id="3" name="Date Placeholder 2"/>
          <p:cNvSpPr>
            <a:spLocks noGrp="1"/>
          </p:cNvSpPr>
          <p:nvPr>
            <p:ph type="dt" sz="half" idx="10"/>
          </p:nvPr>
        </p:nvSpPr>
        <p:spPr/>
        <p:txBody>
          <a:bodyPr/>
          <a:lstStyle/>
          <a:p>
            <a:endParaRPr lang="sv-SE">
              <a:solidFill>
                <a:prstClr val="white">
                  <a:lumMod val="65000"/>
                </a:prstClr>
              </a:solidFill>
            </a:endParaRPr>
          </a:p>
        </p:txBody>
      </p:sp>
      <p:sp>
        <p:nvSpPr>
          <p:cNvPr id="4" name="Slide Number Placeholder 3"/>
          <p:cNvSpPr>
            <a:spLocks noGrp="1"/>
          </p:cNvSpPr>
          <p:nvPr>
            <p:ph type="sldNum" sz="quarter" idx="11"/>
          </p:nvPr>
        </p:nvSpPr>
        <p:spPr/>
        <p:txBody>
          <a:bodyPr/>
          <a:lstStyle/>
          <a:p>
            <a:fld id="{16FD296A-7131-4EBD-A285-4F7EF99A480E}" type="slidenum">
              <a:rPr lang="sv-SE" smtClean="0">
                <a:solidFill>
                  <a:prstClr val="white">
                    <a:lumMod val="65000"/>
                  </a:prstClr>
                </a:solidFill>
              </a:rPr>
              <a:pPr/>
              <a:t>‹#›</a:t>
            </a:fld>
            <a:endParaRPr lang="sv-SE" dirty="0">
              <a:solidFill>
                <a:prstClr val="white">
                  <a:lumMod val="65000"/>
                </a:prstClr>
              </a:solidFill>
            </a:endParaRPr>
          </a:p>
        </p:txBody>
      </p:sp>
      <p:sp>
        <p:nvSpPr>
          <p:cNvPr id="5" name="Footer Placeholder 4"/>
          <p:cNvSpPr>
            <a:spLocks noGrp="1"/>
          </p:cNvSpPr>
          <p:nvPr>
            <p:ph type="ftr" sz="quarter" idx="12"/>
          </p:nvPr>
        </p:nvSpPr>
        <p:spPr/>
        <p:txBody>
          <a:bodyPr/>
          <a:lstStyle/>
          <a:p>
            <a:endParaRPr lang="sv-SE">
              <a:solidFill>
                <a:prstClr val="white">
                  <a:lumMod val="65000"/>
                </a:prstClr>
              </a:solidFill>
            </a:endParaRPr>
          </a:p>
        </p:txBody>
      </p:sp>
      <p:sp>
        <p:nvSpPr>
          <p:cNvPr id="9" name="Rectangle 8"/>
          <p:cNvSpPr/>
          <p:nvPr userDrawn="1"/>
        </p:nvSpPr>
        <p:spPr>
          <a:xfrm>
            <a:off x="1871531" y="1916832"/>
            <a:ext cx="8448939" cy="54000"/>
          </a:xfrm>
          <a:prstGeom prst="rect">
            <a:avLst/>
          </a:prstGeom>
          <a:solidFill>
            <a:schemeClr val="tx1">
              <a:lumMod val="85000"/>
              <a:lumOff val="15000"/>
            </a:schemeClr>
          </a:solidFill>
          <a:ln>
            <a:noFill/>
          </a:ln>
        </p:spPr>
        <p:txBody>
          <a:bodyPr vert="horz" lIns="91440" tIns="45720" rIns="91440" bIns="45720" rtlCol="0">
            <a:normAutofit fontScale="25000" lnSpcReduction="20000"/>
          </a:bodyPr>
          <a:lstStyle/>
          <a:p>
            <a:pPr marL="342900" defTabSz="457200" fontAlgn="base">
              <a:lnSpc>
                <a:spcPct val="50000"/>
              </a:lnSpc>
              <a:spcBef>
                <a:spcPct val="20000"/>
              </a:spcBef>
              <a:spcAft>
                <a:spcPct val="0"/>
              </a:spcAft>
              <a:buFont typeface="+mj-lt"/>
              <a:buNone/>
            </a:pPr>
            <a:endParaRPr lang="sv-SE" sz="800">
              <a:noFill/>
            </a:endParaRPr>
          </a:p>
        </p:txBody>
      </p:sp>
      <p:sp>
        <p:nvSpPr>
          <p:cNvPr id="11" name="Content Placeholder 10"/>
          <p:cNvSpPr>
            <a:spLocks noGrp="1"/>
          </p:cNvSpPr>
          <p:nvPr>
            <p:ph sz="quarter" idx="14"/>
          </p:nvPr>
        </p:nvSpPr>
        <p:spPr>
          <a:xfrm>
            <a:off x="1775521" y="2060848"/>
            <a:ext cx="8640960" cy="381642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13943908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endParaRPr lang="sv-SE">
              <a:solidFill>
                <a:prstClr val="white">
                  <a:lumMod val="65000"/>
                </a:prstClr>
              </a:solidFill>
            </a:endParaRPr>
          </a:p>
        </p:txBody>
      </p:sp>
      <p:sp>
        <p:nvSpPr>
          <p:cNvPr id="4" name="Slide Number Placeholder 3"/>
          <p:cNvSpPr>
            <a:spLocks noGrp="1"/>
          </p:cNvSpPr>
          <p:nvPr>
            <p:ph type="sldNum" sz="quarter" idx="11"/>
          </p:nvPr>
        </p:nvSpPr>
        <p:spPr/>
        <p:txBody>
          <a:bodyPr/>
          <a:lstStyle/>
          <a:p>
            <a:fld id="{16FD296A-7131-4EBD-A285-4F7EF99A480E}" type="slidenum">
              <a:rPr lang="sv-SE" smtClean="0">
                <a:solidFill>
                  <a:prstClr val="white">
                    <a:lumMod val="65000"/>
                  </a:prstClr>
                </a:solidFill>
              </a:rPr>
              <a:pPr/>
              <a:t>‹#›</a:t>
            </a:fld>
            <a:endParaRPr lang="sv-SE" dirty="0">
              <a:solidFill>
                <a:prstClr val="white">
                  <a:lumMod val="65000"/>
                </a:prstClr>
              </a:solidFill>
            </a:endParaRPr>
          </a:p>
        </p:txBody>
      </p:sp>
      <p:sp>
        <p:nvSpPr>
          <p:cNvPr id="5" name="Footer Placeholder 4"/>
          <p:cNvSpPr>
            <a:spLocks noGrp="1"/>
          </p:cNvSpPr>
          <p:nvPr>
            <p:ph type="ftr" sz="quarter" idx="12"/>
          </p:nvPr>
        </p:nvSpPr>
        <p:spPr/>
        <p:txBody>
          <a:bodyPr/>
          <a:lstStyle/>
          <a:p>
            <a:endParaRPr lang="sv-SE">
              <a:solidFill>
                <a:prstClr val="white">
                  <a:lumMod val="65000"/>
                </a:prstClr>
              </a:solidFill>
            </a:endParaRPr>
          </a:p>
        </p:txBody>
      </p:sp>
      <p:sp>
        <p:nvSpPr>
          <p:cNvPr id="9" name="Rectangle 8"/>
          <p:cNvSpPr/>
          <p:nvPr userDrawn="1"/>
        </p:nvSpPr>
        <p:spPr>
          <a:xfrm>
            <a:off x="1871531" y="1916832"/>
            <a:ext cx="8448939" cy="54000"/>
          </a:xfrm>
          <a:prstGeom prst="rect">
            <a:avLst/>
          </a:prstGeom>
          <a:solidFill>
            <a:schemeClr val="tx1">
              <a:lumMod val="85000"/>
              <a:lumOff val="15000"/>
            </a:schemeClr>
          </a:solidFill>
          <a:ln>
            <a:noFill/>
          </a:ln>
        </p:spPr>
        <p:txBody>
          <a:bodyPr vert="horz" lIns="91440" tIns="45720" rIns="91440" bIns="45720" rtlCol="0">
            <a:normAutofit fontScale="25000" lnSpcReduction="20000"/>
          </a:bodyPr>
          <a:lstStyle/>
          <a:p>
            <a:pPr marL="342900" defTabSz="457200" fontAlgn="base">
              <a:lnSpc>
                <a:spcPct val="50000"/>
              </a:lnSpc>
              <a:spcBef>
                <a:spcPct val="20000"/>
              </a:spcBef>
              <a:spcAft>
                <a:spcPct val="0"/>
              </a:spcAft>
              <a:buFont typeface="+mj-lt"/>
              <a:buNone/>
            </a:pPr>
            <a:endParaRPr lang="sv-SE" sz="800">
              <a:noFill/>
            </a:endParaRPr>
          </a:p>
        </p:txBody>
      </p:sp>
      <p:sp>
        <p:nvSpPr>
          <p:cNvPr id="11" name="Content Placeholder 10"/>
          <p:cNvSpPr>
            <a:spLocks noGrp="1"/>
          </p:cNvSpPr>
          <p:nvPr>
            <p:ph sz="quarter" idx="14"/>
          </p:nvPr>
        </p:nvSpPr>
        <p:spPr>
          <a:xfrm>
            <a:off x="1775522" y="2060848"/>
            <a:ext cx="4224468" cy="381642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10" name="Content Placeholder 10"/>
          <p:cNvSpPr>
            <a:spLocks noGrp="1"/>
          </p:cNvSpPr>
          <p:nvPr>
            <p:ph sz="quarter" idx="15"/>
          </p:nvPr>
        </p:nvSpPr>
        <p:spPr>
          <a:xfrm>
            <a:off x="6192011" y="2060848"/>
            <a:ext cx="4224468" cy="381642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extLst>
      <p:ext uri="{BB962C8B-B14F-4D97-AF65-F5344CB8AC3E}">
        <p14:creationId xmlns:p14="http://schemas.microsoft.com/office/powerpoint/2010/main" val="36129791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sv-SE">
              <a:solidFill>
                <a:prstClr val="white">
                  <a:lumMod val="65000"/>
                </a:prstClr>
              </a:solidFill>
            </a:endParaRPr>
          </a:p>
        </p:txBody>
      </p:sp>
      <p:sp>
        <p:nvSpPr>
          <p:cNvPr id="4" name="Slide Number Placeholder 3"/>
          <p:cNvSpPr>
            <a:spLocks noGrp="1"/>
          </p:cNvSpPr>
          <p:nvPr>
            <p:ph type="sldNum" sz="quarter" idx="11"/>
          </p:nvPr>
        </p:nvSpPr>
        <p:spPr/>
        <p:txBody>
          <a:bodyPr/>
          <a:lstStyle/>
          <a:p>
            <a:fld id="{16FD296A-7131-4EBD-A285-4F7EF99A480E}" type="slidenum">
              <a:rPr lang="sv-SE" smtClean="0">
                <a:solidFill>
                  <a:prstClr val="white">
                    <a:lumMod val="65000"/>
                  </a:prstClr>
                </a:solidFill>
              </a:rPr>
              <a:pPr/>
              <a:t>‹#›</a:t>
            </a:fld>
            <a:endParaRPr lang="sv-SE" dirty="0">
              <a:solidFill>
                <a:prstClr val="white">
                  <a:lumMod val="65000"/>
                </a:prstClr>
              </a:solidFill>
            </a:endParaRPr>
          </a:p>
        </p:txBody>
      </p:sp>
      <p:sp>
        <p:nvSpPr>
          <p:cNvPr id="5" name="Footer Placeholder 4"/>
          <p:cNvSpPr>
            <a:spLocks noGrp="1"/>
          </p:cNvSpPr>
          <p:nvPr>
            <p:ph type="ftr" sz="quarter" idx="12"/>
          </p:nvPr>
        </p:nvSpPr>
        <p:spPr/>
        <p:txBody>
          <a:bodyPr/>
          <a:lstStyle/>
          <a:p>
            <a:endParaRPr lang="sv-SE">
              <a:solidFill>
                <a:prstClr val="white">
                  <a:lumMod val="65000"/>
                </a:prstClr>
              </a:solidFill>
            </a:endParaRPr>
          </a:p>
        </p:txBody>
      </p:sp>
      <p:sp>
        <p:nvSpPr>
          <p:cNvPr id="11" name="Content Placeholder 10"/>
          <p:cNvSpPr>
            <a:spLocks noGrp="1"/>
          </p:cNvSpPr>
          <p:nvPr>
            <p:ph sz="quarter" idx="15"/>
          </p:nvPr>
        </p:nvSpPr>
        <p:spPr>
          <a:xfrm>
            <a:off x="1776248" y="260350"/>
            <a:ext cx="8640233" cy="56169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Tree>
    <p:extLst>
      <p:ext uri="{BB962C8B-B14F-4D97-AF65-F5344CB8AC3E}">
        <p14:creationId xmlns:p14="http://schemas.microsoft.com/office/powerpoint/2010/main" val="27718275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with header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sv-SE">
              <a:solidFill>
                <a:prstClr val="white">
                  <a:lumMod val="65000"/>
                </a:prstClr>
              </a:solidFill>
            </a:endParaRPr>
          </a:p>
        </p:txBody>
      </p:sp>
      <p:sp>
        <p:nvSpPr>
          <p:cNvPr id="4" name="Slide Number Placeholder 3"/>
          <p:cNvSpPr>
            <a:spLocks noGrp="1"/>
          </p:cNvSpPr>
          <p:nvPr>
            <p:ph type="sldNum" sz="quarter" idx="11"/>
          </p:nvPr>
        </p:nvSpPr>
        <p:spPr/>
        <p:txBody>
          <a:bodyPr/>
          <a:lstStyle/>
          <a:p>
            <a:fld id="{16FD296A-7131-4EBD-A285-4F7EF99A480E}" type="slidenum">
              <a:rPr lang="sv-SE" smtClean="0">
                <a:solidFill>
                  <a:prstClr val="white">
                    <a:lumMod val="65000"/>
                  </a:prstClr>
                </a:solidFill>
              </a:rPr>
              <a:pPr/>
              <a:t>‹#›</a:t>
            </a:fld>
            <a:endParaRPr lang="sv-SE" dirty="0">
              <a:solidFill>
                <a:prstClr val="white">
                  <a:lumMod val="65000"/>
                </a:prstClr>
              </a:solidFill>
            </a:endParaRPr>
          </a:p>
        </p:txBody>
      </p:sp>
      <p:sp>
        <p:nvSpPr>
          <p:cNvPr id="5" name="Footer Placeholder 4"/>
          <p:cNvSpPr>
            <a:spLocks noGrp="1"/>
          </p:cNvSpPr>
          <p:nvPr>
            <p:ph type="ftr" sz="quarter" idx="12"/>
          </p:nvPr>
        </p:nvSpPr>
        <p:spPr/>
        <p:txBody>
          <a:bodyPr/>
          <a:lstStyle/>
          <a:p>
            <a:endParaRPr lang="sv-SE">
              <a:solidFill>
                <a:prstClr val="white">
                  <a:lumMod val="65000"/>
                </a:prstClr>
              </a:solidFill>
            </a:endParaRPr>
          </a:p>
        </p:txBody>
      </p:sp>
      <p:sp>
        <p:nvSpPr>
          <p:cNvPr id="11" name="Content Placeholder 10"/>
          <p:cNvSpPr>
            <a:spLocks noGrp="1"/>
          </p:cNvSpPr>
          <p:nvPr>
            <p:ph sz="quarter" idx="14"/>
          </p:nvPr>
        </p:nvSpPr>
        <p:spPr>
          <a:xfrm>
            <a:off x="815414" y="692696"/>
            <a:ext cx="5184577" cy="518457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10" name="Content Placeholder 10"/>
          <p:cNvSpPr>
            <a:spLocks noGrp="1"/>
          </p:cNvSpPr>
          <p:nvPr>
            <p:ph sz="quarter" idx="15"/>
          </p:nvPr>
        </p:nvSpPr>
        <p:spPr>
          <a:xfrm>
            <a:off x="6192011" y="692696"/>
            <a:ext cx="5184576" cy="518457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7" name="Text Placeholder 6"/>
          <p:cNvSpPr>
            <a:spLocks noGrp="1"/>
          </p:cNvSpPr>
          <p:nvPr>
            <p:ph type="body" sz="quarter" idx="16" hasCustomPrompt="1"/>
          </p:nvPr>
        </p:nvSpPr>
        <p:spPr>
          <a:xfrm>
            <a:off x="814918" y="260351"/>
            <a:ext cx="5185833" cy="360363"/>
          </a:xfrm>
        </p:spPr>
        <p:txBody>
          <a:bodyPr/>
          <a:lstStyle>
            <a:lvl1pPr marL="0" indent="0" algn="ctr">
              <a:buNone/>
              <a:defRPr b="1"/>
            </a:lvl1pPr>
          </a:lstStyle>
          <a:p>
            <a:pPr lvl="0"/>
            <a:r>
              <a:rPr lang="en-US" dirty="0" smtClean="0"/>
              <a:t>Header here</a:t>
            </a:r>
            <a:endParaRPr lang="sv-SE" dirty="0"/>
          </a:p>
        </p:txBody>
      </p:sp>
      <p:sp>
        <p:nvSpPr>
          <p:cNvPr id="12" name="Text Placeholder 6"/>
          <p:cNvSpPr>
            <a:spLocks noGrp="1"/>
          </p:cNvSpPr>
          <p:nvPr>
            <p:ph type="body" sz="quarter" idx="17" hasCustomPrompt="1"/>
          </p:nvPr>
        </p:nvSpPr>
        <p:spPr>
          <a:xfrm>
            <a:off x="6192012" y="260351"/>
            <a:ext cx="5185833" cy="360363"/>
          </a:xfrm>
        </p:spPr>
        <p:txBody>
          <a:bodyPr/>
          <a:lstStyle>
            <a:lvl1pPr marL="0" indent="0" algn="ctr">
              <a:buNone/>
              <a:defRPr b="1"/>
            </a:lvl1pPr>
          </a:lstStyle>
          <a:p>
            <a:pPr lvl="0"/>
            <a:r>
              <a:rPr lang="en-US" dirty="0" smtClean="0"/>
              <a:t>Header here</a:t>
            </a:r>
            <a:endParaRPr lang="sv-SE" dirty="0"/>
          </a:p>
        </p:txBody>
      </p:sp>
    </p:spTree>
    <p:extLst>
      <p:ext uri="{BB962C8B-B14F-4D97-AF65-F5344CB8AC3E}">
        <p14:creationId xmlns:p14="http://schemas.microsoft.com/office/powerpoint/2010/main" val="36181519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sv-SE">
              <a:solidFill>
                <a:prstClr val="white">
                  <a:lumMod val="65000"/>
                </a:prstClr>
              </a:solidFill>
            </a:endParaRPr>
          </a:p>
        </p:txBody>
      </p:sp>
      <p:sp>
        <p:nvSpPr>
          <p:cNvPr id="4" name="Slide Number Placeholder 3"/>
          <p:cNvSpPr>
            <a:spLocks noGrp="1"/>
          </p:cNvSpPr>
          <p:nvPr>
            <p:ph type="sldNum" sz="quarter" idx="11"/>
          </p:nvPr>
        </p:nvSpPr>
        <p:spPr/>
        <p:txBody>
          <a:bodyPr/>
          <a:lstStyle/>
          <a:p>
            <a:fld id="{16FD296A-7131-4EBD-A285-4F7EF99A480E}" type="slidenum">
              <a:rPr lang="sv-SE" smtClean="0">
                <a:solidFill>
                  <a:prstClr val="white">
                    <a:lumMod val="65000"/>
                  </a:prstClr>
                </a:solidFill>
              </a:rPr>
              <a:pPr/>
              <a:t>‹#›</a:t>
            </a:fld>
            <a:endParaRPr lang="sv-SE" dirty="0">
              <a:solidFill>
                <a:prstClr val="white">
                  <a:lumMod val="65000"/>
                </a:prstClr>
              </a:solidFill>
            </a:endParaRPr>
          </a:p>
        </p:txBody>
      </p:sp>
      <p:sp>
        <p:nvSpPr>
          <p:cNvPr id="5" name="Footer Placeholder 4"/>
          <p:cNvSpPr>
            <a:spLocks noGrp="1"/>
          </p:cNvSpPr>
          <p:nvPr>
            <p:ph type="ftr" sz="quarter" idx="12"/>
          </p:nvPr>
        </p:nvSpPr>
        <p:spPr/>
        <p:txBody>
          <a:bodyPr/>
          <a:lstStyle/>
          <a:p>
            <a:endParaRPr lang="sv-SE">
              <a:solidFill>
                <a:prstClr val="white">
                  <a:lumMod val="65000"/>
                </a:prstClr>
              </a:solidFill>
            </a:endParaRPr>
          </a:p>
        </p:txBody>
      </p:sp>
      <p:sp>
        <p:nvSpPr>
          <p:cNvPr id="6" name="Text Placeholder 5"/>
          <p:cNvSpPr>
            <a:spLocks noGrp="1"/>
          </p:cNvSpPr>
          <p:nvPr>
            <p:ph type="body" sz="quarter" idx="13"/>
          </p:nvPr>
        </p:nvSpPr>
        <p:spPr>
          <a:xfrm>
            <a:off x="815414" y="2277616"/>
            <a:ext cx="10561172" cy="1295400"/>
          </a:xfrm>
        </p:spPr>
        <p:txBody>
          <a:bodyPr>
            <a:normAutofit/>
          </a:bodyPr>
          <a:lstStyle>
            <a:lvl1pPr marL="0" indent="0" algn="ctr">
              <a:buNone/>
              <a:defRPr sz="3200"/>
            </a:lvl1pPr>
          </a:lstStyle>
          <a:p>
            <a:pPr lvl="0"/>
            <a:r>
              <a:rPr lang="en-US" dirty="0" smtClean="0"/>
              <a:t>Click to edit Master text styles</a:t>
            </a:r>
          </a:p>
        </p:txBody>
      </p:sp>
    </p:spTree>
    <p:extLst>
      <p:ext uri="{BB962C8B-B14F-4D97-AF65-F5344CB8AC3E}">
        <p14:creationId xmlns:p14="http://schemas.microsoft.com/office/powerpoint/2010/main" val="6249022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sv-SE">
              <a:solidFill>
                <a:prstClr val="white">
                  <a:lumMod val="65000"/>
                </a:prstClr>
              </a:solidFill>
            </a:endParaRPr>
          </a:p>
        </p:txBody>
      </p:sp>
      <p:sp>
        <p:nvSpPr>
          <p:cNvPr id="4" name="Slide Number Placeholder 3"/>
          <p:cNvSpPr>
            <a:spLocks noGrp="1"/>
          </p:cNvSpPr>
          <p:nvPr>
            <p:ph type="sldNum" sz="quarter" idx="11"/>
          </p:nvPr>
        </p:nvSpPr>
        <p:spPr/>
        <p:txBody>
          <a:bodyPr/>
          <a:lstStyle/>
          <a:p>
            <a:fld id="{16FD296A-7131-4EBD-A285-4F7EF99A480E}" type="slidenum">
              <a:rPr lang="sv-SE" smtClean="0">
                <a:solidFill>
                  <a:prstClr val="white">
                    <a:lumMod val="65000"/>
                  </a:prstClr>
                </a:solidFill>
              </a:rPr>
              <a:pPr/>
              <a:t>‹#›</a:t>
            </a:fld>
            <a:endParaRPr lang="sv-SE" dirty="0">
              <a:solidFill>
                <a:prstClr val="white">
                  <a:lumMod val="65000"/>
                </a:prstClr>
              </a:solidFill>
            </a:endParaRPr>
          </a:p>
        </p:txBody>
      </p:sp>
      <p:sp>
        <p:nvSpPr>
          <p:cNvPr id="5" name="Footer Placeholder 4"/>
          <p:cNvSpPr>
            <a:spLocks noGrp="1"/>
          </p:cNvSpPr>
          <p:nvPr>
            <p:ph type="ftr" sz="quarter" idx="12"/>
          </p:nvPr>
        </p:nvSpPr>
        <p:spPr/>
        <p:txBody>
          <a:bodyPr/>
          <a:lstStyle/>
          <a:p>
            <a:endParaRPr lang="sv-SE">
              <a:solidFill>
                <a:prstClr val="white">
                  <a:lumMod val="65000"/>
                </a:prstClr>
              </a:solidFill>
            </a:endParaRPr>
          </a:p>
        </p:txBody>
      </p:sp>
    </p:spTree>
    <p:extLst>
      <p:ext uri="{BB962C8B-B14F-4D97-AF65-F5344CB8AC3E}">
        <p14:creationId xmlns:p14="http://schemas.microsoft.com/office/powerpoint/2010/main" val="34772881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t>2011-06-15</a:t>
            </a:r>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FD5FAC-6B17-4D2B-AFAF-ECBEB9AE34BF}" type="slidenum">
              <a:rPr lang="en-US" smtClean="0"/>
              <a:pPr>
                <a:defRPr/>
              </a:pPr>
              <a:t>‹#›</a:t>
            </a:fld>
            <a:endParaRPr lang="en-US" dirty="0"/>
          </a:p>
        </p:txBody>
      </p:sp>
    </p:spTree>
    <p:extLst>
      <p:ext uri="{BB962C8B-B14F-4D97-AF65-F5344CB8AC3E}">
        <p14:creationId xmlns:p14="http://schemas.microsoft.com/office/powerpoint/2010/main" val="127241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pPr>
            <a:endParaRPr lang="en-US" dirty="0">
              <a:solidFill>
                <a:prstClr val="white">
                  <a:lumMod val="65000"/>
                </a:prstClr>
              </a:solidFill>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pP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pPr>
            <a:fld id="{16FD296A-7131-4EBD-A285-4F7EF99A480E}" type="slidenum">
              <a:rPr lang="en-US" smtClean="0">
                <a:solidFill>
                  <a:prstClr val="white">
                    <a:lumMod val="65000"/>
                  </a:prstClr>
                </a:solidFill>
              </a:rPr>
              <a:pPr eaLnBrk="0" fontAlgn="base" hangingPunct="0">
                <a:spcBef>
                  <a:spcPct val="0"/>
                </a:spcBef>
                <a:spcAft>
                  <a:spcPct val="0"/>
                </a:spcAft>
              </a:pPr>
              <a:t>‹#›</a:t>
            </a:fld>
            <a:endParaRPr lang="en-US" dirty="0">
              <a:solidFill>
                <a:prstClr val="white">
                  <a:lumMod val="65000"/>
                </a:prstClr>
              </a:solidFill>
            </a:endParaRPr>
          </a:p>
        </p:txBody>
      </p:sp>
    </p:spTree>
    <p:extLst>
      <p:ext uri="{BB962C8B-B14F-4D97-AF65-F5344CB8AC3E}">
        <p14:creationId xmlns:p14="http://schemas.microsoft.com/office/powerpoint/2010/main" val="404168001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eaLnBrk="0" fontAlgn="base" hangingPunct="0">
              <a:spcBef>
                <a:spcPct val="0"/>
              </a:spcBef>
              <a:spcAft>
                <a:spcPct val="0"/>
              </a:spcAft>
            </a:pPr>
            <a:endParaRPr lang="en-US" dirty="0">
              <a:solidFill>
                <a:prstClr val="white">
                  <a:lumMod val="65000"/>
                </a:prstClr>
              </a:solidFill>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pPr>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pPr>
            <a:fld id="{16FD296A-7131-4EBD-A285-4F7EF99A480E}" type="slidenum">
              <a:rPr lang="en-US" smtClean="0">
                <a:solidFill>
                  <a:prstClr val="white">
                    <a:lumMod val="65000"/>
                  </a:prstClr>
                </a:solidFill>
              </a:rPr>
              <a:pPr eaLnBrk="0" fontAlgn="base" hangingPunct="0">
                <a:spcBef>
                  <a:spcPct val="0"/>
                </a:spcBef>
                <a:spcAft>
                  <a:spcPct val="0"/>
                </a:spcAft>
              </a:pPr>
              <a:t>‹#›</a:t>
            </a:fld>
            <a:endParaRPr lang="en-US" dirty="0">
              <a:solidFill>
                <a:prstClr val="white">
                  <a:lumMod val="65000"/>
                </a:prstClr>
              </a:solidFill>
            </a:endParaRPr>
          </a:p>
        </p:txBody>
      </p:sp>
    </p:spTree>
    <p:extLst>
      <p:ext uri="{BB962C8B-B14F-4D97-AF65-F5344CB8AC3E}">
        <p14:creationId xmlns:p14="http://schemas.microsoft.com/office/powerpoint/2010/main" val="275068708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eaLnBrk="0" fontAlgn="base" hangingPunct="0">
              <a:spcBef>
                <a:spcPct val="0"/>
              </a:spcBef>
              <a:spcAft>
                <a:spcPct val="0"/>
              </a:spcAft>
            </a:pPr>
            <a:endParaRPr lang="en-US" dirty="0">
              <a:solidFill>
                <a:prstClr val="white">
                  <a:lumMod val="65000"/>
                </a:prstClr>
              </a:solidFill>
            </a:endParaRPr>
          </a:p>
        </p:txBody>
      </p:sp>
      <p:sp>
        <p:nvSpPr>
          <p:cNvPr id="8" name="Footer Placeholder 7"/>
          <p:cNvSpPr>
            <a:spLocks noGrp="1"/>
          </p:cNvSpPr>
          <p:nvPr>
            <p:ph type="ftr" sz="quarter" idx="11"/>
          </p:nvPr>
        </p:nvSpPr>
        <p:spPr/>
        <p:txBody>
          <a:bodyPr/>
          <a:lstStyle/>
          <a:p>
            <a:pPr eaLnBrk="0" fontAlgn="base" hangingPunct="0">
              <a:spcBef>
                <a:spcPct val="0"/>
              </a:spcBef>
              <a:spcAft>
                <a:spcPct val="0"/>
              </a:spcAft>
            </a:pPr>
            <a:endParaRPr lang="en-US" dirty="0">
              <a:solidFill>
                <a:prstClr val="white">
                  <a:lumMod val="65000"/>
                </a:prstClr>
              </a:solidFill>
            </a:endParaRPr>
          </a:p>
        </p:txBody>
      </p:sp>
      <p:sp>
        <p:nvSpPr>
          <p:cNvPr id="9" name="Slide Number Placeholder 8"/>
          <p:cNvSpPr>
            <a:spLocks noGrp="1"/>
          </p:cNvSpPr>
          <p:nvPr>
            <p:ph type="sldNum" sz="quarter" idx="12"/>
          </p:nvPr>
        </p:nvSpPr>
        <p:spPr/>
        <p:txBody>
          <a:bodyPr/>
          <a:lstStyle/>
          <a:p>
            <a:pPr eaLnBrk="0" fontAlgn="base" hangingPunct="0">
              <a:spcBef>
                <a:spcPct val="0"/>
              </a:spcBef>
              <a:spcAft>
                <a:spcPct val="0"/>
              </a:spcAft>
            </a:pPr>
            <a:fld id="{16FD296A-7131-4EBD-A285-4F7EF99A480E}" type="slidenum">
              <a:rPr lang="en-US" smtClean="0">
                <a:solidFill>
                  <a:prstClr val="white">
                    <a:lumMod val="65000"/>
                  </a:prstClr>
                </a:solidFill>
              </a:rPr>
              <a:pPr eaLnBrk="0" fontAlgn="base" hangingPunct="0">
                <a:spcBef>
                  <a:spcPct val="0"/>
                </a:spcBef>
                <a:spcAft>
                  <a:spcPct val="0"/>
                </a:spcAft>
              </a:pPr>
              <a:t>‹#›</a:t>
            </a:fld>
            <a:endParaRPr lang="en-US" dirty="0">
              <a:solidFill>
                <a:prstClr val="white">
                  <a:lumMod val="65000"/>
                </a:prstClr>
              </a:solidFill>
            </a:endParaRPr>
          </a:p>
        </p:txBody>
      </p:sp>
    </p:spTree>
    <p:extLst>
      <p:ext uri="{BB962C8B-B14F-4D97-AF65-F5344CB8AC3E}">
        <p14:creationId xmlns:p14="http://schemas.microsoft.com/office/powerpoint/2010/main" val="394602050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eaLnBrk="0" fontAlgn="base" hangingPunct="0">
              <a:spcBef>
                <a:spcPct val="0"/>
              </a:spcBef>
              <a:spcAft>
                <a:spcPct val="0"/>
              </a:spcAft>
            </a:pPr>
            <a:endParaRPr lang="en-US" dirty="0">
              <a:solidFill>
                <a:prstClr val="white">
                  <a:lumMod val="65000"/>
                </a:prstClr>
              </a:solidFill>
            </a:endParaRPr>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pPr>
            <a:endParaRPr lang="en-US" dirty="0">
              <a:solidFill>
                <a:prstClr val="white">
                  <a:lumMod val="65000"/>
                </a:prstClr>
              </a:solidFill>
            </a:endParaRP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pPr>
            <a:fld id="{16FD296A-7131-4EBD-A285-4F7EF99A480E}" type="slidenum">
              <a:rPr lang="en-US" smtClean="0">
                <a:solidFill>
                  <a:prstClr val="white">
                    <a:lumMod val="65000"/>
                  </a:prstClr>
                </a:solidFill>
              </a:rPr>
              <a:pPr eaLnBrk="0" fontAlgn="base" hangingPunct="0">
                <a:spcBef>
                  <a:spcPct val="0"/>
                </a:spcBef>
                <a:spcAft>
                  <a:spcPct val="0"/>
                </a:spcAft>
              </a:pPr>
              <a:t>‹#›</a:t>
            </a:fld>
            <a:endParaRPr lang="en-US" dirty="0">
              <a:solidFill>
                <a:prstClr val="white">
                  <a:lumMod val="65000"/>
                </a:prstClr>
              </a:solidFill>
            </a:endParaRPr>
          </a:p>
        </p:txBody>
      </p:sp>
    </p:spTree>
    <p:extLst>
      <p:ext uri="{BB962C8B-B14F-4D97-AF65-F5344CB8AC3E}">
        <p14:creationId xmlns:p14="http://schemas.microsoft.com/office/powerpoint/2010/main" val="158888196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0" fontAlgn="base" hangingPunct="0">
              <a:spcBef>
                <a:spcPct val="0"/>
              </a:spcBef>
              <a:spcAft>
                <a:spcPct val="0"/>
              </a:spcAft>
            </a:pPr>
            <a:endParaRPr lang="en-US" dirty="0">
              <a:solidFill>
                <a:prstClr val="white">
                  <a:lumMod val="65000"/>
                </a:prstClr>
              </a:solidFill>
            </a:endParaRPr>
          </a:p>
        </p:txBody>
      </p:sp>
      <p:sp>
        <p:nvSpPr>
          <p:cNvPr id="3" name="Footer Placeholder 2"/>
          <p:cNvSpPr>
            <a:spLocks noGrp="1"/>
          </p:cNvSpPr>
          <p:nvPr>
            <p:ph type="ftr" sz="quarter" idx="11"/>
          </p:nvPr>
        </p:nvSpPr>
        <p:spPr/>
        <p:txBody>
          <a:bodyPr/>
          <a:lstStyle/>
          <a:p>
            <a:pPr eaLnBrk="0" fontAlgn="base" hangingPunct="0">
              <a:spcBef>
                <a:spcPct val="0"/>
              </a:spcBef>
              <a:spcAft>
                <a:spcPct val="0"/>
              </a:spcAft>
            </a:pPr>
            <a:endParaRPr lang="en-US" dirty="0">
              <a:solidFill>
                <a:prstClr val="white">
                  <a:lumMod val="65000"/>
                </a:prstClr>
              </a:solidFill>
            </a:endParaRPr>
          </a:p>
        </p:txBody>
      </p:sp>
      <p:sp>
        <p:nvSpPr>
          <p:cNvPr id="4" name="Slide Number Placeholder 3"/>
          <p:cNvSpPr>
            <a:spLocks noGrp="1"/>
          </p:cNvSpPr>
          <p:nvPr>
            <p:ph type="sldNum" sz="quarter" idx="12"/>
          </p:nvPr>
        </p:nvSpPr>
        <p:spPr/>
        <p:txBody>
          <a:bodyPr/>
          <a:lstStyle/>
          <a:p>
            <a:pPr eaLnBrk="0" fontAlgn="base" hangingPunct="0">
              <a:spcBef>
                <a:spcPct val="0"/>
              </a:spcBef>
              <a:spcAft>
                <a:spcPct val="0"/>
              </a:spcAft>
            </a:pPr>
            <a:fld id="{16FD296A-7131-4EBD-A285-4F7EF99A480E}" type="slidenum">
              <a:rPr lang="en-US" smtClean="0">
                <a:solidFill>
                  <a:prstClr val="white">
                    <a:lumMod val="65000"/>
                  </a:prstClr>
                </a:solidFill>
              </a:rPr>
              <a:pPr eaLnBrk="0" fontAlgn="base" hangingPunct="0">
                <a:spcBef>
                  <a:spcPct val="0"/>
                </a:spcBef>
                <a:spcAft>
                  <a:spcPct val="0"/>
                </a:spcAft>
              </a:pPr>
              <a:t>‹#›</a:t>
            </a:fld>
            <a:endParaRPr lang="en-US" dirty="0">
              <a:solidFill>
                <a:prstClr val="white">
                  <a:lumMod val="65000"/>
                </a:prstClr>
              </a:solidFill>
            </a:endParaRPr>
          </a:p>
        </p:txBody>
      </p:sp>
    </p:spTree>
    <p:extLst>
      <p:ext uri="{BB962C8B-B14F-4D97-AF65-F5344CB8AC3E}">
        <p14:creationId xmlns:p14="http://schemas.microsoft.com/office/powerpoint/2010/main" val="357158229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pPr>
            <a:endParaRPr lang="en-US" dirty="0">
              <a:solidFill>
                <a:prstClr val="white">
                  <a:lumMod val="65000"/>
                </a:prstClr>
              </a:solidFill>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pPr>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pPr>
            <a:fld id="{16FD296A-7131-4EBD-A285-4F7EF99A480E}" type="slidenum">
              <a:rPr lang="en-US" smtClean="0">
                <a:solidFill>
                  <a:prstClr val="white">
                    <a:lumMod val="65000"/>
                  </a:prstClr>
                </a:solidFill>
              </a:rPr>
              <a:pPr eaLnBrk="0" fontAlgn="base" hangingPunct="0">
                <a:spcBef>
                  <a:spcPct val="0"/>
                </a:spcBef>
                <a:spcAft>
                  <a:spcPct val="0"/>
                </a:spcAft>
              </a:pPr>
              <a:t>‹#›</a:t>
            </a:fld>
            <a:endParaRPr lang="en-US" dirty="0">
              <a:solidFill>
                <a:prstClr val="white">
                  <a:lumMod val="65000"/>
                </a:prstClr>
              </a:solidFill>
            </a:endParaRPr>
          </a:p>
        </p:txBody>
      </p:sp>
    </p:spTree>
    <p:extLst>
      <p:ext uri="{BB962C8B-B14F-4D97-AF65-F5344CB8AC3E}">
        <p14:creationId xmlns:p14="http://schemas.microsoft.com/office/powerpoint/2010/main" val="102346065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pPr>
            <a:endParaRPr lang="en-US" dirty="0">
              <a:solidFill>
                <a:prstClr val="white">
                  <a:lumMod val="65000"/>
                </a:prstClr>
              </a:solidFill>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pPr>
            <a:endParaRPr lang="en-US" dirty="0">
              <a:solidFill>
                <a:prstClr val="white">
                  <a:lumMod val="65000"/>
                </a:prstClr>
              </a:solidFill>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pPr>
            <a:fld id="{16FD296A-7131-4EBD-A285-4F7EF99A480E}" type="slidenum">
              <a:rPr lang="en-US" smtClean="0">
                <a:solidFill>
                  <a:prstClr val="white">
                    <a:lumMod val="65000"/>
                  </a:prstClr>
                </a:solidFill>
              </a:rPr>
              <a:pPr eaLnBrk="0" fontAlgn="base" hangingPunct="0">
                <a:spcBef>
                  <a:spcPct val="0"/>
                </a:spcBef>
                <a:spcAft>
                  <a:spcPct val="0"/>
                </a:spcAft>
              </a:pPr>
              <a:t>‹#›</a:t>
            </a:fld>
            <a:endParaRPr lang="en-US" dirty="0">
              <a:solidFill>
                <a:prstClr val="white">
                  <a:lumMod val="65000"/>
                </a:prstClr>
              </a:solidFill>
            </a:endParaRPr>
          </a:p>
        </p:txBody>
      </p:sp>
    </p:spTree>
    <p:extLst>
      <p:ext uri="{BB962C8B-B14F-4D97-AF65-F5344CB8AC3E}">
        <p14:creationId xmlns:p14="http://schemas.microsoft.com/office/powerpoint/2010/main" val="8842649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dirty="0">
              <a:solidFill>
                <a:prstClr val="white">
                  <a:lumMod val="6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dirty="0">
              <a:solidFill>
                <a:prstClr val="white">
                  <a:lumMod val="6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16FD296A-7131-4EBD-A285-4F7EF99A480E}" type="slidenum">
              <a:rPr lang="en-US" smtClean="0">
                <a:solidFill>
                  <a:prstClr val="white">
                    <a:lumMod val="65000"/>
                  </a:prstClr>
                </a:solidFill>
              </a:rPr>
              <a:pPr eaLnBrk="0" fontAlgn="base" hangingPunct="0">
                <a:spcBef>
                  <a:spcPct val="0"/>
                </a:spcBef>
                <a:spcAft>
                  <a:spcPct val="0"/>
                </a:spcAft>
              </a:pPr>
              <a:t>‹#›</a:t>
            </a:fld>
            <a:endParaRPr lang="en-US" dirty="0">
              <a:solidFill>
                <a:prstClr val="white">
                  <a:lumMod val="65000"/>
                </a:prstClr>
              </a:solidFill>
            </a:endParaRPr>
          </a:p>
        </p:txBody>
      </p:sp>
      <p:graphicFrame>
        <p:nvGraphicFramePr>
          <p:cNvPr id="7" name="Object 6" hidden="1"/>
          <p:cNvGraphicFramePr>
            <a:graphicFrameLocks noChangeAspect="1"/>
          </p:cNvGraphicFramePr>
          <p:nvPr userDrawn="1">
            <p:custDataLst>
              <p:tags r:id="rId20"/>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094"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2118" y="1589"/>
                        <a:ext cx="2116" cy="1587"/>
                      </a:xfrm>
                      <a:prstGeom prst="rect">
                        <a:avLst/>
                      </a:prstGeom>
                    </p:spPr>
                  </p:pic>
                </p:oleObj>
              </mc:Fallback>
            </mc:AlternateContent>
          </a:graphicData>
        </a:graphic>
      </p:graphicFrame>
      <p:sp>
        <p:nvSpPr>
          <p:cNvPr id="8" name="Rektangel 12"/>
          <p:cNvSpPr/>
          <p:nvPr userDrawn="1"/>
        </p:nvSpPr>
        <p:spPr>
          <a:xfrm>
            <a:off x="5828" y="0"/>
            <a:ext cx="12192000" cy="6858000"/>
          </a:xfrm>
          <a:prstGeom prst="rect">
            <a:avLst/>
          </a:prstGeom>
          <a:solidFill>
            <a:srgbClr val="E7E7E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eaLnBrk="0" fontAlgn="base" hangingPunct="0">
              <a:spcBef>
                <a:spcPct val="0"/>
              </a:spcBef>
              <a:spcAft>
                <a:spcPct val="0"/>
              </a:spcAft>
            </a:pPr>
            <a:endParaRPr lang="en-US" sz="1800" dirty="0">
              <a:solidFill>
                <a:prstClr val="white"/>
              </a:solidFill>
            </a:endParaRPr>
          </a:p>
        </p:txBody>
      </p:sp>
      <p:sp>
        <p:nvSpPr>
          <p:cNvPr id="9" name="Rektangel 6"/>
          <p:cNvSpPr/>
          <p:nvPr userDrawn="1"/>
        </p:nvSpPr>
        <p:spPr>
          <a:xfrm>
            <a:off x="0" y="6021288"/>
            <a:ext cx="12201677" cy="864096"/>
          </a:xfrm>
          <a:prstGeom prst="rect">
            <a:avLst/>
          </a:prstGeom>
          <a:solidFill>
            <a:srgbClr val="10547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11" name="Picture 10" descr="HHSlogo MISUM_v1_vit copy.pdf"/>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0738343" y="5982409"/>
            <a:ext cx="1453657" cy="1027228"/>
          </a:xfrm>
          <a:prstGeom prst="rect">
            <a:avLst/>
          </a:prstGeom>
        </p:spPr>
      </p:pic>
    </p:spTree>
    <p:extLst>
      <p:ext uri="{BB962C8B-B14F-4D97-AF65-F5344CB8AC3E}">
        <p14:creationId xmlns:p14="http://schemas.microsoft.com/office/powerpoint/2010/main" val="422011699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62" r:id="rId13"/>
    <p:sldLayoutId id="2147483663" r:id="rId14"/>
    <p:sldLayoutId id="2147483664" r:id="rId15"/>
    <p:sldLayoutId id="2147483665" r:id="rId16"/>
    <p:sldLayoutId id="2147483666"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Ranjula.Bali@hhs.se"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Ranjula.Bali@hhs.se" TargetMode="External"/><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970" y="1899394"/>
            <a:ext cx="8640960" cy="1152128"/>
          </a:xfrm>
        </p:spPr>
        <p:txBody>
          <a:bodyPr>
            <a:normAutofit fontScale="90000"/>
          </a:bodyPr>
          <a:lstStyle/>
          <a:p>
            <a:r>
              <a:rPr lang="en-US" dirty="0" smtClean="0"/>
              <a:t>Financial Inclusion and its Discontents</a:t>
            </a:r>
            <a:endParaRPr lang="en-US" dirty="0"/>
          </a:p>
        </p:txBody>
      </p:sp>
      <p:sp>
        <p:nvSpPr>
          <p:cNvPr id="3" name="Slide Number Placeholder 2"/>
          <p:cNvSpPr>
            <a:spLocks noGrp="1"/>
          </p:cNvSpPr>
          <p:nvPr>
            <p:ph type="sldNum" sz="quarter" idx="11"/>
          </p:nvPr>
        </p:nvSpPr>
        <p:spPr/>
        <p:txBody>
          <a:bodyPr/>
          <a:lstStyle/>
          <a:p>
            <a:fld id="{16FD296A-7131-4EBD-A285-4F7EF99A480E}" type="slidenum">
              <a:rPr lang="sv-SE" smtClean="0">
                <a:solidFill>
                  <a:prstClr val="white">
                    <a:lumMod val="65000"/>
                  </a:prstClr>
                </a:solidFill>
              </a:rPr>
              <a:pPr/>
              <a:t>1</a:t>
            </a:fld>
            <a:endParaRPr lang="sv-SE" dirty="0">
              <a:solidFill>
                <a:prstClr val="white">
                  <a:lumMod val="65000"/>
                </a:prstClr>
              </a:solidFill>
            </a:endParaRPr>
          </a:p>
        </p:txBody>
      </p:sp>
      <p:sp>
        <p:nvSpPr>
          <p:cNvPr id="4" name="Content Placeholder 3"/>
          <p:cNvSpPr>
            <a:spLocks noGrp="1"/>
          </p:cNvSpPr>
          <p:nvPr>
            <p:ph sz="quarter" idx="14"/>
          </p:nvPr>
        </p:nvSpPr>
        <p:spPr>
          <a:xfrm>
            <a:off x="5168899" y="3708400"/>
            <a:ext cx="5958781" cy="1991072"/>
          </a:xfrm>
        </p:spPr>
        <p:txBody>
          <a:bodyPr>
            <a:normAutofit fontScale="92500" lnSpcReduction="20000"/>
          </a:bodyPr>
          <a:lstStyle/>
          <a:p>
            <a:pPr marL="0" indent="0">
              <a:buNone/>
            </a:pPr>
            <a:r>
              <a:rPr lang="en-US" dirty="0" smtClean="0"/>
              <a:t>RANJULA  BALI SWAIN</a:t>
            </a:r>
          </a:p>
          <a:p>
            <a:pPr marL="0" indent="0">
              <a:buNone/>
            </a:pPr>
            <a:r>
              <a:rPr lang="en-US" dirty="0" smtClean="0"/>
              <a:t>Professor</a:t>
            </a:r>
          </a:p>
          <a:p>
            <a:pPr marL="0" indent="0">
              <a:buNone/>
            </a:pPr>
            <a:r>
              <a:rPr lang="en-US" dirty="0" smtClean="0"/>
              <a:t>STOCKHOLM </a:t>
            </a:r>
            <a:r>
              <a:rPr lang="en-US" dirty="0" smtClean="0"/>
              <a:t>SCHOOL OF </a:t>
            </a:r>
            <a:r>
              <a:rPr lang="en-US" dirty="0" smtClean="0"/>
              <a:t>ECONOMICS &amp;</a:t>
            </a:r>
          </a:p>
          <a:p>
            <a:pPr marL="0" indent="0">
              <a:buNone/>
            </a:pPr>
            <a:r>
              <a:rPr lang="en-US" smtClean="0"/>
              <a:t>SÖDERTÖRN UNIVERSITY</a:t>
            </a:r>
            <a:endParaRPr lang="en-US" dirty="0" smtClean="0"/>
          </a:p>
          <a:p>
            <a:pPr marL="0" indent="0">
              <a:buNone/>
            </a:pPr>
            <a:r>
              <a:rPr lang="en-US" dirty="0" smtClean="0">
                <a:hlinkClick r:id="rId2"/>
              </a:rPr>
              <a:t>Ranjula.Bali@hhs.se</a:t>
            </a:r>
            <a:endParaRPr lang="en-US" dirty="0" smtClean="0"/>
          </a:p>
          <a:p>
            <a:pPr marL="0" indent="0">
              <a:buNone/>
            </a:pPr>
            <a:endParaRPr lang="en-US" dirty="0"/>
          </a:p>
        </p:txBody>
      </p:sp>
      <p:sp>
        <p:nvSpPr>
          <p:cNvPr id="5" name="TextBox 4"/>
          <p:cNvSpPr txBox="1"/>
          <p:nvPr/>
        </p:nvSpPr>
        <p:spPr>
          <a:xfrm>
            <a:off x="222250" y="750073"/>
            <a:ext cx="11760200" cy="984885"/>
          </a:xfrm>
          <a:prstGeom prst="rect">
            <a:avLst/>
          </a:prstGeom>
          <a:noFill/>
        </p:spPr>
        <p:txBody>
          <a:bodyPr wrap="square" rtlCol="0">
            <a:spAutoFit/>
          </a:bodyPr>
          <a:lstStyle/>
          <a:p>
            <a:pPr algn="ctr"/>
            <a:r>
              <a:rPr lang="en-US" dirty="0" smtClean="0"/>
              <a:t>KEYNOTE LECTURE</a:t>
            </a:r>
          </a:p>
          <a:p>
            <a:pPr algn="ctr"/>
            <a:r>
              <a:rPr lang="en-US" dirty="0" smtClean="0"/>
              <a:t> </a:t>
            </a:r>
            <a:r>
              <a:rPr lang="en-US" sz="2000" dirty="0" smtClean="0"/>
              <a:t>6th India Growth Center-</a:t>
            </a:r>
            <a:r>
              <a:rPr lang="en-US" sz="2000" dirty="0" err="1" smtClean="0"/>
              <a:t>Jadavpur</a:t>
            </a:r>
            <a:r>
              <a:rPr lang="en-US" sz="2000" dirty="0" smtClean="0"/>
              <a:t> </a:t>
            </a:r>
            <a:r>
              <a:rPr lang="en-US" sz="2000" dirty="0"/>
              <a:t>University-ISI West Bengal Growth </a:t>
            </a:r>
            <a:r>
              <a:rPr lang="en-US" sz="2000" dirty="0" smtClean="0"/>
              <a:t>Conference</a:t>
            </a:r>
          </a:p>
          <a:p>
            <a:pPr algn="ctr"/>
            <a:r>
              <a:rPr lang="en-US" sz="2000" dirty="0" smtClean="0"/>
              <a:t>27 – 29 December 2016</a:t>
            </a:r>
            <a:endParaRPr lang="en-US" sz="2000" dirty="0"/>
          </a:p>
        </p:txBody>
      </p:sp>
    </p:spTree>
    <p:extLst>
      <p:ext uri="{BB962C8B-B14F-4D97-AF65-F5344CB8AC3E}">
        <p14:creationId xmlns:p14="http://schemas.microsoft.com/office/powerpoint/2010/main" val="667404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eaLnBrk="0" fontAlgn="base" hangingPunct="0">
              <a:spcBef>
                <a:spcPct val="0"/>
              </a:spcBef>
              <a:spcAft>
                <a:spcPct val="0"/>
              </a:spcAft>
            </a:pPr>
            <a:fld id="{16FD296A-7131-4EBD-A285-4F7EF99A480E}" type="slidenum">
              <a:rPr lang="en-US" smtClean="0">
                <a:solidFill>
                  <a:prstClr val="white">
                    <a:lumMod val="65000"/>
                  </a:prstClr>
                </a:solidFill>
              </a:rPr>
              <a:pPr eaLnBrk="0" fontAlgn="base" hangingPunct="0">
                <a:spcBef>
                  <a:spcPct val="0"/>
                </a:spcBef>
                <a:spcAft>
                  <a:spcPct val="0"/>
                </a:spcAft>
              </a:pPr>
              <a:t>10</a:t>
            </a:fld>
            <a:endParaRPr lang="en-US" dirty="0">
              <a:solidFill>
                <a:prstClr val="white">
                  <a:lumMod val="65000"/>
                </a:prstClr>
              </a:solidFill>
            </a:endParaRPr>
          </a:p>
        </p:txBody>
      </p:sp>
      <p:sp>
        <p:nvSpPr>
          <p:cNvPr id="3" name="Rectangle 1"/>
          <p:cNvSpPr>
            <a:spLocks noChangeArrowheads="1"/>
          </p:cNvSpPr>
          <p:nvPr/>
        </p:nvSpPr>
        <p:spPr bwMode="auto">
          <a:xfrm>
            <a:off x="0" y="-461665"/>
            <a:ext cx="31290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40500" b="0" i="0" u="none" strike="noStrike" cap="none" normalizeH="0" baseline="0" dirty="0" smtClean="0">
                <a:ln>
                  <a:noFill/>
                </a:ln>
                <a:solidFill>
                  <a:schemeClr val="tx1"/>
                </a:solidFill>
                <a:effectLst/>
                <a:latin typeface="Arial" panose="020B0604020202020204" pitchFamily="34" charset="0"/>
              </a:rPr>
              <a:t/>
            </a:r>
            <a:br>
              <a:rPr kumimoji="0" lang="en-US" altLang="en-US" sz="405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4098" name="Picture 2" descr="https://s3-ap-southeast-1.amazonaws.com/scrollstorage/1408277410-262_BusinessCorrespondent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3880" y="1382806"/>
            <a:ext cx="5736881" cy="32317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56453" y="1348694"/>
            <a:ext cx="5874121" cy="3300000"/>
          </a:xfrm>
          <a:prstGeom prst="rect">
            <a:avLst/>
          </a:prstGeom>
        </p:spPr>
      </p:pic>
      <p:sp>
        <p:nvSpPr>
          <p:cNvPr id="5" name="TextBox 4"/>
          <p:cNvSpPr txBox="1"/>
          <p:nvPr/>
        </p:nvSpPr>
        <p:spPr>
          <a:xfrm>
            <a:off x="3233271" y="4648694"/>
            <a:ext cx="2486211" cy="276999"/>
          </a:xfrm>
          <a:prstGeom prst="rect">
            <a:avLst/>
          </a:prstGeom>
          <a:noFill/>
        </p:spPr>
        <p:txBody>
          <a:bodyPr wrap="square" rtlCol="0">
            <a:spAutoFit/>
          </a:bodyPr>
          <a:lstStyle/>
          <a:p>
            <a:r>
              <a:rPr lang="en-US" sz="1200" dirty="0" smtClean="0"/>
              <a:t>Source: Acharya &amp; </a:t>
            </a:r>
            <a:r>
              <a:rPr lang="en-US" sz="1200" dirty="0" err="1" smtClean="0"/>
              <a:t>Parida</a:t>
            </a:r>
            <a:r>
              <a:rPr lang="en-US" sz="1200" dirty="0" smtClean="0"/>
              <a:t>, 2013</a:t>
            </a:r>
            <a:endParaRPr lang="en-US" sz="1200" dirty="0"/>
          </a:p>
        </p:txBody>
      </p:sp>
      <p:sp>
        <p:nvSpPr>
          <p:cNvPr id="6" name="TextBox 5"/>
          <p:cNvSpPr txBox="1"/>
          <p:nvPr/>
        </p:nvSpPr>
        <p:spPr>
          <a:xfrm>
            <a:off x="571500" y="350520"/>
            <a:ext cx="10264140" cy="769441"/>
          </a:xfrm>
          <a:prstGeom prst="rect">
            <a:avLst/>
          </a:prstGeom>
          <a:noFill/>
        </p:spPr>
        <p:txBody>
          <a:bodyPr wrap="square" rtlCol="0">
            <a:spAutoFit/>
          </a:bodyPr>
          <a:lstStyle/>
          <a:p>
            <a:pPr algn="ctr"/>
            <a:r>
              <a:rPr lang="en-US" sz="4400" dirty="0" smtClean="0"/>
              <a:t>Post-scaling up of </a:t>
            </a:r>
            <a:r>
              <a:rPr lang="en-US" sz="4400" dirty="0" smtClean="0"/>
              <a:t>SHGs</a:t>
            </a:r>
            <a:endParaRPr lang="en-US" sz="4400" dirty="0"/>
          </a:p>
        </p:txBody>
      </p:sp>
    </p:spTree>
    <p:extLst>
      <p:ext uri="{BB962C8B-B14F-4D97-AF65-F5344CB8AC3E}">
        <p14:creationId xmlns:p14="http://schemas.microsoft.com/office/powerpoint/2010/main" val="3406604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eaLnBrk="0" fontAlgn="base" hangingPunct="0">
              <a:spcBef>
                <a:spcPct val="0"/>
              </a:spcBef>
              <a:spcAft>
                <a:spcPct val="0"/>
              </a:spcAft>
            </a:pPr>
            <a:fld id="{16FD296A-7131-4EBD-A285-4F7EF99A480E}" type="slidenum">
              <a:rPr lang="en-US" smtClean="0">
                <a:solidFill>
                  <a:prstClr val="white">
                    <a:lumMod val="65000"/>
                  </a:prstClr>
                </a:solidFill>
              </a:rPr>
              <a:pPr eaLnBrk="0" fontAlgn="base" hangingPunct="0">
                <a:spcBef>
                  <a:spcPct val="0"/>
                </a:spcBef>
                <a:spcAft>
                  <a:spcPct val="0"/>
                </a:spcAft>
              </a:pPr>
              <a:t>11</a:t>
            </a:fld>
            <a:endParaRPr lang="en-US" dirty="0">
              <a:solidFill>
                <a:prstClr val="white">
                  <a:lumMod val="65000"/>
                </a:prstClr>
              </a:solidFill>
            </a:endParaRPr>
          </a:p>
        </p:txBody>
      </p:sp>
      <p:sp>
        <p:nvSpPr>
          <p:cNvPr id="3" name="Rectangle 2"/>
          <p:cNvSpPr/>
          <p:nvPr/>
        </p:nvSpPr>
        <p:spPr>
          <a:xfrm>
            <a:off x="633722" y="1124530"/>
            <a:ext cx="11558278" cy="5078313"/>
          </a:xfrm>
          <a:prstGeom prst="rect">
            <a:avLst/>
          </a:prstGeom>
        </p:spPr>
        <p:txBody>
          <a:bodyPr wrap="square">
            <a:spAutoFit/>
          </a:bodyPr>
          <a:lstStyle/>
          <a:p>
            <a:pPr marL="457200" indent="-457200">
              <a:buFont typeface="Calibri" panose="020F0502020204030204" pitchFamily="34" charset="0"/>
              <a:buChar char="?"/>
              <a:defRPr/>
            </a:pPr>
            <a:r>
              <a:rPr lang="sv-SE" sz="3600" kern="0" dirty="0" err="1"/>
              <a:t>Outreach</a:t>
            </a:r>
            <a:r>
              <a:rPr lang="sv-SE" sz="3600" kern="0" dirty="0"/>
              <a:t> and </a:t>
            </a:r>
            <a:r>
              <a:rPr lang="sv-SE" sz="3600" kern="0" dirty="0" err="1"/>
              <a:t>Sustainability</a:t>
            </a:r>
            <a:endParaRPr lang="sv-SE" sz="3600" kern="0" dirty="0"/>
          </a:p>
          <a:p>
            <a:pPr marL="457200" indent="-457200">
              <a:buFont typeface="Calibri" panose="020F0502020204030204" pitchFamily="34" charset="0"/>
              <a:buChar char="?"/>
              <a:defRPr/>
            </a:pPr>
            <a:r>
              <a:rPr lang="sv-SE" sz="3600" kern="0" dirty="0" err="1"/>
              <a:t>Capacity</a:t>
            </a:r>
            <a:r>
              <a:rPr lang="sv-SE" sz="3600" kern="0" dirty="0"/>
              <a:t> </a:t>
            </a:r>
            <a:r>
              <a:rPr lang="sv-SE" sz="3600" kern="0" dirty="0" err="1"/>
              <a:t>constraints</a:t>
            </a:r>
            <a:r>
              <a:rPr lang="sv-SE" sz="3600" kern="0" dirty="0"/>
              <a:t>, </a:t>
            </a:r>
            <a:r>
              <a:rPr lang="sv-SE" sz="3600" kern="0" dirty="0" err="1"/>
              <a:t>cost</a:t>
            </a:r>
            <a:r>
              <a:rPr lang="sv-SE" sz="3600" kern="0" dirty="0"/>
              <a:t> of </a:t>
            </a:r>
            <a:r>
              <a:rPr lang="sv-SE" sz="3600" kern="0" dirty="0" err="1"/>
              <a:t>group</a:t>
            </a:r>
            <a:r>
              <a:rPr lang="sv-SE" sz="3600" kern="0" dirty="0"/>
              <a:t> formation, &amp; </a:t>
            </a:r>
            <a:r>
              <a:rPr lang="sv-SE" sz="3600" kern="0" dirty="0" err="1"/>
              <a:t>group</a:t>
            </a:r>
            <a:r>
              <a:rPr lang="sv-SE" sz="3600" kern="0" dirty="0"/>
              <a:t> </a:t>
            </a:r>
            <a:r>
              <a:rPr lang="sv-SE" sz="3600" kern="0" dirty="0" err="1"/>
              <a:t>quality</a:t>
            </a:r>
            <a:r>
              <a:rPr lang="sv-SE" sz="3600" kern="0" dirty="0"/>
              <a:t> </a:t>
            </a:r>
          </a:p>
          <a:p>
            <a:pPr marL="457200" indent="-457200">
              <a:buFont typeface="Calibri" panose="020F0502020204030204" pitchFamily="34" charset="0"/>
              <a:buChar char="?"/>
              <a:defRPr/>
            </a:pPr>
            <a:r>
              <a:rPr lang="sv-SE" sz="3600" kern="0" dirty="0" err="1"/>
              <a:t>Political</a:t>
            </a:r>
            <a:r>
              <a:rPr lang="sv-SE" sz="3600" kern="0" dirty="0"/>
              <a:t> </a:t>
            </a:r>
            <a:r>
              <a:rPr lang="sv-SE" sz="3600" kern="0" dirty="0" err="1"/>
              <a:t>Interference</a:t>
            </a:r>
            <a:r>
              <a:rPr lang="sv-SE" sz="3600" kern="0" dirty="0"/>
              <a:t> and </a:t>
            </a:r>
            <a:r>
              <a:rPr lang="sv-SE" sz="3600" kern="0" dirty="0" err="1"/>
              <a:t>overloading</a:t>
            </a:r>
            <a:r>
              <a:rPr lang="sv-SE" sz="3600" kern="0" dirty="0"/>
              <a:t> </a:t>
            </a:r>
            <a:r>
              <a:rPr lang="sv-SE" sz="3600" kern="0" dirty="0" err="1"/>
              <a:t>groups</a:t>
            </a:r>
            <a:endParaRPr lang="sv-SE" sz="3600" kern="0" dirty="0"/>
          </a:p>
          <a:p>
            <a:pPr marL="457200" indent="-457200">
              <a:buFont typeface="Calibri" panose="020F0502020204030204" pitchFamily="34" charset="0"/>
              <a:buChar char="?"/>
              <a:defRPr/>
            </a:pPr>
            <a:r>
              <a:rPr lang="sv-SE" sz="3600" kern="0" dirty="0" err="1"/>
              <a:t>Savings</a:t>
            </a:r>
            <a:endParaRPr lang="sv-SE" sz="3600" kern="0" dirty="0"/>
          </a:p>
          <a:p>
            <a:pPr marL="457200" indent="-457200">
              <a:buFont typeface="Calibri" panose="020F0502020204030204" pitchFamily="34" charset="0"/>
              <a:buChar char="?"/>
              <a:defRPr/>
            </a:pPr>
            <a:r>
              <a:rPr lang="sv-SE" sz="3600" kern="0" dirty="0"/>
              <a:t>Flexible Products</a:t>
            </a:r>
          </a:p>
          <a:p>
            <a:pPr marL="457200" indent="-457200">
              <a:buFont typeface="Calibri" panose="020F0502020204030204" pitchFamily="34" charset="0"/>
              <a:buChar char="?"/>
              <a:defRPr/>
            </a:pPr>
            <a:r>
              <a:rPr lang="sv-SE" sz="3600" kern="0" dirty="0" err="1"/>
              <a:t>Interest</a:t>
            </a:r>
            <a:r>
              <a:rPr lang="sv-SE" sz="3600" kern="0" dirty="0"/>
              <a:t> rates</a:t>
            </a:r>
          </a:p>
          <a:p>
            <a:pPr marL="457200" indent="-457200">
              <a:buFont typeface="Calibri" panose="020F0502020204030204" pitchFamily="34" charset="0"/>
              <a:buChar char="?"/>
              <a:defRPr/>
            </a:pPr>
            <a:r>
              <a:rPr lang="sv-SE" sz="3600" kern="0" dirty="0" err="1"/>
              <a:t>Competition</a:t>
            </a:r>
            <a:endParaRPr lang="sv-SE" sz="3600" kern="0" dirty="0"/>
          </a:p>
          <a:p>
            <a:pPr marL="457200" indent="-457200">
              <a:buFont typeface="Calibri" panose="020F0502020204030204" pitchFamily="34" charset="0"/>
              <a:buChar char="?"/>
              <a:defRPr/>
            </a:pPr>
            <a:r>
              <a:rPr lang="sv-SE" sz="3600" kern="0" dirty="0" err="1"/>
              <a:t>Regulations</a:t>
            </a:r>
            <a:endParaRPr lang="sv-SE" sz="3600" kern="0" dirty="0"/>
          </a:p>
        </p:txBody>
      </p:sp>
      <p:sp>
        <p:nvSpPr>
          <p:cNvPr id="4" name="TextBox 3"/>
          <p:cNvSpPr txBox="1"/>
          <p:nvPr/>
        </p:nvSpPr>
        <p:spPr>
          <a:xfrm>
            <a:off x="1328840" y="263137"/>
            <a:ext cx="8065140" cy="707886"/>
          </a:xfrm>
          <a:prstGeom prst="rect">
            <a:avLst/>
          </a:prstGeom>
          <a:noFill/>
        </p:spPr>
        <p:txBody>
          <a:bodyPr wrap="square" rtlCol="0">
            <a:spAutoFit/>
          </a:bodyPr>
          <a:lstStyle/>
          <a:p>
            <a:r>
              <a:rPr lang="en-US" sz="4000" dirty="0" smtClean="0"/>
              <a:t>Challenges /Discontents</a:t>
            </a:r>
            <a:endParaRPr lang="en-US" sz="4000" dirty="0"/>
          </a:p>
        </p:txBody>
      </p:sp>
    </p:spTree>
    <p:extLst>
      <p:ext uri="{BB962C8B-B14F-4D97-AF65-F5344CB8AC3E}">
        <p14:creationId xmlns:p14="http://schemas.microsoft.com/office/powerpoint/2010/main" val="3213700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eaLnBrk="0" fontAlgn="base" hangingPunct="0">
              <a:spcBef>
                <a:spcPct val="0"/>
              </a:spcBef>
              <a:spcAft>
                <a:spcPct val="0"/>
              </a:spcAft>
            </a:pPr>
            <a:fld id="{16FD296A-7131-4EBD-A285-4F7EF99A480E}" type="slidenum">
              <a:rPr lang="en-US" smtClean="0">
                <a:solidFill>
                  <a:prstClr val="white">
                    <a:lumMod val="65000"/>
                  </a:prstClr>
                </a:solidFill>
              </a:rPr>
              <a:pPr eaLnBrk="0" fontAlgn="base" hangingPunct="0">
                <a:spcBef>
                  <a:spcPct val="0"/>
                </a:spcBef>
                <a:spcAft>
                  <a:spcPct val="0"/>
                </a:spcAft>
              </a:pPr>
              <a:t>12</a:t>
            </a:fld>
            <a:endParaRPr lang="en-US" dirty="0">
              <a:solidFill>
                <a:prstClr val="white">
                  <a:lumMod val="65000"/>
                </a:prstClr>
              </a:solidFill>
            </a:endParaRPr>
          </a:p>
        </p:txBody>
      </p:sp>
      <p:sp>
        <p:nvSpPr>
          <p:cNvPr id="3" name="TextBox 2"/>
          <p:cNvSpPr txBox="1"/>
          <p:nvPr/>
        </p:nvSpPr>
        <p:spPr>
          <a:xfrm>
            <a:off x="1565663" y="670999"/>
            <a:ext cx="8420374" cy="707886"/>
          </a:xfrm>
          <a:prstGeom prst="rect">
            <a:avLst/>
          </a:prstGeom>
          <a:noFill/>
        </p:spPr>
        <p:txBody>
          <a:bodyPr wrap="square" rtlCol="0">
            <a:spAutoFit/>
          </a:bodyPr>
          <a:lstStyle/>
          <a:p>
            <a:r>
              <a:rPr lang="en-US" sz="4000" dirty="0" smtClean="0"/>
              <a:t>Additional challenges</a:t>
            </a:r>
            <a:endParaRPr lang="en-US" sz="4000" dirty="0"/>
          </a:p>
        </p:txBody>
      </p:sp>
      <p:sp>
        <p:nvSpPr>
          <p:cNvPr id="4" name="TextBox 3"/>
          <p:cNvSpPr txBox="1"/>
          <p:nvPr/>
        </p:nvSpPr>
        <p:spPr>
          <a:xfrm>
            <a:off x="1111753" y="1716967"/>
            <a:ext cx="10446526" cy="3785652"/>
          </a:xfrm>
          <a:prstGeom prst="rect">
            <a:avLst/>
          </a:prstGeom>
          <a:noFill/>
        </p:spPr>
        <p:txBody>
          <a:bodyPr wrap="square" rtlCol="0">
            <a:spAutoFit/>
          </a:bodyPr>
          <a:lstStyle/>
          <a:p>
            <a:pPr marL="571500" indent="-571500">
              <a:buFont typeface="Wingdings" panose="05000000000000000000" pitchFamily="2" charset="2"/>
              <a:buChar char="ü"/>
            </a:pPr>
            <a:r>
              <a:rPr lang="en-US" sz="4000" dirty="0" smtClean="0"/>
              <a:t>Does not fit Agriculture (farm sector)</a:t>
            </a:r>
          </a:p>
          <a:p>
            <a:pPr marL="571500" indent="-571500">
              <a:buFont typeface="Wingdings" panose="05000000000000000000" pitchFamily="2" charset="2"/>
              <a:buChar char="ü"/>
            </a:pPr>
            <a:r>
              <a:rPr lang="en-US" sz="4000" dirty="0" smtClean="0"/>
              <a:t>Business Correspondents</a:t>
            </a:r>
          </a:p>
          <a:p>
            <a:pPr marL="571500" indent="-571500">
              <a:buFont typeface="Wingdings" panose="05000000000000000000" pitchFamily="2" charset="2"/>
              <a:buChar char="ü"/>
            </a:pPr>
            <a:r>
              <a:rPr lang="en-US" sz="4000" dirty="0" err="1" smtClean="0"/>
              <a:t>Pradhaan</a:t>
            </a:r>
            <a:r>
              <a:rPr lang="en-US" sz="4000" dirty="0" smtClean="0"/>
              <a:t> </a:t>
            </a:r>
            <a:r>
              <a:rPr lang="en-US" sz="4000" dirty="0" err="1" smtClean="0"/>
              <a:t>Mantri</a:t>
            </a:r>
            <a:r>
              <a:rPr lang="en-US" sz="4000" dirty="0" smtClean="0"/>
              <a:t> Jan </a:t>
            </a:r>
            <a:r>
              <a:rPr lang="en-US" sz="4000" dirty="0" err="1" smtClean="0"/>
              <a:t>Dhan</a:t>
            </a:r>
            <a:r>
              <a:rPr lang="en-US" sz="4000" dirty="0" smtClean="0"/>
              <a:t> </a:t>
            </a:r>
            <a:r>
              <a:rPr lang="en-US" sz="4000" dirty="0" err="1" smtClean="0"/>
              <a:t>Yojana</a:t>
            </a:r>
            <a:endParaRPr lang="en-US" sz="4000" dirty="0" smtClean="0"/>
          </a:p>
          <a:p>
            <a:pPr marL="571500" indent="-571500">
              <a:buFont typeface="Wingdings" panose="05000000000000000000" pitchFamily="2" charset="2"/>
              <a:buChar char="ü"/>
            </a:pPr>
            <a:r>
              <a:rPr lang="en-US" sz="4000" dirty="0" err="1" smtClean="0"/>
              <a:t>Demonetisation</a:t>
            </a:r>
            <a:endParaRPr lang="en-US" sz="4000" dirty="0" smtClean="0"/>
          </a:p>
          <a:p>
            <a:pPr marL="571500" indent="-571500">
              <a:buFont typeface="Wingdings" panose="05000000000000000000" pitchFamily="2" charset="2"/>
              <a:buChar char="ü"/>
            </a:pPr>
            <a:endParaRPr lang="en-US" sz="4000" dirty="0" smtClean="0"/>
          </a:p>
          <a:p>
            <a:pPr marL="571500" indent="-571500">
              <a:buFont typeface="Wingdings" panose="05000000000000000000" pitchFamily="2" charset="2"/>
              <a:buChar char="ü"/>
            </a:pPr>
            <a:endParaRPr lang="en-US" sz="4000" dirty="0"/>
          </a:p>
        </p:txBody>
      </p:sp>
    </p:spTree>
    <p:extLst>
      <p:ext uri="{BB962C8B-B14F-4D97-AF65-F5344CB8AC3E}">
        <p14:creationId xmlns:p14="http://schemas.microsoft.com/office/powerpoint/2010/main" val="450435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7829550" y="6064140"/>
            <a:ext cx="2743200" cy="365125"/>
          </a:xfrm>
        </p:spPr>
        <p:txBody>
          <a:bodyPr/>
          <a:lstStyle/>
          <a:p>
            <a:r>
              <a:rPr lang="sv-SE" sz="1600" dirty="0" smtClean="0">
                <a:solidFill>
                  <a:prstClr val="white">
                    <a:lumMod val="65000"/>
                  </a:prstClr>
                </a:solidFill>
              </a:rPr>
              <a:t>Source: www.ccafs.cgair.org</a:t>
            </a:r>
          </a:p>
        </p:txBody>
      </p:sp>
      <p:pic>
        <p:nvPicPr>
          <p:cNvPr id="6" name="Content Placeholder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24859" y="-361658"/>
            <a:ext cx="12142282" cy="6378283"/>
          </a:xfrm>
        </p:spPr>
      </p:pic>
      <p:sp>
        <p:nvSpPr>
          <p:cNvPr id="7" name="Title 6"/>
          <p:cNvSpPr>
            <a:spLocks noGrp="1"/>
          </p:cNvSpPr>
          <p:nvPr>
            <p:ph type="title"/>
          </p:nvPr>
        </p:nvSpPr>
        <p:spPr>
          <a:xfrm>
            <a:off x="838200" y="-79375"/>
            <a:ext cx="10515600" cy="1325563"/>
          </a:xfrm>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Agriculture, Sustainable Development and Microfinance </a:t>
            </a:r>
            <a:br>
              <a:rPr lang="en-US" dirty="0" smtClean="0">
                <a:solidFill>
                  <a:schemeClr val="bg1"/>
                </a:solidFill>
              </a:rPr>
            </a:br>
            <a:endParaRPr lang="en-US" dirty="0">
              <a:solidFill>
                <a:schemeClr val="bg1"/>
              </a:solidFill>
            </a:endParaRPr>
          </a:p>
        </p:txBody>
      </p:sp>
      <p:sp>
        <p:nvSpPr>
          <p:cNvPr id="9" name="TextBox 8"/>
          <p:cNvSpPr txBox="1"/>
          <p:nvPr/>
        </p:nvSpPr>
        <p:spPr>
          <a:xfrm>
            <a:off x="4286250" y="742950"/>
            <a:ext cx="6635750" cy="3108543"/>
          </a:xfrm>
          <a:prstGeom prst="rect">
            <a:avLst/>
          </a:prstGeom>
          <a:noFill/>
        </p:spPr>
        <p:txBody>
          <a:bodyPr wrap="square" rtlCol="0">
            <a:spAutoFit/>
          </a:bodyPr>
          <a:lstStyle/>
          <a:p>
            <a:pPr marL="342900" indent="-342900">
              <a:buFont typeface="Wingdings" panose="05000000000000000000" pitchFamily="2" charset="2"/>
              <a:buChar char="v"/>
            </a:pPr>
            <a:r>
              <a:rPr lang="en-US" sz="2800" dirty="0" smtClean="0">
                <a:solidFill>
                  <a:schemeClr val="bg1"/>
                </a:solidFill>
              </a:rPr>
              <a:t>FOOD SECURITY</a:t>
            </a:r>
          </a:p>
          <a:p>
            <a:pPr marL="342900" indent="-342900">
              <a:buFont typeface="Wingdings" panose="05000000000000000000" pitchFamily="2" charset="2"/>
              <a:buChar char="v"/>
            </a:pPr>
            <a:r>
              <a:rPr lang="en-US" sz="2800" dirty="0" smtClean="0">
                <a:solidFill>
                  <a:schemeClr val="bg1"/>
                </a:solidFill>
              </a:rPr>
              <a:t>FOOD EMISSIONS</a:t>
            </a:r>
          </a:p>
          <a:p>
            <a:pPr marL="342900" indent="-342900">
              <a:buFont typeface="Wingdings" panose="05000000000000000000" pitchFamily="2" charset="2"/>
              <a:buChar char="v"/>
            </a:pPr>
            <a:r>
              <a:rPr lang="en-US" sz="2800" dirty="0" smtClean="0">
                <a:solidFill>
                  <a:schemeClr val="bg1"/>
                </a:solidFill>
              </a:rPr>
              <a:t>CLIMATE IMPACT ON PRODUCTION</a:t>
            </a:r>
          </a:p>
          <a:p>
            <a:pPr marL="342900" indent="-342900">
              <a:buFont typeface="Wingdings" panose="05000000000000000000" pitchFamily="2" charset="2"/>
              <a:buChar char="v"/>
            </a:pPr>
            <a:r>
              <a:rPr lang="en-US" sz="2800" dirty="0" smtClean="0">
                <a:solidFill>
                  <a:schemeClr val="bg1"/>
                </a:solidFill>
              </a:rPr>
              <a:t>CLIMATE IMPACT ON PEOPLE</a:t>
            </a:r>
          </a:p>
          <a:p>
            <a:pPr marL="342900" indent="-342900">
              <a:buFont typeface="Wingdings" panose="05000000000000000000" pitchFamily="2" charset="2"/>
              <a:buChar char="v"/>
            </a:pPr>
            <a:r>
              <a:rPr lang="en-US" sz="2800" dirty="0" smtClean="0">
                <a:solidFill>
                  <a:schemeClr val="bg1"/>
                </a:solidFill>
              </a:rPr>
              <a:t>ADAPTATION </a:t>
            </a:r>
          </a:p>
          <a:p>
            <a:pPr marL="342900" indent="-342900">
              <a:buFont typeface="Wingdings" panose="05000000000000000000" pitchFamily="2" charset="2"/>
              <a:buChar char="v"/>
            </a:pPr>
            <a:r>
              <a:rPr lang="en-US" sz="2800" dirty="0" smtClean="0">
                <a:solidFill>
                  <a:schemeClr val="bg1"/>
                </a:solidFill>
              </a:rPr>
              <a:t>MITIGATION </a:t>
            </a:r>
          </a:p>
          <a:p>
            <a:pPr marL="342900" indent="-342900">
              <a:buFont typeface="Wingdings" panose="05000000000000000000" pitchFamily="2" charset="2"/>
              <a:buChar char="v"/>
            </a:pPr>
            <a:r>
              <a:rPr lang="en-US" sz="2800" dirty="0" smtClean="0">
                <a:solidFill>
                  <a:schemeClr val="bg1"/>
                </a:solidFill>
              </a:rPr>
              <a:t>POLICY AND FINANCE</a:t>
            </a:r>
            <a:endParaRPr lang="en-US" sz="2800" dirty="0">
              <a:solidFill>
                <a:schemeClr val="bg1"/>
              </a:solidFill>
            </a:endParaRPr>
          </a:p>
        </p:txBody>
      </p:sp>
    </p:spTree>
    <p:extLst>
      <p:ext uri="{BB962C8B-B14F-4D97-AF65-F5344CB8AC3E}">
        <p14:creationId xmlns:p14="http://schemas.microsoft.com/office/powerpoint/2010/main" val="2411110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SUSTAINABLE DEVELOPMENT GOALS</a:t>
            </a:r>
            <a:endParaRPr lang="en-US" dirty="0"/>
          </a:p>
        </p:txBody>
      </p:sp>
      <p:sp>
        <p:nvSpPr>
          <p:cNvPr id="3" name="Slide Number Placeholder 2"/>
          <p:cNvSpPr>
            <a:spLocks noGrp="1"/>
          </p:cNvSpPr>
          <p:nvPr>
            <p:ph type="sldNum" sz="quarter" idx="11"/>
          </p:nvPr>
        </p:nvSpPr>
        <p:spPr/>
        <p:txBody>
          <a:bodyPr/>
          <a:lstStyle/>
          <a:p>
            <a:fld id="{16FD296A-7131-4EBD-A285-4F7EF99A480E}" type="slidenum">
              <a:rPr lang="sv-SE" smtClean="0">
                <a:solidFill>
                  <a:prstClr val="white">
                    <a:lumMod val="65000"/>
                  </a:prstClr>
                </a:solidFill>
              </a:rPr>
              <a:pPr/>
              <a:t>14</a:t>
            </a:fld>
            <a:endParaRPr lang="sv-SE" dirty="0">
              <a:solidFill>
                <a:prstClr val="white">
                  <a:lumMod val="65000"/>
                </a:prstClr>
              </a:solidFill>
            </a:endParaRPr>
          </a:p>
        </p:txBody>
      </p:sp>
      <p:pic>
        <p:nvPicPr>
          <p:cNvPr id="6" name="Picture 5"/>
          <p:cNvPicPr>
            <a:picLocks noChangeAspect="1"/>
          </p:cNvPicPr>
          <p:nvPr/>
        </p:nvPicPr>
        <p:blipFill>
          <a:blip r:embed="rId2"/>
          <a:stretch>
            <a:fillRect/>
          </a:stretch>
        </p:blipFill>
        <p:spPr>
          <a:xfrm>
            <a:off x="1202050" y="1690688"/>
            <a:ext cx="9510400" cy="4047802"/>
          </a:xfrm>
          <a:prstGeom prst="rect">
            <a:avLst/>
          </a:prstGeom>
        </p:spPr>
      </p:pic>
    </p:spTree>
    <p:extLst>
      <p:ext uri="{BB962C8B-B14F-4D97-AF65-F5344CB8AC3E}">
        <p14:creationId xmlns:p14="http://schemas.microsoft.com/office/powerpoint/2010/main" val="697016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PCA16.eps"/>
          <p:cNvPicPr>
            <a:picLocks noGrp="1" noChangeAspect="1"/>
          </p:cNvPicPr>
          <p:nvPr>
            <p:ph idx="1"/>
          </p:nvPr>
        </p:nvPicPr>
        <p:blipFill>
          <a:blip r:embed="rId2">
            <a:alphaModFix/>
            <a:extLst>
              <a:ext uri="{28A0092B-C50C-407E-A947-70E740481C1C}">
                <a14:useLocalDpi xmlns:a14="http://schemas.microsoft.com/office/drawing/2010/main" val="0"/>
              </a:ext>
            </a:extLst>
          </a:blip>
          <a:srcRect l="-20817" r="-20817"/>
          <a:stretch>
            <a:fillRect/>
          </a:stretch>
        </p:blipFill>
        <p:spPr>
          <a:xfrm>
            <a:off x="0" y="1225235"/>
            <a:ext cx="6721408" cy="3696515"/>
          </a:xfrm>
        </p:spPr>
      </p:pic>
      <p:sp>
        <p:nvSpPr>
          <p:cNvPr id="4" name="Slide Number Placeholder 3"/>
          <p:cNvSpPr>
            <a:spLocks noGrp="1"/>
          </p:cNvSpPr>
          <p:nvPr>
            <p:ph type="sldNum" sz="quarter" idx="12"/>
          </p:nvPr>
        </p:nvSpPr>
        <p:spPr/>
        <p:txBody>
          <a:bodyPr/>
          <a:lstStyle/>
          <a:p>
            <a:fld id="{A8C64C7B-B69A-48A1-8448-2BA17F9DD043}" type="slidenum">
              <a:rPr lang="sv-SE" smtClean="0"/>
              <a:t>15</a:t>
            </a:fld>
            <a:endParaRPr lang="sv-SE"/>
          </a:p>
        </p:txBody>
      </p:sp>
      <p:pic>
        <p:nvPicPr>
          <p:cNvPr id="6" name="Picture 5"/>
          <p:cNvPicPr>
            <a:picLocks noChangeAspect="1"/>
          </p:cNvPicPr>
          <p:nvPr/>
        </p:nvPicPr>
        <p:blipFill>
          <a:blip r:embed="rId3"/>
          <a:stretch>
            <a:fillRect/>
          </a:stretch>
        </p:blipFill>
        <p:spPr>
          <a:xfrm>
            <a:off x="6452377" y="1245201"/>
            <a:ext cx="4466002" cy="3984076"/>
          </a:xfrm>
          <a:prstGeom prst="rect">
            <a:avLst/>
          </a:prstGeom>
        </p:spPr>
      </p:pic>
      <p:sp>
        <p:nvSpPr>
          <p:cNvPr id="3" name="Title 2"/>
          <p:cNvSpPr>
            <a:spLocks noGrp="1"/>
          </p:cNvSpPr>
          <p:nvPr>
            <p:ph type="title"/>
          </p:nvPr>
        </p:nvSpPr>
        <p:spPr>
          <a:xfrm>
            <a:off x="838200" y="47549"/>
            <a:ext cx="10515600" cy="1325563"/>
          </a:xfrm>
        </p:spPr>
        <p:txBody>
          <a:bodyPr/>
          <a:lstStyle/>
          <a:p>
            <a:r>
              <a:rPr lang="en-US" dirty="0" smtClean="0"/>
              <a:t>AGENDA 2030 – QUAGMIRE? </a:t>
            </a:r>
            <a:endParaRPr lang="en-US" dirty="0"/>
          </a:p>
        </p:txBody>
      </p:sp>
      <p:sp>
        <p:nvSpPr>
          <p:cNvPr id="2" name="Rectangle 1"/>
          <p:cNvSpPr/>
          <p:nvPr/>
        </p:nvSpPr>
        <p:spPr>
          <a:xfrm>
            <a:off x="659414" y="5125493"/>
            <a:ext cx="11585926" cy="923330"/>
          </a:xfrm>
          <a:prstGeom prst="rect">
            <a:avLst/>
          </a:prstGeom>
        </p:spPr>
        <p:txBody>
          <a:bodyPr wrap="square">
            <a:spAutoFit/>
          </a:bodyPr>
          <a:lstStyle/>
          <a:p>
            <a:r>
              <a:rPr lang="en-US" dirty="0"/>
              <a:t>Spaiser, S., Ranganathan, S., </a:t>
            </a:r>
            <a:r>
              <a:rPr lang="en-US" b="1" dirty="0"/>
              <a:t>Bali Swain, R. </a:t>
            </a:r>
            <a:r>
              <a:rPr lang="en-US" dirty="0"/>
              <a:t>and Sumpter, D. The Sustainable Development Oxymoron: Quantifying and Modelling the Incompatibility of Sustainable Development Goals,  </a:t>
            </a:r>
            <a:r>
              <a:rPr lang="en-US" i="1" dirty="0"/>
              <a:t>International Journal of Sustainable Development &amp; World Ecology</a:t>
            </a:r>
            <a:r>
              <a:rPr lang="en-US" dirty="0"/>
              <a:t>, Published online: 23 Sep 2016</a:t>
            </a:r>
          </a:p>
        </p:txBody>
      </p:sp>
    </p:spTree>
    <p:extLst>
      <p:ext uri="{BB962C8B-B14F-4D97-AF65-F5344CB8AC3E}">
        <p14:creationId xmlns:p14="http://schemas.microsoft.com/office/powerpoint/2010/main" val="3816954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3FD5FAC-6B17-4D2B-AFAF-ECBEB9AE34BF}" type="slidenum">
              <a:rPr lang="en-US" smtClean="0"/>
              <a:pPr>
                <a:defRPr/>
              </a:pPr>
              <a:t>16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0"/>
            <a:ext cx="5006340" cy="6026863"/>
          </a:xfrm>
          <a:prstGeom prst="rect">
            <a:avLst/>
          </a:prstGeom>
        </p:spPr>
      </p:pic>
      <p:sp>
        <p:nvSpPr>
          <p:cNvPr id="7" name="TextBox 6"/>
          <p:cNvSpPr txBox="1"/>
          <p:nvPr/>
        </p:nvSpPr>
        <p:spPr>
          <a:xfrm>
            <a:off x="6850380" y="1851660"/>
            <a:ext cx="5181600" cy="3785652"/>
          </a:xfrm>
          <a:prstGeom prst="rect">
            <a:avLst/>
          </a:prstGeom>
          <a:noFill/>
        </p:spPr>
        <p:txBody>
          <a:bodyPr wrap="square" rtlCol="0">
            <a:spAutoFit/>
          </a:bodyPr>
          <a:lstStyle/>
          <a:p>
            <a:r>
              <a:rPr lang="en-US" sz="4000" dirty="0" smtClean="0"/>
              <a:t>Thank you!</a:t>
            </a:r>
          </a:p>
          <a:p>
            <a:endParaRPr lang="en-US" sz="4000" dirty="0"/>
          </a:p>
          <a:p>
            <a:r>
              <a:rPr lang="en-US" sz="4000" dirty="0" smtClean="0">
                <a:hlinkClick r:id="rId3"/>
              </a:rPr>
              <a:t>Ranjula.Bali@hhs.se</a:t>
            </a:r>
            <a:endParaRPr lang="en-US" sz="4000" dirty="0" smtClean="0"/>
          </a:p>
          <a:p>
            <a:r>
              <a:rPr lang="en-US" sz="4000" dirty="0"/>
              <a:t>T</a:t>
            </a:r>
            <a:r>
              <a:rPr lang="en-US" sz="4000" dirty="0" smtClean="0"/>
              <a:t>witter: @</a:t>
            </a:r>
            <a:r>
              <a:rPr lang="en-US" sz="4000" dirty="0" err="1" smtClean="0"/>
              <a:t>ranjbali</a:t>
            </a:r>
            <a:endParaRPr lang="en-US" sz="4000" dirty="0" smtClean="0"/>
          </a:p>
          <a:p>
            <a:endParaRPr lang="en-US" sz="4000" dirty="0" smtClean="0"/>
          </a:p>
          <a:p>
            <a:endParaRPr lang="en-US" sz="40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8626" y="3797826"/>
            <a:ext cx="545574" cy="545574"/>
          </a:xfrm>
          <a:prstGeom prst="rect">
            <a:avLst/>
          </a:prstGeom>
        </p:spPr>
      </p:pic>
    </p:spTree>
    <p:extLst>
      <p:ext uri="{BB962C8B-B14F-4D97-AF65-F5344CB8AC3E}">
        <p14:creationId xmlns:p14="http://schemas.microsoft.com/office/powerpoint/2010/main" val="3951820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eaLnBrk="0" fontAlgn="base" hangingPunct="0">
              <a:spcBef>
                <a:spcPct val="0"/>
              </a:spcBef>
              <a:spcAft>
                <a:spcPct val="0"/>
              </a:spcAft>
            </a:pPr>
            <a:fld id="{16FD296A-7131-4EBD-A285-4F7EF99A480E}" type="slidenum">
              <a:rPr lang="en-US" smtClean="0">
                <a:solidFill>
                  <a:prstClr val="white">
                    <a:lumMod val="65000"/>
                  </a:prstClr>
                </a:solidFill>
              </a:rPr>
              <a:pPr eaLnBrk="0" fontAlgn="base" hangingPunct="0">
                <a:spcBef>
                  <a:spcPct val="0"/>
                </a:spcBef>
                <a:spcAft>
                  <a:spcPct val="0"/>
                </a:spcAft>
              </a:pPr>
              <a:t>2</a:t>
            </a:fld>
            <a:endParaRPr lang="en-US" dirty="0">
              <a:solidFill>
                <a:prstClr val="white">
                  <a:lumMod val="65000"/>
                </a:prstClr>
              </a:solidFill>
            </a:endParaRPr>
          </a:p>
        </p:txBody>
      </p:sp>
      <p:sp>
        <p:nvSpPr>
          <p:cNvPr id="3" name="Rectangle 2"/>
          <p:cNvSpPr/>
          <p:nvPr/>
        </p:nvSpPr>
        <p:spPr>
          <a:xfrm>
            <a:off x="1105174" y="1341997"/>
            <a:ext cx="9736058" cy="4401205"/>
          </a:xfrm>
          <a:prstGeom prst="rect">
            <a:avLst/>
          </a:prstGeom>
        </p:spPr>
        <p:txBody>
          <a:bodyPr wrap="square">
            <a:spAutoFit/>
          </a:bodyPr>
          <a:lstStyle/>
          <a:p>
            <a:pPr marL="571500" indent="-571500">
              <a:buFont typeface="Arial" panose="020B0604020202020204" pitchFamily="34" charset="0"/>
              <a:buChar char="•"/>
            </a:pPr>
            <a:r>
              <a:rPr lang="en-US" sz="4000" dirty="0"/>
              <a:t>Evolution of the financial </a:t>
            </a:r>
            <a:r>
              <a:rPr lang="en-US" sz="4000" dirty="0" smtClean="0"/>
              <a:t>inclusion in India</a:t>
            </a:r>
            <a:endParaRPr lang="en-US" sz="4000" dirty="0"/>
          </a:p>
          <a:p>
            <a:pPr marL="571500" indent="-571500">
              <a:buFont typeface="Arial" panose="020B0604020202020204" pitchFamily="34" charset="0"/>
              <a:buChar char="•"/>
            </a:pPr>
            <a:r>
              <a:rPr lang="en-US" sz="4000" dirty="0"/>
              <a:t>Microfinance – Self Help </a:t>
            </a:r>
            <a:r>
              <a:rPr lang="en-US" sz="4000" dirty="0" smtClean="0"/>
              <a:t>Group </a:t>
            </a:r>
            <a:r>
              <a:rPr lang="en-US" sz="4000" dirty="0"/>
              <a:t>Bank Linkage program </a:t>
            </a:r>
            <a:endParaRPr lang="en-US" sz="4000" dirty="0" smtClean="0"/>
          </a:p>
          <a:p>
            <a:pPr marL="571500" indent="-571500">
              <a:buFont typeface="Arial" panose="020B0604020202020204" pitchFamily="34" charset="0"/>
              <a:buChar char="•"/>
            </a:pPr>
            <a:r>
              <a:rPr lang="en-US" sz="4000" dirty="0" smtClean="0"/>
              <a:t>Methods and Main Results</a:t>
            </a:r>
            <a:endParaRPr lang="en-US" sz="4000" dirty="0"/>
          </a:p>
          <a:p>
            <a:pPr marL="571500" indent="-571500">
              <a:buFont typeface="Arial" panose="020B0604020202020204" pitchFamily="34" charset="0"/>
              <a:buChar char="•"/>
            </a:pPr>
            <a:r>
              <a:rPr lang="en-US" sz="4000" dirty="0"/>
              <a:t>Financial inclusion and its discontents</a:t>
            </a:r>
          </a:p>
          <a:p>
            <a:pPr marL="571500" indent="-571500">
              <a:buFont typeface="Arial" panose="020B0604020202020204" pitchFamily="34" charset="0"/>
              <a:buChar char="•"/>
            </a:pPr>
            <a:r>
              <a:rPr lang="en-US" sz="4000" dirty="0"/>
              <a:t>Towards sustainability and sustainable development</a:t>
            </a:r>
          </a:p>
        </p:txBody>
      </p:sp>
      <p:sp>
        <p:nvSpPr>
          <p:cNvPr id="4" name="TextBox 3"/>
          <p:cNvSpPr txBox="1"/>
          <p:nvPr/>
        </p:nvSpPr>
        <p:spPr>
          <a:xfrm>
            <a:off x="1059125" y="296262"/>
            <a:ext cx="9545283" cy="769441"/>
          </a:xfrm>
          <a:prstGeom prst="rect">
            <a:avLst/>
          </a:prstGeom>
          <a:noFill/>
        </p:spPr>
        <p:txBody>
          <a:bodyPr wrap="square" rtlCol="0">
            <a:spAutoFit/>
          </a:bodyPr>
          <a:lstStyle/>
          <a:p>
            <a:pPr algn="ctr"/>
            <a:r>
              <a:rPr lang="en-US" sz="4400" dirty="0" smtClean="0"/>
              <a:t>Outline</a:t>
            </a:r>
            <a:endParaRPr lang="en-US" sz="4400" dirty="0"/>
          </a:p>
        </p:txBody>
      </p:sp>
    </p:spTree>
    <p:extLst>
      <p:ext uri="{BB962C8B-B14F-4D97-AF65-F5344CB8AC3E}">
        <p14:creationId xmlns:p14="http://schemas.microsoft.com/office/powerpoint/2010/main" val="2153068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eaLnBrk="0" fontAlgn="base" hangingPunct="0">
              <a:spcBef>
                <a:spcPct val="0"/>
              </a:spcBef>
              <a:spcAft>
                <a:spcPct val="0"/>
              </a:spcAft>
            </a:pPr>
            <a:fld id="{16FD296A-7131-4EBD-A285-4F7EF99A480E}" type="slidenum">
              <a:rPr lang="en-US" smtClean="0">
                <a:solidFill>
                  <a:prstClr val="white">
                    <a:lumMod val="65000"/>
                  </a:prstClr>
                </a:solidFill>
              </a:rPr>
              <a:pPr eaLnBrk="0" fontAlgn="base" hangingPunct="0">
                <a:spcBef>
                  <a:spcPct val="0"/>
                </a:spcBef>
                <a:spcAft>
                  <a:spcPct val="0"/>
                </a:spcAft>
              </a:pPr>
              <a:t>3</a:t>
            </a:fld>
            <a:endParaRPr lang="en-US" dirty="0">
              <a:solidFill>
                <a:prstClr val="white">
                  <a:lumMod val="65000"/>
                </a:prst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 y="191167"/>
            <a:ext cx="6231120" cy="6347745"/>
          </a:xfrm>
          <a:prstGeom prst="rect">
            <a:avLst/>
          </a:prstGeom>
        </p:spPr>
      </p:pic>
      <p:sp>
        <p:nvSpPr>
          <p:cNvPr id="4" name="TextBox 3"/>
          <p:cNvSpPr txBox="1"/>
          <p:nvPr/>
        </p:nvSpPr>
        <p:spPr>
          <a:xfrm>
            <a:off x="7307580" y="1455420"/>
            <a:ext cx="4251960" cy="2308324"/>
          </a:xfrm>
          <a:prstGeom prst="rect">
            <a:avLst/>
          </a:prstGeom>
          <a:noFill/>
        </p:spPr>
        <p:txBody>
          <a:bodyPr wrap="square" rtlCol="0">
            <a:spAutoFit/>
          </a:bodyPr>
          <a:lstStyle/>
          <a:p>
            <a:r>
              <a:rPr lang="en-US" sz="4000" dirty="0" smtClean="0"/>
              <a:t>Unbanked in India:</a:t>
            </a:r>
          </a:p>
          <a:p>
            <a:r>
              <a:rPr lang="en-US" sz="4000" dirty="0" smtClean="0"/>
              <a:t>World’s 8</a:t>
            </a:r>
            <a:r>
              <a:rPr lang="en-US" sz="4000" baseline="30000" dirty="0" smtClean="0"/>
              <a:t>th</a:t>
            </a:r>
            <a:r>
              <a:rPr lang="en-US" sz="4000" dirty="0" smtClean="0"/>
              <a:t> largest nation </a:t>
            </a:r>
            <a:r>
              <a:rPr lang="en-US" sz="2400" dirty="0" smtClean="0"/>
              <a:t>ahead of Bangladesh, Russia and Japan</a:t>
            </a:r>
            <a:endParaRPr lang="en-US" sz="4000" dirty="0"/>
          </a:p>
        </p:txBody>
      </p:sp>
    </p:spTree>
    <p:extLst>
      <p:ext uri="{BB962C8B-B14F-4D97-AF65-F5344CB8AC3E}">
        <p14:creationId xmlns:p14="http://schemas.microsoft.com/office/powerpoint/2010/main" val="2453120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eaLnBrk="0" fontAlgn="base" hangingPunct="0">
              <a:spcBef>
                <a:spcPct val="0"/>
              </a:spcBef>
              <a:spcAft>
                <a:spcPct val="0"/>
              </a:spcAft>
            </a:pPr>
            <a:fld id="{16FD296A-7131-4EBD-A285-4F7EF99A480E}" type="slidenum">
              <a:rPr lang="en-US" smtClean="0">
                <a:solidFill>
                  <a:prstClr val="white">
                    <a:lumMod val="65000"/>
                  </a:prstClr>
                </a:solidFill>
              </a:rPr>
              <a:pPr eaLnBrk="0" fontAlgn="base" hangingPunct="0">
                <a:spcBef>
                  <a:spcPct val="0"/>
                </a:spcBef>
                <a:spcAft>
                  <a:spcPct val="0"/>
                </a:spcAft>
              </a:pPr>
              <a:t>4</a:t>
            </a:fld>
            <a:endParaRPr lang="en-US" dirty="0">
              <a:solidFill>
                <a:prstClr val="white">
                  <a:lumMod val="65000"/>
                </a:prstClr>
              </a:solidFill>
            </a:endParaRPr>
          </a:p>
        </p:txBody>
      </p:sp>
      <p:sp>
        <p:nvSpPr>
          <p:cNvPr id="6" name="TextBox 5"/>
          <p:cNvSpPr txBox="1"/>
          <p:nvPr/>
        </p:nvSpPr>
        <p:spPr>
          <a:xfrm>
            <a:off x="8428544" y="5688873"/>
            <a:ext cx="2460328" cy="374970"/>
          </a:xfrm>
          <a:prstGeom prst="rect">
            <a:avLst/>
          </a:prstGeom>
          <a:noFill/>
        </p:spPr>
        <p:txBody>
          <a:bodyPr wrap="square" rtlCol="0">
            <a:spAutoFit/>
          </a:bodyPr>
          <a:lstStyle/>
          <a:p>
            <a:endParaRPr lang="en-US" dirty="0"/>
          </a:p>
        </p:txBody>
      </p:sp>
      <p:sp>
        <p:nvSpPr>
          <p:cNvPr id="7" name="TextBox 6"/>
          <p:cNvSpPr txBox="1"/>
          <p:nvPr/>
        </p:nvSpPr>
        <p:spPr>
          <a:xfrm>
            <a:off x="1932640" y="458782"/>
            <a:ext cx="8624047" cy="1323439"/>
          </a:xfrm>
          <a:prstGeom prst="rect">
            <a:avLst/>
          </a:prstGeom>
          <a:noFill/>
        </p:spPr>
        <p:txBody>
          <a:bodyPr wrap="square" rtlCol="0">
            <a:spAutoFit/>
          </a:bodyPr>
          <a:lstStyle/>
          <a:p>
            <a:r>
              <a:rPr lang="en-US" sz="4000" dirty="0" smtClean="0"/>
              <a:t>Financial Inclusion in India</a:t>
            </a:r>
          </a:p>
          <a:p>
            <a:endParaRPr lang="en-US" sz="4000" dirty="0"/>
          </a:p>
        </p:txBody>
      </p:sp>
      <p:pic>
        <p:nvPicPr>
          <p:cNvPr id="9" name="Picture 2" descr="C:\Users\ranba\Desktop\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10" y="1381996"/>
            <a:ext cx="6047254" cy="44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514352" y="4615801"/>
            <a:ext cx="5432613" cy="1200329"/>
          </a:xfrm>
          <a:prstGeom prst="rect">
            <a:avLst/>
          </a:prstGeom>
        </p:spPr>
        <p:txBody>
          <a:bodyPr wrap="square">
            <a:spAutoFit/>
          </a:bodyPr>
          <a:lstStyle/>
          <a:p>
            <a:r>
              <a:rPr lang="en-US" dirty="0"/>
              <a:t>Limited Penetration in Rural Areas</a:t>
            </a:r>
          </a:p>
          <a:p>
            <a:r>
              <a:rPr lang="en-US" dirty="0"/>
              <a:t>Subsidized Rural Credit (typical through 70s-80s)</a:t>
            </a:r>
          </a:p>
          <a:p>
            <a:r>
              <a:rPr lang="en-US" dirty="0"/>
              <a:t>Corruption  </a:t>
            </a:r>
          </a:p>
          <a:p>
            <a:r>
              <a:rPr lang="en-US" dirty="0"/>
              <a:t>Low repayment rates/ high default rates</a:t>
            </a:r>
          </a:p>
        </p:txBody>
      </p:sp>
      <p:sp>
        <p:nvSpPr>
          <p:cNvPr id="21" name="Line 4"/>
          <p:cNvSpPr>
            <a:spLocks noChangeShapeType="1"/>
          </p:cNvSpPr>
          <p:nvPr/>
        </p:nvSpPr>
        <p:spPr bwMode="auto">
          <a:xfrm flipV="1">
            <a:off x="3810000" y="2667000"/>
            <a:ext cx="2286000" cy="7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sv-SE"/>
          </a:p>
        </p:txBody>
      </p:sp>
      <p:sp>
        <p:nvSpPr>
          <p:cNvPr id="22" name="Line 5"/>
          <p:cNvSpPr>
            <a:spLocks noChangeShapeType="1"/>
          </p:cNvSpPr>
          <p:nvPr/>
        </p:nvSpPr>
        <p:spPr bwMode="auto">
          <a:xfrm flipV="1">
            <a:off x="3886200" y="2667000"/>
            <a:ext cx="2209800" cy="7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sv-SE"/>
          </a:p>
        </p:txBody>
      </p:sp>
      <p:sp>
        <p:nvSpPr>
          <p:cNvPr id="23" name="Line 6"/>
          <p:cNvSpPr>
            <a:spLocks noChangeShapeType="1"/>
          </p:cNvSpPr>
          <p:nvPr/>
        </p:nvSpPr>
        <p:spPr bwMode="auto">
          <a:xfrm flipV="1">
            <a:off x="3733800" y="2667000"/>
            <a:ext cx="2438400" cy="76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sv-SE"/>
          </a:p>
        </p:txBody>
      </p:sp>
      <p:sp>
        <p:nvSpPr>
          <p:cNvPr id="24" name="Line 7"/>
          <p:cNvSpPr>
            <a:spLocks noChangeShapeType="1"/>
          </p:cNvSpPr>
          <p:nvPr/>
        </p:nvSpPr>
        <p:spPr bwMode="auto">
          <a:xfrm>
            <a:off x="2743200" y="3657600"/>
            <a:ext cx="43434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sv-SE"/>
          </a:p>
        </p:txBody>
      </p:sp>
      <p:sp>
        <p:nvSpPr>
          <p:cNvPr id="25" name="Line 8"/>
          <p:cNvSpPr>
            <a:spLocks noChangeShapeType="1"/>
          </p:cNvSpPr>
          <p:nvPr/>
        </p:nvSpPr>
        <p:spPr bwMode="auto">
          <a:xfrm>
            <a:off x="3733800" y="2743200"/>
            <a:ext cx="22098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nchor="ctr">
            <a:spAutoFit/>
          </a:bodyPr>
          <a:lstStyle/>
          <a:p>
            <a:endParaRPr lang="sv-SE"/>
          </a:p>
        </p:txBody>
      </p:sp>
      <p:sp>
        <p:nvSpPr>
          <p:cNvPr id="26" name="AutoShape 10"/>
          <p:cNvSpPr>
            <a:spLocks noChangeArrowheads="1"/>
          </p:cNvSpPr>
          <p:nvPr/>
        </p:nvSpPr>
        <p:spPr bwMode="auto">
          <a:xfrm>
            <a:off x="7085572" y="2271948"/>
            <a:ext cx="2514600" cy="1828800"/>
          </a:xfrm>
          <a:prstGeom prst="triangle">
            <a:avLst>
              <a:gd name="adj" fmla="val 50000"/>
            </a:avLst>
          </a:prstGeom>
          <a:solidFill>
            <a:schemeClr val="bg2">
              <a:lumMod val="40000"/>
              <a:lumOff val="60000"/>
            </a:schemeClr>
          </a:solidFill>
          <a:ln w="12700" cap="sq">
            <a:solidFill>
              <a:schemeClr val="tx1"/>
            </a:solidFill>
            <a:miter lim="800000"/>
            <a:headEnd type="none" w="sm" len="sm"/>
            <a:tailEnd type="none" w="sm" len="sm"/>
          </a:ln>
        </p:spPr>
        <p:txBody>
          <a:bodyPr wrap="none" anchor="ctr"/>
          <a:lstStyle/>
          <a:p>
            <a:pPr fontAlgn="auto">
              <a:spcBef>
                <a:spcPts val="0"/>
              </a:spcBef>
              <a:spcAft>
                <a:spcPts val="0"/>
              </a:spcAft>
              <a:defRPr/>
            </a:pPr>
            <a:endParaRPr lang="sv-SE">
              <a:latin typeface="+mn-lt"/>
              <a:ea typeface="+mn-ea"/>
            </a:endParaRPr>
          </a:p>
        </p:txBody>
      </p:sp>
      <p:sp>
        <p:nvSpPr>
          <p:cNvPr id="27" name="AutoShape 11"/>
          <p:cNvSpPr>
            <a:spLocks noChangeArrowheads="1"/>
          </p:cNvSpPr>
          <p:nvPr/>
        </p:nvSpPr>
        <p:spPr bwMode="auto">
          <a:xfrm flipV="1">
            <a:off x="7041590" y="1745952"/>
            <a:ext cx="2667000" cy="1295400"/>
          </a:xfrm>
          <a:prstGeom prst="triangle">
            <a:avLst>
              <a:gd name="adj" fmla="val 50000"/>
            </a:avLst>
          </a:prstGeom>
          <a:solidFill>
            <a:srgbClr val="C00000"/>
          </a:solidFill>
          <a:ln w="12700" cap="sq">
            <a:solidFill>
              <a:schemeClr val="accent1"/>
            </a:solidFill>
            <a:miter lim="800000"/>
            <a:headEnd type="none" w="sm" len="sm"/>
            <a:tailEnd type="none" w="sm" len="sm"/>
          </a:ln>
        </p:spPr>
        <p:txBody>
          <a:bodyPr rot="10800000"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endParaRPr lang="sv-SE" altLang="sv-SE" sz="1600" b="1">
              <a:solidFill>
                <a:schemeClr val="tx2"/>
              </a:solidFill>
              <a:latin typeface="Times New Roman" pitchFamily="18" charset="0"/>
              <a:cs typeface="Arial" charset="0"/>
            </a:endParaRPr>
          </a:p>
        </p:txBody>
      </p:sp>
      <p:sp>
        <p:nvSpPr>
          <p:cNvPr id="28" name="Rectangle 27"/>
          <p:cNvSpPr>
            <a:spLocks noChangeArrowheads="1"/>
          </p:cNvSpPr>
          <p:nvPr/>
        </p:nvSpPr>
        <p:spPr bwMode="auto">
          <a:xfrm>
            <a:off x="9982200" y="2550493"/>
            <a:ext cx="762000" cy="304800"/>
          </a:xfrm>
          <a:prstGeom prst="rect">
            <a:avLst/>
          </a:prstGeom>
          <a:solidFill>
            <a:schemeClr val="bg2">
              <a:lumMod val="40000"/>
              <a:lumOff val="60000"/>
            </a:schemeClr>
          </a:solidFill>
          <a:ln w="12700" cap="sq">
            <a:solidFill>
              <a:schemeClr val="tx1"/>
            </a:solidFill>
            <a:miter lim="800000"/>
            <a:headEnd type="none" w="sm" len="sm"/>
            <a:tailEnd type="none" w="sm" len="sm"/>
          </a:ln>
        </p:spPr>
        <p:txBody>
          <a:bodyPr wrap="none" anchor="ctr"/>
          <a:lstStyle/>
          <a:p>
            <a:pPr fontAlgn="auto">
              <a:spcBef>
                <a:spcPts val="0"/>
              </a:spcBef>
              <a:spcAft>
                <a:spcPts val="0"/>
              </a:spcAft>
              <a:defRPr/>
            </a:pPr>
            <a:endParaRPr lang="sv-SE">
              <a:latin typeface="+mn-lt"/>
              <a:ea typeface="+mn-ea"/>
            </a:endParaRPr>
          </a:p>
        </p:txBody>
      </p:sp>
      <p:sp>
        <p:nvSpPr>
          <p:cNvPr id="29" name="Rectangle 10"/>
          <p:cNvSpPr>
            <a:spLocks noChangeArrowheads="1"/>
          </p:cNvSpPr>
          <p:nvPr/>
        </p:nvSpPr>
        <p:spPr bwMode="auto">
          <a:xfrm>
            <a:off x="9982200" y="1967148"/>
            <a:ext cx="762000" cy="304800"/>
          </a:xfrm>
          <a:prstGeom prst="rect">
            <a:avLst/>
          </a:prstGeom>
          <a:solidFill>
            <a:srgbClr val="C00000"/>
          </a:solidFill>
          <a:ln w="12700" cap="sq">
            <a:solidFill>
              <a:schemeClr val="accent1"/>
            </a:solidFill>
            <a:miter lim="800000"/>
            <a:headEnd type="none" w="sm" len="sm"/>
            <a:tailEnd type="none" w="sm" len="sm"/>
          </a:ln>
        </p:spPr>
        <p:txBody>
          <a:bodyPr wrap="none" anchor="ct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endParaRPr lang="sv-SE" altLang="sv-SE" sz="1800">
              <a:cs typeface="Arial" charset="0"/>
            </a:endParaRPr>
          </a:p>
        </p:txBody>
      </p:sp>
      <p:sp>
        <p:nvSpPr>
          <p:cNvPr id="30" name="Text Box 14"/>
          <p:cNvSpPr txBox="1">
            <a:spLocks noChangeArrowheads="1"/>
          </p:cNvSpPr>
          <p:nvPr/>
        </p:nvSpPr>
        <p:spPr bwMode="auto">
          <a:xfrm>
            <a:off x="10888872" y="1695387"/>
            <a:ext cx="1228725"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eaLnBrk="1" hangingPunct="1">
              <a:spcBef>
                <a:spcPct val="0"/>
              </a:spcBef>
              <a:buFontTx/>
              <a:buNone/>
            </a:pPr>
            <a:r>
              <a:rPr lang="en-US" altLang="sv-SE" sz="2000" dirty="0">
                <a:cs typeface="Arial" charset="0"/>
              </a:rPr>
              <a:t>Rural </a:t>
            </a:r>
          </a:p>
          <a:p>
            <a:pPr eaLnBrk="1" hangingPunct="1">
              <a:spcBef>
                <a:spcPct val="0"/>
              </a:spcBef>
              <a:buFontTx/>
              <a:buNone/>
            </a:pPr>
            <a:r>
              <a:rPr lang="en-US" altLang="sv-SE" sz="2000" dirty="0">
                <a:cs typeface="Arial" charset="0"/>
              </a:rPr>
              <a:t>branches</a:t>
            </a:r>
          </a:p>
        </p:txBody>
      </p:sp>
      <p:sp>
        <p:nvSpPr>
          <p:cNvPr id="31" name="TextBox 30"/>
          <p:cNvSpPr txBox="1"/>
          <p:nvPr/>
        </p:nvSpPr>
        <p:spPr>
          <a:xfrm>
            <a:off x="6834746" y="1300907"/>
            <a:ext cx="4791823" cy="369332"/>
          </a:xfrm>
          <a:prstGeom prst="rect">
            <a:avLst/>
          </a:prstGeom>
          <a:noFill/>
        </p:spPr>
        <p:txBody>
          <a:bodyPr wrap="square" rtlCol="0">
            <a:spAutoFit/>
          </a:bodyPr>
          <a:lstStyle/>
          <a:p>
            <a:r>
              <a:rPr lang="en-US" b="1" dirty="0" smtClean="0"/>
              <a:t>Financial landscape before Microfinance in India</a:t>
            </a:r>
            <a:endParaRPr lang="en-US" b="1" dirty="0"/>
          </a:p>
        </p:txBody>
      </p:sp>
    </p:spTree>
    <p:extLst>
      <p:ext uri="{BB962C8B-B14F-4D97-AF65-F5344CB8AC3E}">
        <p14:creationId xmlns:p14="http://schemas.microsoft.com/office/powerpoint/2010/main" val="4130110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eaLnBrk="0" fontAlgn="base" hangingPunct="0">
              <a:spcBef>
                <a:spcPct val="0"/>
              </a:spcBef>
              <a:spcAft>
                <a:spcPct val="0"/>
              </a:spcAft>
            </a:pPr>
            <a:fld id="{16FD296A-7131-4EBD-A285-4F7EF99A480E}" type="slidenum">
              <a:rPr lang="en-US" smtClean="0">
                <a:solidFill>
                  <a:prstClr val="white">
                    <a:lumMod val="65000"/>
                  </a:prstClr>
                </a:solidFill>
              </a:rPr>
              <a:pPr eaLnBrk="0" fontAlgn="base" hangingPunct="0">
                <a:spcBef>
                  <a:spcPct val="0"/>
                </a:spcBef>
                <a:spcAft>
                  <a:spcPct val="0"/>
                </a:spcAft>
              </a:pPr>
              <a:t>5</a:t>
            </a:fld>
            <a:endParaRPr lang="en-US" dirty="0">
              <a:solidFill>
                <a:prstClr val="white">
                  <a:lumMod val="65000"/>
                </a:prst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03" y="0"/>
            <a:ext cx="4815802" cy="6581961"/>
          </a:xfrm>
          <a:prstGeom prst="rect">
            <a:avLst/>
          </a:prstGeom>
        </p:spPr>
      </p:pic>
      <p:sp>
        <p:nvSpPr>
          <p:cNvPr id="4" name="TextBox 3"/>
          <p:cNvSpPr txBox="1"/>
          <p:nvPr/>
        </p:nvSpPr>
        <p:spPr>
          <a:xfrm>
            <a:off x="5988424" y="1213224"/>
            <a:ext cx="5187576" cy="4524315"/>
          </a:xfrm>
          <a:prstGeom prst="rect">
            <a:avLst/>
          </a:prstGeom>
          <a:noFill/>
        </p:spPr>
        <p:txBody>
          <a:bodyPr wrap="square" rtlCol="0">
            <a:spAutoFit/>
          </a:bodyPr>
          <a:lstStyle/>
          <a:p>
            <a:r>
              <a:rPr lang="en-US" sz="4000" dirty="0" smtClean="0"/>
              <a:t>Financial Inclusion in West Bengal</a:t>
            </a:r>
          </a:p>
          <a:p>
            <a:endParaRPr lang="en-US" sz="4000" dirty="0"/>
          </a:p>
          <a:p>
            <a:r>
              <a:rPr lang="en-US" sz="4000" dirty="0" smtClean="0"/>
              <a:t>2011-12 – ranked 3</a:t>
            </a:r>
            <a:r>
              <a:rPr lang="en-US" sz="4000" baseline="30000" dirty="0" smtClean="0"/>
              <a:t>rd</a:t>
            </a:r>
            <a:r>
              <a:rPr lang="en-US" sz="4000" dirty="0" smtClean="0"/>
              <a:t> best on FIIND Andhra Pradesh and Karnataka</a:t>
            </a:r>
            <a:r>
              <a:rPr lang="en-US" dirty="0" smtClean="0"/>
              <a:t> </a:t>
            </a:r>
            <a:r>
              <a:rPr lang="en-US" sz="2400" dirty="0" smtClean="0"/>
              <a:t>ahead of </a:t>
            </a:r>
            <a:r>
              <a:rPr lang="en-US" sz="2400" dirty="0" err="1" smtClean="0"/>
              <a:t>Maharastra</a:t>
            </a:r>
            <a:r>
              <a:rPr lang="en-US" sz="2400" dirty="0" smtClean="0"/>
              <a:t>, UP, Kerala, Odisha, Tamil Nadu</a:t>
            </a:r>
            <a:endParaRPr lang="en-US" sz="4000" dirty="0"/>
          </a:p>
        </p:txBody>
      </p:sp>
    </p:spTree>
    <p:extLst>
      <p:ext uri="{BB962C8B-B14F-4D97-AF65-F5344CB8AC3E}">
        <p14:creationId xmlns:p14="http://schemas.microsoft.com/office/powerpoint/2010/main" val="1321736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txBox="1">
            <a:spLocks noGrp="1"/>
          </p:cNvSpPr>
          <p:nvPr/>
        </p:nvSpPr>
        <p:spPr bwMode="auto">
          <a:xfrm>
            <a:off x="48768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000"/>
              <a:t>Economics of Development  Lecture 3</a:t>
            </a:r>
          </a:p>
        </p:txBody>
      </p:sp>
      <p:sp>
        <p:nvSpPr>
          <p:cNvPr id="51203" name="Slide Number Placeholder 5"/>
          <p:cNvSpPr txBox="1">
            <a:spLocks noGrp="1"/>
          </p:cNvSpPr>
          <p:nvPr/>
        </p:nvSpPr>
        <p:spPr bwMode="auto">
          <a:xfrm>
            <a:off x="8229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12D40E15-F46A-4709-94E4-DBA08E4DC549}" type="slidenum">
              <a:rPr lang="en-US" sz="1000"/>
              <a:pPr algn="r" eaLnBrk="1" hangingPunct="1"/>
              <a:t>6</a:t>
            </a:fld>
            <a:endParaRPr lang="en-US" sz="1000"/>
          </a:p>
        </p:txBody>
      </p:sp>
      <p:sp>
        <p:nvSpPr>
          <p:cNvPr id="51204" name="Rectangle 5"/>
          <p:cNvSpPr>
            <a:spLocks noGrp="1" noChangeArrowheads="1"/>
          </p:cNvSpPr>
          <p:nvPr>
            <p:ph type="title" idx="4294967295"/>
          </p:nvPr>
        </p:nvSpPr>
        <p:spPr/>
        <p:txBody>
          <a:bodyPr/>
          <a:lstStyle/>
          <a:p>
            <a:pPr eaLnBrk="1" hangingPunct="1"/>
            <a:endParaRPr lang="sv-SE" smtClean="0"/>
          </a:p>
        </p:txBody>
      </p:sp>
      <p:graphicFrame>
        <p:nvGraphicFramePr>
          <p:cNvPr id="51205" name="Object 4"/>
          <p:cNvGraphicFramePr>
            <a:graphicFrameLocks noGrp="1" noChangeAspect="1"/>
          </p:cNvGraphicFramePr>
          <p:nvPr>
            <p:ph idx="4294967295"/>
          </p:nvPr>
        </p:nvGraphicFramePr>
        <p:xfrm>
          <a:off x="4271963" y="2006600"/>
          <a:ext cx="4064000" cy="4064000"/>
        </p:xfrm>
        <a:graphic>
          <a:graphicData uri="http://schemas.openxmlformats.org/presentationml/2006/ole">
            <mc:AlternateContent xmlns:mc="http://schemas.openxmlformats.org/markup-compatibility/2006">
              <mc:Choice xmlns:v="urn:schemas-microsoft-com:vml" Requires="v">
                <p:oleObj spid="_x0000_s3103" name="Bitmap Image" r:id="rId4" imgW="1905266" imgH="1905266" progId="Paint.Picture">
                  <p:embed/>
                </p:oleObj>
              </mc:Choice>
              <mc:Fallback>
                <p:oleObj name="Bitmap Image" r:id="rId4" imgW="1905266" imgH="1905266"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963" y="2006600"/>
                        <a:ext cx="4064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1206" name="Picture 7" descr="shg-7171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9300" y="44824"/>
            <a:ext cx="8153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057400" y="5534562"/>
            <a:ext cx="8153400" cy="1323439"/>
          </a:xfrm>
          <a:prstGeom prst="rect">
            <a:avLst/>
          </a:prstGeom>
          <a:solidFill>
            <a:schemeClr val="bg1"/>
          </a:solidFill>
        </p:spPr>
        <p:txBody>
          <a:bodyPr wrap="square" rtlCol="0">
            <a:spAutoFit/>
          </a:bodyPr>
          <a:lstStyle/>
          <a:p>
            <a:r>
              <a:rPr lang="sv-SE" sz="4000" dirty="0">
                <a:hlinkClick r:id="" action="ppaction://noaction"/>
              </a:rPr>
              <a:t>Self Help Group Bank Linkage</a:t>
            </a:r>
            <a:r>
              <a:rPr lang="sv-SE" sz="4000" dirty="0"/>
              <a:t> Programme</a:t>
            </a:r>
          </a:p>
        </p:txBody>
      </p:sp>
      <p:sp>
        <p:nvSpPr>
          <p:cNvPr id="4" name="Oval 3"/>
          <p:cNvSpPr/>
          <p:nvPr/>
        </p:nvSpPr>
        <p:spPr>
          <a:xfrm>
            <a:off x="2057400" y="5534562"/>
            <a:ext cx="3390528" cy="84676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Oval 4"/>
          <p:cNvSpPr/>
          <p:nvPr/>
        </p:nvSpPr>
        <p:spPr>
          <a:xfrm>
            <a:off x="6600056" y="5534562"/>
            <a:ext cx="1629544" cy="66171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30277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eaLnBrk="0" fontAlgn="base" hangingPunct="0">
              <a:spcBef>
                <a:spcPct val="0"/>
              </a:spcBef>
              <a:spcAft>
                <a:spcPct val="0"/>
              </a:spcAft>
            </a:pPr>
            <a:fld id="{16FD296A-7131-4EBD-A285-4F7EF99A480E}" type="slidenum">
              <a:rPr lang="en-US" smtClean="0">
                <a:solidFill>
                  <a:prstClr val="white">
                    <a:lumMod val="65000"/>
                  </a:prstClr>
                </a:solidFill>
              </a:rPr>
              <a:pPr eaLnBrk="0" fontAlgn="base" hangingPunct="0">
                <a:spcBef>
                  <a:spcPct val="0"/>
                </a:spcBef>
                <a:spcAft>
                  <a:spcPct val="0"/>
                </a:spcAft>
              </a:pPr>
              <a:t>7</a:t>
            </a:fld>
            <a:endParaRPr lang="en-US" dirty="0">
              <a:solidFill>
                <a:prstClr val="white">
                  <a:lumMod val="65000"/>
                </a:prstClr>
              </a:solidFill>
            </a:endParaRPr>
          </a:p>
        </p:txBody>
      </p:sp>
      <p:sp>
        <p:nvSpPr>
          <p:cNvPr id="4" name="TextBox 3"/>
          <p:cNvSpPr txBox="1"/>
          <p:nvPr/>
        </p:nvSpPr>
        <p:spPr>
          <a:xfrm>
            <a:off x="901700" y="939800"/>
            <a:ext cx="10585450" cy="4438650"/>
          </a:xfrm>
          <a:prstGeom prst="rect">
            <a:avLst/>
          </a:prstGeom>
          <a:noFill/>
        </p:spPr>
        <p:txBody>
          <a:bodyPr wrap="square" rtlCol="0">
            <a:spAutoFit/>
          </a:bodyPr>
          <a:lstStyle/>
          <a:p>
            <a:endParaRPr lang="en-US"/>
          </a:p>
        </p:txBody>
      </p:sp>
      <p:sp>
        <p:nvSpPr>
          <p:cNvPr id="6" name="TextBox 5"/>
          <p:cNvSpPr txBox="1"/>
          <p:nvPr/>
        </p:nvSpPr>
        <p:spPr>
          <a:xfrm>
            <a:off x="723900" y="251641"/>
            <a:ext cx="10388600" cy="830997"/>
          </a:xfrm>
          <a:prstGeom prst="rect">
            <a:avLst/>
          </a:prstGeom>
          <a:noFill/>
        </p:spPr>
        <p:txBody>
          <a:bodyPr wrap="square" rtlCol="0">
            <a:spAutoFit/>
          </a:bodyPr>
          <a:lstStyle/>
          <a:p>
            <a:r>
              <a:rPr lang="en-US" sz="4800" dirty="0" smtClean="0"/>
              <a:t>Methods</a:t>
            </a:r>
            <a:endParaRPr lang="en-US" sz="4800" dirty="0"/>
          </a:p>
        </p:txBody>
      </p:sp>
      <p:sp>
        <p:nvSpPr>
          <p:cNvPr id="3" name="TextBox 2"/>
          <p:cNvSpPr txBox="1"/>
          <p:nvPr/>
        </p:nvSpPr>
        <p:spPr>
          <a:xfrm>
            <a:off x="453911" y="1049851"/>
            <a:ext cx="11314877" cy="5632311"/>
          </a:xfrm>
          <a:prstGeom prst="rect">
            <a:avLst/>
          </a:prstGeom>
          <a:noFill/>
        </p:spPr>
        <p:txBody>
          <a:bodyPr wrap="square" rtlCol="0">
            <a:spAutoFit/>
          </a:bodyPr>
          <a:lstStyle/>
          <a:p>
            <a:pPr marL="285750" indent="-285750">
              <a:buFont typeface="Wingdings" panose="05000000000000000000" pitchFamily="2" charset="2"/>
              <a:buChar char="ü"/>
            </a:pPr>
            <a:r>
              <a:rPr lang="en-US" sz="3600" dirty="0" smtClean="0"/>
              <a:t>Coleman pipeline method for impact on assets and income</a:t>
            </a:r>
          </a:p>
          <a:p>
            <a:pPr marL="285750" indent="-285750">
              <a:buFont typeface="Wingdings" panose="05000000000000000000" pitchFamily="2" charset="2"/>
              <a:buChar char="ü"/>
            </a:pPr>
            <a:r>
              <a:rPr lang="en-US" sz="3600" dirty="0" smtClean="0"/>
              <a:t>Measuring Vulnerability</a:t>
            </a:r>
          </a:p>
          <a:p>
            <a:pPr marL="285750" indent="-285750">
              <a:buFont typeface="Wingdings" panose="05000000000000000000" pitchFamily="2" charset="2"/>
              <a:buChar char="ü"/>
            </a:pPr>
            <a:r>
              <a:rPr lang="en-US" sz="3600" dirty="0" smtClean="0"/>
              <a:t>Propensity Score Matching</a:t>
            </a:r>
          </a:p>
          <a:p>
            <a:pPr marL="285750" indent="-285750">
              <a:buFont typeface="Wingdings" panose="05000000000000000000" pitchFamily="2" charset="2"/>
              <a:buChar char="ü"/>
            </a:pPr>
            <a:r>
              <a:rPr lang="en-US" sz="3600" dirty="0" smtClean="0"/>
              <a:t>Structural Equation Models for impact on women empowerment</a:t>
            </a:r>
          </a:p>
          <a:p>
            <a:pPr marL="285750" indent="-285750">
              <a:buFont typeface="Wingdings" panose="05000000000000000000" pitchFamily="2" charset="2"/>
              <a:buChar char="ü"/>
            </a:pPr>
            <a:r>
              <a:rPr lang="en-US" sz="3600" dirty="0" smtClean="0"/>
              <a:t>Measuring competition</a:t>
            </a:r>
          </a:p>
          <a:p>
            <a:pPr marL="285750" indent="-285750">
              <a:buFont typeface="Wingdings" panose="05000000000000000000" pitchFamily="2" charset="2"/>
              <a:buChar char="ü"/>
            </a:pPr>
            <a:r>
              <a:rPr lang="en-US" sz="3600" dirty="0" smtClean="0"/>
              <a:t>IV- GMM estimation for impact of competition on MFIs</a:t>
            </a:r>
          </a:p>
          <a:p>
            <a:pPr marL="285750" indent="-285750">
              <a:buFont typeface="Wingdings" panose="05000000000000000000" pitchFamily="2" charset="2"/>
              <a:buChar char="ü"/>
            </a:pPr>
            <a:r>
              <a:rPr lang="en-US" sz="3600" dirty="0" smtClean="0"/>
              <a:t>Dynamic System modeling</a:t>
            </a:r>
          </a:p>
          <a:p>
            <a:pPr marL="285750" indent="-285750">
              <a:buFont typeface="Wingdings" panose="05000000000000000000" pitchFamily="2" charset="2"/>
              <a:buChar char="ü"/>
            </a:pPr>
            <a:endParaRPr lang="en-US" sz="3600" dirty="0"/>
          </a:p>
        </p:txBody>
      </p:sp>
    </p:spTree>
    <p:extLst>
      <p:ext uri="{BB962C8B-B14F-4D97-AF65-F5344CB8AC3E}">
        <p14:creationId xmlns:p14="http://schemas.microsoft.com/office/powerpoint/2010/main" val="486362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eaLnBrk="0" fontAlgn="base" hangingPunct="0">
              <a:spcBef>
                <a:spcPct val="0"/>
              </a:spcBef>
              <a:spcAft>
                <a:spcPct val="0"/>
              </a:spcAft>
            </a:pPr>
            <a:fld id="{16FD296A-7131-4EBD-A285-4F7EF99A480E}" type="slidenum">
              <a:rPr lang="en-US" smtClean="0">
                <a:solidFill>
                  <a:prstClr val="white">
                    <a:lumMod val="65000"/>
                  </a:prstClr>
                </a:solidFill>
              </a:rPr>
              <a:pPr eaLnBrk="0" fontAlgn="base" hangingPunct="0">
                <a:spcBef>
                  <a:spcPct val="0"/>
                </a:spcBef>
                <a:spcAft>
                  <a:spcPct val="0"/>
                </a:spcAft>
              </a:pPr>
              <a:t>8</a:t>
            </a:fld>
            <a:endParaRPr lang="en-US" dirty="0">
              <a:solidFill>
                <a:prstClr val="white">
                  <a:lumMod val="65000"/>
                </a:prstClr>
              </a:solidFill>
            </a:endParaRPr>
          </a:p>
        </p:txBody>
      </p:sp>
      <p:pic>
        <p:nvPicPr>
          <p:cNvPr id="3" name="Picture 1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586" y="975438"/>
            <a:ext cx="5953125" cy="203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1"/>
          <p:cNvGrpSpPr>
            <a:grpSpLocks noChangeAspect="1"/>
          </p:cNvGrpSpPr>
          <p:nvPr/>
        </p:nvGrpSpPr>
        <p:grpSpPr bwMode="auto">
          <a:xfrm>
            <a:off x="84229" y="478854"/>
            <a:ext cx="10955338" cy="9382125"/>
            <a:chOff x="-689" y="54"/>
            <a:chExt cx="9712" cy="10403"/>
          </a:xfrm>
        </p:grpSpPr>
        <p:sp>
          <p:nvSpPr>
            <p:cNvPr id="5" name="AutoShape 180"/>
            <p:cNvSpPr>
              <a:spLocks noChangeAspect="1" noChangeArrowheads="1" noTextEdit="1"/>
            </p:cNvSpPr>
            <p:nvPr/>
          </p:nvSpPr>
          <p:spPr bwMode="auto">
            <a:xfrm>
              <a:off x="-689" y="2904"/>
              <a:ext cx="9712" cy="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Rectangle 179"/>
            <p:cNvSpPr>
              <a:spLocks noChangeArrowheads="1"/>
            </p:cNvSpPr>
            <p:nvPr/>
          </p:nvSpPr>
          <p:spPr bwMode="auto">
            <a:xfrm>
              <a:off x="-98" y="413"/>
              <a:ext cx="1563" cy="304"/>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7" name="Rectangle 178"/>
            <p:cNvSpPr>
              <a:spLocks noChangeArrowheads="1"/>
            </p:cNvSpPr>
            <p:nvPr/>
          </p:nvSpPr>
          <p:spPr bwMode="auto">
            <a:xfrm>
              <a:off x="-98" y="413"/>
              <a:ext cx="153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Primary activity</a:t>
              </a:r>
              <a:endParaRPr lang="en-US" altLang="sv-SE" sz="11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100">
                  <a:latin typeface="Courier New" panose="02070309020205020404" pitchFamily="49" charset="0"/>
                  <a:ea typeface="Times New Roman" panose="02020603050405020304" pitchFamily="18" charset="0"/>
                  <a:cs typeface="Courier New" panose="02070309020205020404" pitchFamily="49" charset="0"/>
                </a:rPr>
                <a:t>x2</a:t>
              </a:r>
              <a:endParaRPr lang="en-GB" altLang="sv-SE" sz="1100">
                <a:ea typeface="Times New Roman" panose="02020603050405020304" pitchFamily="18" charset="0"/>
                <a:cs typeface="Courier New" panose="02070309020205020404" pitchFamily="49" charset="0"/>
              </a:endParaRPr>
            </a:p>
          </p:txBody>
        </p:sp>
        <p:sp>
          <p:nvSpPr>
            <p:cNvPr id="8" name="Line 177"/>
            <p:cNvSpPr>
              <a:spLocks noChangeShapeType="1"/>
            </p:cNvSpPr>
            <p:nvPr/>
          </p:nvSpPr>
          <p:spPr bwMode="auto">
            <a:xfrm flipH="1">
              <a:off x="-425" y="554"/>
              <a:ext cx="207"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Freeform 176"/>
            <p:cNvSpPr>
              <a:spLocks/>
            </p:cNvSpPr>
            <p:nvPr/>
          </p:nvSpPr>
          <p:spPr bwMode="auto">
            <a:xfrm>
              <a:off x="-218" y="532"/>
              <a:ext cx="120" cy="44"/>
            </a:xfrm>
            <a:custGeom>
              <a:avLst/>
              <a:gdLst>
                <a:gd name="T0" fmla="*/ 120 w 120"/>
                <a:gd name="T1" fmla="*/ 22 h 44"/>
                <a:gd name="T2" fmla="*/ 0 w 120"/>
                <a:gd name="T3" fmla="*/ 0 h 44"/>
                <a:gd name="T4" fmla="*/ 0 w 120"/>
                <a:gd name="T5" fmla="*/ 44 h 44"/>
                <a:gd name="T6" fmla="*/ 120 w 120"/>
                <a:gd name="T7" fmla="*/ 22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4">
                  <a:moveTo>
                    <a:pt x="120" y="22"/>
                  </a:moveTo>
                  <a:lnTo>
                    <a:pt x="0" y="0"/>
                  </a:lnTo>
                  <a:lnTo>
                    <a:pt x="0" y="44"/>
                  </a:lnTo>
                  <a:lnTo>
                    <a:pt x="120" y="22"/>
                  </a:lnTo>
                  <a:close/>
                </a:path>
              </a:pathLst>
            </a:custGeom>
            <a:solidFill>
              <a:srgbClr val="000000"/>
            </a:solidFill>
            <a:ln w="6985">
              <a:solidFill>
                <a:srgbClr val="000000"/>
              </a:solidFill>
              <a:round/>
              <a:headEnd/>
              <a:tailEnd/>
            </a:ln>
          </p:spPr>
          <p:txBody>
            <a:bodyPr/>
            <a:lstStyle/>
            <a:p>
              <a:endParaRPr lang="en-US"/>
            </a:p>
          </p:txBody>
        </p:sp>
        <p:sp>
          <p:nvSpPr>
            <p:cNvPr id="10" name="Rectangle 175"/>
            <p:cNvSpPr>
              <a:spLocks noChangeArrowheads="1"/>
            </p:cNvSpPr>
            <p:nvPr/>
          </p:nvSpPr>
          <p:spPr bwMode="auto">
            <a:xfrm>
              <a:off x="-98" y="760"/>
              <a:ext cx="1563" cy="304"/>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11" name="Rectangle 174"/>
            <p:cNvSpPr>
              <a:spLocks noChangeArrowheads="1"/>
            </p:cNvSpPr>
            <p:nvPr/>
          </p:nvSpPr>
          <p:spPr bwMode="auto">
            <a:xfrm>
              <a:off x="-98" y="760"/>
              <a:ext cx="153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Independent savings</a:t>
              </a:r>
              <a:endParaRPr lang="en-US" altLang="sv-SE" sz="11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x3</a:t>
              </a:r>
              <a:endParaRPr lang="en-GB" altLang="sv-SE" sz="1100">
                <a:ea typeface="Times New Roman" panose="02020603050405020304" pitchFamily="18" charset="0"/>
                <a:cs typeface="Courier New" panose="02070309020205020404" pitchFamily="49" charset="0"/>
              </a:endParaRPr>
            </a:p>
          </p:txBody>
        </p:sp>
        <p:sp>
          <p:nvSpPr>
            <p:cNvPr id="12" name="Line 173"/>
            <p:cNvSpPr>
              <a:spLocks noChangeShapeType="1"/>
            </p:cNvSpPr>
            <p:nvPr/>
          </p:nvSpPr>
          <p:spPr bwMode="auto">
            <a:xfrm flipH="1">
              <a:off x="-425" y="912"/>
              <a:ext cx="207"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Freeform 172"/>
            <p:cNvSpPr>
              <a:spLocks/>
            </p:cNvSpPr>
            <p:nvPr/>
          </p:nvSpPr>
          <p:spPr bwMode="auto">
            <a:xfrm>
              <a:off x="-218" y="901"/>
              <a:ext cx="120" cy="43"/>
            </a:xfrm>
            <a:custGeom>
              <a:avLst/>
              <a:gdLst>
                <a:gd name="T0" fmla="*/ 120 w 120"/>
                <a:gd name="T1" fmla="*/ 21 h 43"/>
                <a:gd name="T2" fmla="*/ 0 w 120"/>
                <a:gd name="T3" fmla="*/ 0 h 43"/>
                <a:gd name="T4" fmla="*/ 0 w 120"/>
                <a:gd name="T5" fmla="*/ 43 h 43"/>
                <a:gd name="T6" fmla="*/ 120 w 120"/>
                <a:gd name="T7" fmla="*/ 21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3">
                  <a:moveTo>
                    <a:pt x="120" y="21"/>
                  </a:moveTo>
                  <a:lnTo>
                    <a:pt x="0" y="0"/>
                  </a:lnTo>
                  <a:lnTo>
                    <a:pt x="0" y="43"/>
                  </a:lnTo>
                  <a:lnTo>
                    <a:pt x="120" y="21"/>
                  </a:lnTo>
                  <a:close/>
                </a:path>
              </a:pathLst>
            </a:custGeom>
            <a:solidFill>
              <a:srgbClr val="000000"/>
            </a:solidFill>
            <a:ln w="6985">
              <a:solidFill>
                <a:srgbClr val="000000"/>
              </a:solidFill>
              <a:round/>
              <a:headEnd/>
              <a:tailEnd/>
            </a:ln>
          </p:spPr>
          <p:txBody>
            <a:bodyPr/>
            <a:lstStyle/>
            <a:p>
              <a:endParaRPr lang="en-US"/>
            </a:p>
          </p:txBody>
        </p:sp>
        <p:sp>
          <p:nvSpPr>
            <p:cNvPr id="14" name="Rectangle 171"/>
            <p:cNvSpPr>
              <a:spLocks noChangeArrowheads="1"/>
            </p:cNvSpPr>
            <p:nvPr/>
          </p:nvSpPr>
          <p:spPr bwMode="auto">
            <a:xfrm>
              <a:off x="-98" y="1108"/>
              <a:ext cx="1563" cy="304"/>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15" name="Rectangle 170"/>
            <p:cNvSpPr>
              <a:spLocks noChangeArrowheads="1"/>
            </p:cNvSpPr>
            <p:nvPr/>
          </p:nvSpPr>
          <p:spPr bwMode="auto">
            <a:xfrm>
              <a:off x="-98" y="1108"/>
              <a:ext cx="1538"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Investment to improve   home</a:t>
              </a:r>
              <a:endParaRPr lang="en-US" altLang="sv-SE" sz="11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x4</a:t>
              </a:r>
              <a:endParaRPr lang="en-GB" altLang="sv-SE" sz="1100">
                <a:ea typeface="Times New Roman" panose="02020603050405020304" pitchFamily="18" charset="0"/>
                <a:cs typeface="Courier New" panose="02070309020205020404" pitchFamily="49" charset="0"/>
              </a:endParaRPr>
            </a:p>
          </p:txBody>
        </p:sp>
        <p:sp>
          <p:nvSpPr>
            <p:cNvPr id="16" name="Line 169"/>
            <p:cNvSpPr>
              <a:spLocks noChangeShapeType="1"/>
            </p:cNvSpPr>
            <p:nvPr/>
          </p:nvSpPr>
          <p:spPr bwMode="auto">
            <a:xfrm flipH="1">
              <a:off x="-425" y="1249"/>
              <a:ext cx="207"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Freeform 168"/>
            <p:cNvSpPr>
              <a:spLocks/>
            </p:cNvSpPr>
            <p:nvPr/>
          </p:nvSpPr>
          <p:spPr bwMode="auto">
            <a:xfrm>
              <a:off x="-218" y="1216"/>
              <a:ext cx="120" cy="44"/>
            </a:xfrm>
            <a:custGeom>
              <a:avLst/>
              <a:gdLst>
                <a:gd name="T0" fmla="*/ 120 w 120"/>
                <a:gd name="T1" fmla="*/ 22 h 44"/>
                <a:gd name="T2" fmla="*/ 0 w 120"/>
                <a:gd name="T3" fmla="*/ 0 h 44"/>
                <a:gd name="T4" fmla="*/ 0 w 120"/>
                <a:gd name="T5" fmla="*/ 44 h 44"/>
                <a:gd name="T6" fmla="*/ 120 w 120"/>
                <a:gd name="T7" fmla="*/ 22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4">
                  <a:moveTo>
                    <a:pt x="120" y="22"/>
                  </a:moveTo>
                  <a:lnTo>
                    <a:pt x="0" y="0"/>
                  </a:lnTo>
                  <a:lnTo>
                    <a:pt x="0" y="44"/>
                  </a:lnTo>
                  <a:lnTo>
                    <a:pt x="120" y="22"/>
                  </a:lnTo>
                  <a:close/>
                </a:path>
              </a:pathLst>
            </a:custGeom>
            <a:solidFill>
              <a:srgbClr val="000000"/>
            </a:solidFill>
            <a:ln w="6985">
              <a:solidFill>
                <a:srgbClr val="000000"/>
              </a:solidFill>
              <a:round/>
              <a:headEnd/>
              <a:tailEnd/>
            </a:ln>
          </p:spPr>
          <p:txBody>
            <a:bodyPr/>
            <a:lstStyle/>
            <a:p>
              <a:endParaRPr lang="en-US"/>
            </a:p>
          </p:txBody>
        </p:sp>
        <p:sp>
          <p:nvSpPr>
            <p:cNvPr id="18" name="Rectangle 167"/>
            <p:cNvSpPr>
              <a:spLocks noChangeArrowheads="1"/>
            </p:cNvSpPr>
            <p:nvPr/>
          </p:nvSpPr>
          <p:spPr bwMode="auto">
            <a:xfrm>
              <a:off x="-98" y="2151"/>
              <a:ext cx="1563" cy="304"/>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19" name="Rectangle 166"/>
            <p:cNvSpPr>
              <a:spLocks noChangeArrowheads="1"/>
            </p:cNvSpPr>
            <p:nvPr/>
          </p:nvSpPr>
          <p:spPr bwMode="auto">
            <a:xfrm>
              <a:off x="-98" y="2160"/>
              <a:ext cx="1563"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Purchase of raw material</a:t>
              </a:r>
              <a:endParaRPr lang="en-US" altLang="sv-SE" sz="11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x7</a:t>
              </a:r>
              <a:endParaRPr lang="en-GB" altLang="sv-SE" sz="1100">
                <a:ea typeface="Times New Roman" panose="02020603050405020304" pitchFamily="18" charset="0"/>
                <a:cs typeface="Courier New" panose="02070309020205020404" pitchFamily="49" charset="0"/>
              </a:endParaRPr>
            </a:p>
          </p:txBody>
        </p:sp>
        <p:sp>
          <p:nvSpPr>
            <p:cNvPr id="20" name="Line 165"/>
            <p:cNvSpPr>
              <a:spLocks noChangeShapeType="1"/>
            </p:cNvSpPr>
            <p:nvPr/>
          </p:nvSpPr>
          <p:spPr bwMode="auto">
            <a:xfrm flipH="1">
              <a:off x="-425" y="2292"/>
              <a:ext cx="207"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Freeform 164"/>
            <p:cNvSpPr>
              <a:spLocks/>
            </p:cNvSpPr>
            <p:nvPr/>
          </p:nvSpPr>
          <p:spPr bwMode="auto">
            <a:xfrm>
              <a:off x="-218" y="2270"/>
              <a:ext cx="120" cy="43"/>
            </a:xfrm>
            <a:custGeom>
              <a:avLst/>
              <a:gdLst>
                <a:gd name="T0" fmla="*/ 120 w 120"/>
                <a:gd name="T1" fmla="*/ 22 h 43"/>
                <a:gd name="T2" fmla="*/ 0 w 120"/>
                <a:gd name="T3" fmla="*/ 0 h 43"/>
                <a:gd name="T4" fmla="*/ 0 w 120"/>
                <a:gd name="T5" fmla="*/ 43 h 43"/>
                <a:gd name="T6" fmla="*/ 120 w 120"/>
                <a:gd name="T7" fmla="*/ 22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3">
                  <a:moveTo>
                    <a:pt x="120" y="22"/>
                  </a:moveTo>
                  <a:lnTo>
                    <a:pt x="0" y="0"/>
                  </a:lnTo>
                  <a:lnTo>
                    <a:pt x="0" y="43"/>
                  </a:lnTo>
                  <a:lnTo>
                    <a:pt x="120" y="22"/>
                  </a:lnTo>
                  <a:close/>
                </a:path>
              </a:pathLst>
            </a:custGeom>
            <a:solidFill>
              <a:srgbClr val="000000"/>
            </a:solidFill>
            <a:ln w="6985">
              <a:solidFill>
                <a:srgbClr val="000000"/>
              </a:solidFill>
              <a:round/>
              <a:headEnd/>
              <a:tailEnd/>
            </a:ln>
          </p:spPr>
          <p:txBody>
            <a:bodyPr/>
            <a:lstStyle/>
            <a:p>
              <a:endParaRPr lang="en-US"/>
            </a:p>
          </p:txBody>
        </p:sp>
        <p:sp>
          <p:nvSpPr>
            <p:cNvPr id="22" name="Rectangle 163"/>
            <p:cNvSpPr>
              <a:spLocks noChangeArrowheads="1"/>
            </p:cNvSpPr>
            <p:nvPr/>
          </p:nvSpPr>
          <p:spPr bwMode="auto">
            <a:xfrm>
              <a:off x="-98" y="1455"/>
              <a:ext cx="1563" cy="305"/>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23" name="Rectangle 162"/>
            <p:cNvSpPr>
              <a:spLocks noChangeArrowheads="1"/>
            </p:cNvSpPr>
            <p:nvPr/>
          </p:nvSpPr>
          <p:spPr bwMode="auto">
            <a:xfrm>
              <a:off x="-98" y="1432"/>
              <a:ext cx="1538"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Confidence to meet financial crisis</a:t>
              </a:r>
              <a:endParaRPr lang="en-US" altLang="sv-SE" sz="11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100">
                  <a:latin typeface="Courier New" panose="02070309020205020404" pitchFamily="49" charset="0"/>
                  <a:ea typeface="Times New Roman" panose="02020603050405020304" pitchFamily="18" charset="0"/>
                  <a:cs typeface="Courier New" panose="02070309020205020404" pitchFamily="49" charset="0"/>
                </a:rPr>
                <a:t>x5</a:t>
              </a:r>
              <a:endParaRPr lang="en-GB" altLang="sv-SE" sz="1100">
                <a:ea typeface="Times New Roman" panose="02020603050405020304" pitchFamily="18" charset="0"/>
                <a:cs typeface="Courier New" panose="02070309020205020404" pitchFamily="49" charset="0"/>
              </a:endParaRPr>
            </a:p>
          </p:txBody>
        </p:sp>
        <p:sp>
          <p:nvSpPr>
            <p:cNvPr id="24" name="Line 161"/>
            <p:cNvSpPr>
              <a:spLocks noChangeShapeType="1"/>
            </p:cNvSpPr>
            <p:nvPr/>
          </p:nvSpPr>
          <p:spPr bwMode="auto">
            <a:xfrm flipH="1">
              <a:off x="-425" y="1597"/>
              <a:ext cx="207"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Freeform 160"/>
            <p:cNvSpPr>
              <a:spLocks/>
            </p:cNvSpPr>
            <p:nvPr/>
          </p:nvSpPr>
          <p:spPr bwMode="auto">
            <a:xfrm>
              <a:off x="-218" y="1575"/>
              <a:ext cx="120" cy="43"/>
            </a:xfrm>
            <a:custGeom>
              <a:avLst/>
              <a:gdLst>
                <a:gd name="T0" fmla="*/ 120 w 120"/>
                <a:gd name="T1" fmla="*/ 22 h 43"/>
                <a:gd name="T2" fmla="*/ 0 w 120"/>
                <a:gd name="T3" fmla="*/ 0 h 43"/>
                <a:gd name="T4" fmla="*/ 0 w 120"/>
                <a:gd name="T5" fmla="*/ 43 h 43"/>
                <a:gd name="T6" fmla="*/ 120 w 120"/>
                <a:gd name="T7" fmla="*/ 22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3">
                  <a:moveTo>
                    <a:pt x="120" y="22"/>
                  </a:moveTo>
                  <a:lnTo>
                    <a:pt x="0" y="0"/>
                  </a:lnTo>
                  <a:lnTo>
                    <a:pt x="0" y="43"/>
                  </a:lnTo>
                  <a:lnTo>
                    <a:pt x="120" y="22"/>
                  </a:lnTo>
                  <a:close/>
                </a:path>
              </a:pathLst>
            </a:custGeom>
            <a:solidFill>
              <a:srgbClr val="000000"/>
            </a:solidFill>
            <a:ln w="6985">
              <a:solidFill>
                <a:srgbClr val="000000"/>
              </a:solidFill>
              <a:round/>
              <a:headEnd/>
              <a:tailEnd/>
            </a:ln>
          </p:spPr>
          <p:txBody>
            <a:bodyPr/>
            <a:lstStyle/>
            <a:p>
              <a:endParaRPr lang="en-US"/>
            </a:p>
          </p:txBody>
        </p:sp>
        <p:sp>
          <p:nvSpPr>
            <p:cNvPr id="26" name="Rectangle 159"/>
            <p:cNvSpPr>
              <a:spLocks noChangeArrowheads="1"/>
            </p:cNvSpPr>
            <p:nvPr/>
          </p:nvSpPr>
          <p:spPr bwMode="auto">
            <a:xfrm>
              <a:off x="-98" y="1803"/>
              <a:ext cx="1563" cy="304"/>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27" name="Rectangle 158"/>
            <p:cNvSpPr>
              <a:spLocks noChangeArrowheads="1"/>
            </p:cNvSpPr>
            <p:nvPr/>
          </p:nvSpPr>
          <p:spPr bwMode="auto">
            <a:xfrm>
              <a:off x="-98" y="1792"/>
              <a:ext cx="1538"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Arranging credit and other inputs</a:t>
              </a:r>
              <a:endParaRPr lang="en-US" altLang="sv-SE" sz="11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100">
                  <a:latin typeface="Courier New" panose="02070309020205020404" pitchFamily="49" charset="0"/>
                  <a:ea typeface="Times New Roman" panose="02020603050405020304" pitchFamily="18" charset="0"/>
                  <a:cs typeface="Courier New" panose="02070309020205020404" pitchFamily="49" charset="0"/>
                </a:rPr>
                <a:t>x6</a:t>
              </a:r>
              <a:endParaRPr lang="en-GB" altLang="sv-SE" sz="1100">
                <a:ea typeface="Times New Roman" panose="02020603050405020304" pitchFamily="18" charset="0"/>
                <a:cs typeface="Courier New" panose="02070309020205020404" pitchFamily="49" charset="0"/>
              </a:endParaRPr>
            </a:p>
          </p:txBody>
        </p:sp>
        <p:sp>
          <p:nvSpPr>
            <p:cNvPr id="28" name="Line 157"/>
            <p:cNvSpPr>
              <a:spLocks noChangeShapeType="1"/>
            </p:cNvSpPr>
            <p:nvPr/>
          </p:nvSpPr>
          <p:spPr bwMode="auto">
            <a:xfrm flipH="1">
              <a:off x="-425" y="1944"/>
              <a:ext cx="207"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Freeform 156"/>
            <p:cNvSpPr>
              <a:spLocks/>
            </p:cNvSpPr>
            <p:nvPr/>
          </p:nvSpPr>
          <p:spPr bwMode="auto">
            <a:xfrm>
              <a:off x="-218" y="1922"/>
              <a:ext cx="120" cy="44"/>
            </a:xfrm>
            <a:custGeom>
              <a:avLst/>
              <a:gdLst>
                <a:gd name="T0" fmla="*/ 120 w 120"/>
                <a:gd name="T1" fmla="*/ 22 h 44"/>
                <a:gd name="T2" fmla="*/ 0 w 120"/>
                <a:gd name="T3" fmla="*/ 0 h 44"/>
                <a:gd name="T4" fmla="*/ 0 w 120"/>
                <a:gd name="T5" fmla="*/ 44 h 44"/>
                <a:gd name="T6" fmla="*/ 120 w 120"/>
                <a:gd name="T7" fmla="*/ 22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4">
                  <a:moveTo>
                    <a:pt x="120" y="22"/>
                  </a:moveTo>
                  <a:lnTo>
                    <a:pt x="0" y="0"/>
                  </a:lnTo>
                  <a:lnTo>
                    <a:pt x="0" y="44"/>
                  </a:lnTo>
                  <a:lnTo>
                    <a:pt x="120" y="22"/>
                  </a:lnTo>
                  <a:close/>
                </a:path>
              </a:pathLst>
            </a:custGeom>
            <a:solidFill>
              <a:srgbClr val="000000"/>
            </a:solidFill>
            <a:ln w="6985">
              <a:solidFill>
                <a:srgbClr val="000000"/>
              </a:solidFill>
              <a:round/>
              <a:headEnd/>
              <a:tailEnd/>
            </a:ln>
          </p:spPr>
          <p:txBody>
            <a:bodyPr/>
            <a:lstStyle/>
            <a:p>
              <a:endParaRPr lang="en-US"/>
            </a:p>
          </p:txBody>
        </p:sp>
        <p:sp>
          <p:nvSpPr>
            <p:cNvPr id="30" name="Rectangle 155"/>
            <p:cNvSpPr>
              <a:spLocks noChangeArrowheads="1"/>
            </p:cNvSpPr>
            <p:nvPr/>
          </p:nvSpPr>
          <p:spPr bwMode="auto">
            <a:xfrm>
              <a:off x="-98" y="2498"/>
              <a:ext cx="1563" cy="304"/>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31" name="Rectangle 154"/>
            <p:cNvSpPr>
              <a:spLocks noChangeArrowheads="1"/>
            </p:cNvSpPr>
            <p:nvPr/>
          </p:nvSpPr>
          <p:spPr bwMode="auto">
            <a:xfrm>
              <a:off x="-98" y="2487"/>
              <a:ext cx="1538"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Plan work</a:t>
              </a:r>
              <a:endParaRPr lang="en-US" altLang="sv-SE" sz="11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100">
                  <a:latin typeface="Courier New" panose="02070309020205020404" pitchFamily="49" charset="0"/>
                  <a:ea typeface="Times New Roman" panose="02020603050405020304" pitchFamily="18" charset="0"/>
                  <a:cs typeface="Courier New" panose="02070309020205020404" pitchFamily="49" charset="0"/>
                </a:rPr>
                <a:t>x8</a:t>
              </a:r>
              <a:endParaRPr lang="en-GB" altLang="sv-SE" sz="1100">
                <a:ea typeface="Times New Roman" panose="02020603050405020304" pitchFamily="18" charset="0"/>
                <a:cs typeface="Courier New" panose="02070309020205020404" pitchFamily="49" charset="0"/>
              </a:endParaRPr>
            </a:p>
          </p:txBody>
        </p:sp>
        <p:sp>
          <p:nvSpPr>
            <p:cNvPr id="32" name="Line 153"/>
            <p:cNvSpPr>
              <a:spLocks noChangeShapeType="1"/>
            </p:cNvSpPr>
            <p:nvPr/>
          </p:nvSpPr>
          <p:spPr bwMode="auto">
            <a:xfrm flipH="1">
              <a:off x="-425" y="2628"/>
              <a:ext cx="207"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Freeform 152"/>
            <p:cNvSpPr>
              <a:spLocks/>
            </p:cNvSpPr>
            <p:nvPr/>
          </p:nvSpPr>
          <p:spPr bwMode="auto">
            <a:xfrm>
              <a:off x="-218" y="2607"/>
              <a:ext cx="120" cy="43"/>
            </a:xfrm>
            <a:custGeom>
              <a:avLst/>
              <a:gdLst>
                <a:gd name="T0" fmla="*/ 120 w 120"/>
                <a:gd name="T1" fmla="*/ 21 h 43"/>
                <a:gd name="T2" fmla="*/ 0 w 120"/>
                <a:gd name="T3" fmla="*/ 0 h 43"/>
                <a:gd name="T4" fmla="*/ 0 w 120"/>
                <a:gd name="T5" fmla="*/ 43 h 43"/>
                <a:gd name="T6" fmla="*/ 120 w 120"/>
                <a:gd name="T7" fmla="*/ 21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3">
                  <a:moveTo>
                    <a:pt x="120" y="21"/>
                  </a:moveTo>
                  <a:lnTo>
                    <a:pt x="0" y="0"/>
                  </a:lnTo>
                  <a:lnTo>
                    <a:pt x="0" y="43"/>
                  </a:lnTo>
                  <a:lnTo>
                    <a:pt x="120" y="21"/>
                  </a:lnTo>
                  <a:close/>
                </a:path>
              </a:pathLst>
            </a:custGeom>
            <a:solidFill>
              <a:srgbClr val="000000"/>
            </a:solidFill>
            <a:ln w="6985">
              <a:solidFill>
                <a:srgbClr val="000000"/>
              </a:solidFill>
              <a:round/>
              <a:headEnd/>
              <a:tailEnd/>
            </a:ln>
          </p:spPr>
          <p:txBody>
            <a:bodyPr/>
            <a:lstStyle/>
            <a:p>
              <a:endParaRPr lang="en-US"/>
            </a:p>
          </p:txBody>
        </p:sp>
        <p:sp>
          <p:nvSpPr>
            <p:cNvPr id="34" name="Rectangle 151"/>
            <p:cNvSpPr>
              <a:spLocks noChangeArrowheads="1"/>
            </p:cNvSpPr>
            <p:nvPr/>
          </p:nvSpPr>
          <p:spPr bwMode="auto">
            <a:xfrm>
              <a:off x="-98" y="2835"/>
              <a:ext cx="1538" cy="304"/>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35" name="Rectangle 150"/>
            <p:cNvSpPr>
              <a:spLocks noChangeArrowheads="1"/>
            </p:cNvSpPr>
            <p:nvPr/>
          </p:nvSpPr>
          <p:spPr bwMode="auto">
            <a:xfrm>
              <a:off x="-98" y="2835"/>
              <a:ext cx="1421"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Officials you have met</a:t>
              </a:r>
              <a:endParaRPr lang="en-US" altLang="sv-SE" sz="1100" dirty="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1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x9</a:t>
              </a:r>
              <a:endParaRPr lang="en-GB" altLang="sv-SE" sz="1100" dirty="0">
                <a:ea typeface="Times New Roman" panose="02020603050405020304" pitchFamily="18" charset="0"/>
                <a:cs typeface="Courier New" panose="02070309020205020404" pitchFamily="49" charset="0"/>
              </a:endParaRPr>
            </a:p>
          </p:txBody>
        </p:sp>
        <p:sp>
          <p:nvSpPr>
            <p:cNvPr id="36" name="Line 149"/>
            <p:cNvSpPr>
              <a:spLocks noChangeShapeType="1"/>
            </p:cNvSpPr>
            <p:nvPr/>
          </p:nvSpPr>
          <p:spPr bwMode="auto">
            <a:xfrm flipH="1">
              <a:off x="-425" y="2986"/>
              <a:ext cx="207"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Freeform 148"/>
            <p:cNvSpPr>
              <a:spLocks/>
            </p:cNvSpPr>
            <p:nvPr/>
          </p:nvSpPr>
          <p:spPr bwMode="auto">
            <a:xfrm>
              <a:off x="-218" y="2954"/>
              <a:ext cx="120" cy="44"/>
            </a:xfrm>
            <a:custGeom>
              <a:avLst/>
              <a:gdLst>
                <a:gd name="T0" fmla="*/ 120 w 120"/>
                <a:gd name="T1" fmla="*/ 22 h 44"/>
                <a:gd name="T2" fmla="*/ 0 w 120"/>
                <a:gd name="T3" fmla="*/ 0 h 44"/>
                <a:gd name="T4" fmla="*/ 0 w 120"/>
                <a:gd name="T5" fmla="*/ 44 h 44"/>
                <a:gd name="T6" fmla="*/ 120 w 120"/>
                <a:gd name="T7" fmla="*/ 22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4">
                  <a:moveTo>
                    <a:pt x="120" y="22"/>
                  </a:moveTo>
                  <a:lnTo>
                    <a:pt x="0" y="0"/>
                  </a:lnTo>
                  <a:lnTo>
                    <a:pt x="0" y="44"/>
                  </a:lnTo>
                  <a:lnTo>
                    <a:pt x="120" y="22"/>
                  </a:lnTo>
                  <a:close/>
                </a:path>
              </a:pathLst>
            </a:custGeom>
            <a:solidFill>
              <a:srgbClr val="000000"/>
            </a:solidFill>
            <a:ln w="6985">
              <a:solidFill>
                <a:srgbClr val="000000"/>
              </a:solidFill>
              <a:round/>
              <a:headEnd/>
              <a:tailEnd/>
            </a:ln>
          </p:spPr>
          <p:txBody>
            <a:bodyPr/>
            <a:lstStyle/>
            <a:p>
              <a:endParaRPr lang="en-US"/>
            </a:p>
          </p:txBody>
        </p:sp>
        <p:sp>
          <p:nvSpPr>
            <p:cNvPr id="38" name="Rectangle 147"/>
            <p:cNvSpPr>
              <a:spLocks noChangeArrowheads="1"/>
            </p:cNvSpPr>
            <p:nvPr/>
          </p:nvSpPr>
          <p:spPr bwMode="auto">
            <a:xfrm>
              <a:off x="-98" y="3193"/>
              <a:ext cx="1563" cy="304"/>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39" name="Rectangle 146"/>
            <p:cNvSpPr>
              <a:spLocks noChangeArrowheads="1"/>
            </p:cNvSpPr>
            <p:nvPr/>
          </p:nvSpPr>
          <p:spPr bwMode="auto">
            <a:xfrm>
              <a:off x="-98" y="3193"/>
              <a:ext cx="1421"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Communications</a:t>
              </a:r>
              <a:endParaRPr lang="en-US" altLang="sv-SE" sz="11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x10</a:t>
              </a:r>
              <a:endParaRPr lang="en-GB" altLang="sv-SE" sz="1100">
                <a:ea typeface="Times New Roman" panose="02020603050405020304" pitchFamily="18" charset="0"/>
                <a:cs typeface="Courier New" panose="02070309020205020404" pitchFamily="49" charset="0"/>
              </a:endParaRPr>
            </a:p>
          </p:txBody>
        </p:sp>
        <p:sp>
          <p:nvSpPr>
            <p:cNvPr id="40" name="Line 145"/>
            <p:cNvSpPr>
              <a:spLocks noChangeShapeType="1"/>
            </p:cNvSpPr>
            <p:nvPr/>
          </p:nvSpPr>
          <p:spPr bwMode="auto">
            <a:xfrm flipH="1">
              <a:off x="-425" y="3345"/>
              <a:ext cx="207"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Freeform 144"/>
            <p:cNvSpPr>
              <a:spLocks/>
            </p:cNvSpPr>
            <p:nvPr/>
          </p:nvSpPr>
          <p:spPr bwMode="auto">
            <a:xfrm>
              <a:off x="-218" y="3323"/>
              <a:ext cx="120" cy="43"/>
            </a:xfrm>
            <a:custGeom>
              <a:avLst/>
              <a:gdLst>
                <a:gd name="T0" fmla="*/ 120 w 120"/>
                <a:gd name="T1" fmla="*/ 21 h 43"/>
                <a:gd name="T2" fmla="*/ 0 w 120"/>
                <a:gd name="T3" fmla="*/ 0 h 43"/>
                <a:gd name="T4" fmla="*/ 0 w 120"/>
                <a:gd name="T5" fmla="*/ 43 h 43"/>
                <a:gd name="T6" fmla="*/ 120 w 120"/>
                <a:gd name="T7" fmla="*/ 21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3">
                  <a:moveTo>
                    <a:pt x="120" y="21"/>
                  </a:moveTo>
                  <a:lnTo>
                    <a:pt x="0" y="0"/>
                  </a:lnTo>
                  <a:lnTo>
                    <a:pt x="0" y="43"/>
                  </a:lnTo>
                  <a:lnTo>
                    <a:pt x="120" y="21"/>
                  </a:lnTo>
                  <a:close/>
                </a:path>
              </a:pathLst>
            </a:custGeom>
            <a:solidFill>
              <a:srgbClr val="000000"/>
            </a:solidFill>
            <a:ln w="6985">
              <a:solidFill>
                <a:srgbClr val="000000"/>
              </a:solidFill>
              <a:round/>
              <a:headEnd/>
              <a:tailEnd/>
            </a:ln>
          </p:spPr>
          <p:txBody>
            <a:bodyPr/>
            <a:lstStyle/>
            <a:p>
              <a:endParaRPr lang="en-US"/>
            </a:p>
          </p:txBody>
        </p:sp>
        <p:sp>
          <p:nvSpPr>
            <p:cNvPr id="42" name="Rectangle 143"/>
            <p:cNvSpPr>
              <a:spLocks noChangeArrowheads="1"/>
            </p:cNvSpPr>
            <p:nvPr/>
          </p:nvSpPr>
          <p:spPr bwMode="auto">
            <a:xfrm>
              <a:off x="-98" y="3541"/>
              <a:ext cx="1574" cy="304"/>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43" name="Rectangle 142"/>
            <p:cNvSpPr>
              <a:spLocks noChangeArrowheads="1"/>
            </p:cNvSpPr>
            <p:nvPr/>
          </p:nvSpPr>
          <p:spPr bwMode="auto">
            <a:xfrm>
              <a:off x="-98" y="3541"/>
              <a:ext cx="1538"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Know about reservations</a:t>
              </a:r>
              <a:endParaRPr lang="en-US" altLang="sv-SE" sz="11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x11</a:t>
              </a:r>
              <a:endParaRPr lang="en-GB" altLang="sv-SE" sz="1100">
                <a:ea typeface="Times New Roman" panose="02020603050405020304" pitchFamily="18" charset="0"/>
                <a:cs typeface="Courier New" panose="02070309020205020404" pitchFamily="49" charset="0"/>
              </a:endParaRPr>
            </a:p>
          </p:txBody>
        </p:sp>
        <p:sp>
          <p:nvSpPr>
            <p:cNvPr id="44" name="Line 141"/>
            <p:cNvSpPr>
              <a:spLocks noChangeShapeType="1"/>
            </p:cNvSpPr>
            <p:nvPr/>
          </p:nvSpPr>
          <p:spPr bwMode="auto">
            <a:xfrm flipH="1">
              <a:off x="-425" y="3693"/>
              <a:ext cx="207"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Freeform 140"/>
            <p:cNvSpPr>
              <a:spLocks/>
            </p:cNvSpPr>
            <p:nvPr/>
          </p:nvSpPr>
          <p:spPr bwMode="auto">
            <a:xfrm>
              <a:off x="-218" y="3682"/>
              <a:ext cx="120" cy="44"/>
            </a:xfrm>
            <a:custGeom>
              <a:avLst/>
              <a:gdLst>
                <a:gd name="T0" fmla="*/ 120 w 120"/>
                <a:gd name="T1" fmla="*/ 22 h 44"/>
                <a:gd name="T2" fmla="*/ 0 w 120"/>
                <a:gd name="T3" fmla="*/ 0 h 44"/>
                <a:gd name="T4" fmla="*/ 0 w 120"/>
                <a:gd name="T5" fmla="*/ 44 h 44"/>
                <a:gd name="T6" fmla="*/ 120 w 120"/>
                <a:gd name="T7" fmla="*/ 22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4">
                  <a:moveTo>
                    <a:pt x="120" y="22"/>
                  </a:moveTo>
                  <a:lnTo>
                    <a:pt x="0" y="0"/>
                  </a:lnTo>
                  <a:lnTo>
                    <a:pt x="0" y="44"/>
                  </a:lnTo>
                  <a:lnTo>
                    <a:pt x="120" y="22"/>
                  </a:lnTo>
                  <a:close/>
                </a:path>
              </a:pathLst>
            </a:custGeom>
            <a:solidFill>
              <a:srgbClr val="000000"/>
            </a:solidFill>
            <a:ln w="6985">
              <a:solidFill>
                <a:srgbClr val="000000"/>
              </a:solidFill>
              <a:round/>
              <a:headEnd/>
              <a:tailEnd/>
            </a:ln>
          </p:spPr>
          <p:txBody>
            <a:bodyPr/>
            <a:lstStyle/>
            <a:p>
              <a:endParaRPr lang="en-US"/>
            </a:p>
          </p:txBody>
        </p:sp>
        <p:sp>
          <p:nvSpPr>
            <p:cNvPr id="46" name="Rectangle 139"/>
            <p:cNvSpPr>
              <a:spLocks noChangeArrowheads="1"/>
            </p:cNvSpPr>
            <p:nvPr/>
          </p:nvSpPr>
          <p:spPr bwMode="auto">
            <a:xfrm>
              <a:off x="-98" y="3888"/>
              <a:ext cx="1563" cy="304"/>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47" name="Rectangle 138"/>
            <p:cNvSpPr>
              <a:spLocks noChangeArrowheads="1"/>
            </p:cNvSpPr>
            <p:nvPr/>
          </p:nvSpPr>
          <p:spPr bwMode="auto">
            <a:xfrm>
              <a:off x="-98" y="3888"/>
              <a:ext cx="1538"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Involvement in village politics</a:t>
              </a:r>
              <a:endParaRPr lang="en-US" altLang="sv-SE" sz="11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x12</a:t>
              </a:r>
              <a:endParaRPr lang="en-GB" altLang="sv-SE" sz="1100">
                <a:ea typeface="Times New Roman" panose="02020603050405020304" pitchFamily="18" charset="0"/>
                <a:cs typeface="Courier New" panose="02070309020205020404" pitchFamily="49" charset="0"/>
              </a:endParaRPr>
            </a:p>
          </p:txBody>
        </p:sp>
        <p:sp>
          <p:nvSpPr>
            <p:cNvPr id="48" name="Line 137"/>
            <p:cNvSpPr>
              <a:spLocks noChangeShapeType="1"/>
            </p:cNvSpPr>
            <p:nvPr/>
          </p:nvSpPr>
          <p:spPr bwMode="auto">
            <a:xfrm flipH="1">
              <a:off x="-425" y="4029"/>
              <a:ext cx="207"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Freeform 136"/>
            <p:cNvSpPr>
              <a:spLocks/>
            </p:cNvSpPr>
            <p:nvPr/>
          </p:nvSpPr>
          <p:spPr bwMode="auto">
            <a:xfrm>
              <a:off x="-218" y="4009"/>
              <a:ext cx="120" cy="43"/>
            </a:xfrm>
            <a:custGeom>
              <a:avLst/>
              <a:gdLst>
                <a:gd name="T0" fmla="*/ 120 w 120"/>
                <a:gd name="T1" fmla="*/ 21 h 43"/>
                <a:gd name="T2" fmla="*/ 0 w 120"/>
                <a:gd name="T3" fmla="*/ 0 h 43"/>
                <a:gd name="T4" fmla="*/ 0 w 120"/>
                <a:gd name="T5" fmla="*/ 43 h 43"/>
                <a:gd name="T6" fmla="*/ 120 w 120"/>
                <a:gd name="T7" fmla="*/ 21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3">
                  <a:moveTo>
                    <a:pt x="120" y="21"/>
                  </a:moveTo>
                  <a:lnTo>
                    <a:pt x="0" y="0"/>
                  </a:lnTo>
                  <a:lnTo>
                    <a:pt x="0" y="43"/>
                  </a:lnTo>
                  <a:lnTo>
                    <a:pt x="120" y="21"/>
                  </a:lnTo>
                  <a:close/>
                </a:path>
              </a:pathLst>
            </a:custGeom>
            <a:solidFill>
              <a:srgbClr val="000000"/>
            </a:solidFill>
            <a:ln w="6985">
              <a:solidFill>
                <a:srgbClr val="000000"/>
              </a:solidFill>
              <a:round/>
              <a:headEnd/>
              <a:tailEnd/>
            </a:ln>
          </p:spPr>
          <p:txBody>
            <a:bodyPr/>
            <a:lstStyle/>
            <a:p>
              <a:endParaRPr lang="en-US"/>
            </a:p>
          </p:txBody>
        </p:sp>
        <p:sp>
          <p:nvSpPr>
            <p:cNvPr id="50" name="Rectangle 135"/>
            <p:cNvSpPr>
              <a:spLocks noChangeArrowheads="1"/>
            </p:cNvSpPr>
            <p:nvPr/>
          </p:nvSpPr>
          <p:spPr bwMode="auto">
            <a:xfrm>
              <a:off x="-98" y="4236"/>
              <a:ext cx="1563" cy="304"/>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51" name="Rectangle 134"/>
            <p:cNvSpPr>
              <a:spLocks noChangeArrowheads="1"/>
            </p:cNvSpPr>
            <p:nvPr/>
          </p:nvSpPr>
          <p:spPr bwMode="auto">
            <a:xfrm>
              <a:off x="-98" y="4236"/>
              <a:ext cx="1538"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Verbal abuse</a:t>
              </a:r>
              <a:endParaRPr lang="en-US" altLang="sv-SE" sz="11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x13</a:t>
              </a:r>
              <a:endParaRPr lang="en-GB" altLang="sv-SE" sz="1100">
                <a:ea typeface="Times New Roman" panose="02020603050405020304" pitchFamily="18" charset="0"/>
                <a:cs typeface="Courier New" panose="02070309020205020404" pitchFamily="49" charset="0"/>
              </a:endParaRPr>
            </a:p>
          </p:txBody>
        </p:sp>
        <p:sp>
          <p:nvSpPr>
            <p:cNvPr id="52" name="Line 133"/>
            <p:cNvSpPr>
              <a:spLocks noChangeShapeType="1"/>
            </p:cNvSpPr>
            <p:nvPr/>
          </p:nvSpPr>
          <p:spPr bwMode="auto">
            <a:xfrm flipH="1">
              <a:off x="-425" y="4376"/>
              <a:ext cx="207"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Freeform 132"/>
            <p:cNvSpPr>
              <a:spLocks/>
            </p:cNvSpPr>
            <p:nvPr/>
          </p:nvSpPr>
          <p:spPr bwMode="auto">
            <a:xfrm>
              <a:off x="-218" y="4344"/>
              <a:ext cx="120" cy="44"/>
            </a:xfrm>
            <a:custGeom>
              <a:avLst/>
              <a:gdLst>
                <a:gd name="T0" fmla="*/ 120 w 120"/>
                <a:gd name="T1" fmla="*/ 22 h 44"/>
                <a:gd name="T2" fmla="*/ 0 w 120"/>
                <a:gd name="T3" fmla="*/ 0 h 44"/>
                <a:gd name="T4" fmla="*/ 0 w 120"/>
                <a:gd name="T5" fmla="*/ 44 h 44"/>
                <a:gd name="T6" fmla="*/ 120 w 120"/>
                <a:gd name="T7" fmla="*/ 22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4">
                  <a:moveTo>
                    <a:pt x="120" y="22"/>
                  </a:moveTo>
                  <a:lnTo>
                    <a:pt x="0" y="0"/>
                  </a:lnTo>
                  <a:lnTo>
                    <a:pt x="0" y="44"/>
                  </a:lnTo>
                  <a:lnTo>
                    <a:pt x="120" y="22"/>
                  </a:lnTo>
                  <a:close/>
                </a:path>
              </a:pathLst>
            </a:custGeom>
            <a:solidFill>
              <a:srgbClr val="000000"/>
            </a:solidFill>
            <a:ln w="6985">
              <a:solidFill>
                <a:srgbClr val="000000"/>
              </a:solidFill>
              <a:round/>
              <a:headEnd/>
              <a:tailEnd/>
            </a:ln>
          </p:spPr>
          <p:txBody>
            <a:bodyPr/>
            <a:lstStyle/>
            <a:p>
              <a:endParaRPr lang="en-US"/>
            </a:p>
          </p:txBody>
        </p:sp>
        <p:sp>
          <p:nvSpPr>
            <p:cNvPr id="54" name="Rectangle 131"/>
            <p:cNvSpPr>
              <a:spLocks noChangeArrowheads="1"/>
            </p:cNvSpPr>
            <p:nvPr/>
          </p:nvSpPr>
          <p:spPr bwMode="auto">
            <a:xfrm>
              <a:off x="-98" y="4583"/>
              <a:ext cx="1574" cy="305"/>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55" name="Rectangle 130"/>
            <p:cNvSpPr>
              <a:spLocks noChangeArrowheads="1"/>
            </p:cNvSpPr>
            <p:nvPr/>
          </p:nvSpPr>
          <p:spPr bwMode="auto">
            <a:xfrm>
              <a:off x="-98" y="4616"/>
              <a:ext cx="156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Change in family violence</a:t>
              </a:r>
              <a:endParaRPr lang="en-US" altLang="sv-SE" sz="11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x14</a:t>
              </a:r>
              <a:endParaRPr lang="en-GB" altLang="sv-SE" sz="1100">
                <a:ea typeface="Times New Roman" panose="02020603050405020304" pitchFamily="18" charset="0"/>
                <a:cs typeface="Courier New" panose="02070309020205020404" pitchFamily="49" charset="0"/>
              </a:endParaRPr>
            </a:p>
          </p:txBody>
        </p:sp>
        <p:sp>
          <p:nvSpPr>
            <p:cNvPr id="56" name="Line 129"/>
            <p:cNvSpPr>
              <a:spLocks noChangeShapeType="1"/>
            </p:cNvSpPr>
            <p:nvPr/>
          </p:nvSpPr>
          <p:spPr bwMode="auto">
            <a:xfrm flipH="1">
              <a:off x="-425" y="4725"/>
              <a:ext cx="207"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Freeform 128"/>
            <p:cNvSpPr>
              <a:spLocks/>
            </p:cNvSpPr>
            <p:nvPr/>
          </p:nvSpPr>
          <p:spPr bwMode="auto">
            <a:xfrm>
              <a:off x="-218" y="4703"/>
              <a:ext cx="120" cy="43"/>
            </a:xfrm>
            <a:custGeom>
              <a:avLst/>
              <a:gdLst>
                <a:gd name="T0" fmla="*/ 120 w 120"/>
                <a:gd name="T1" fmla="*/ 22 h 43"/>
                <a:gd name="T2" fmla="*/ 0 w 120"/>
                <a:gd name="T3" fmla="*/ 0 h 43"/>
                <a:gd name="T4" fmla="*/ 0 w 120"/>
                <a:gd name="T5" fmla="*/ 43 h 43"/>
                <a:gd name="T6" fmla="*/ 120 w 120"/>
                <a:gd name="T7" fmla="*/ 22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3">
                  <a:moveTo>
                    <a:pt x="120" y="22"/>
                  </a:moveTo>
                  <a:lnTo>
                    <a:pt x="0" y="0"/>
                  </a:lnTo>
                  <a:lnTo>
                    <a:pt x="0" y="43"/>
                  </a:lnTo>
                  <a:lnTo>
                    <a:pt x="120" y="22"/>
                  </a:lnTo>
                  <a:close/>
                </a:path>
              </a:pathLst>
            </a:custGeom>
            <a:solidFill>
              <a:srgbClr val="000000"/>
            </a:solidFill>
            <a:ln w="6985">
              <a:solidFill>
                <a:srgbClr val="000000"/>
              </a:solidFill>
              <a:round/>
              <a:headEnd/>
              <a:tailEnd/>
            </a:ln>
          </p:spPr>
          <p:txBody>
            <a:bodyPr/>
            <a:lstStyle/>
            <a:p>
              <a:endParaRPr lang="en-US"/>
            </a:p>
          </p:txBody>
        </p:sp>
        <p:sp>
          <p:nvSpPr>
            <p:cNvPr id="58" name="Rectangle 127"/>
            <p:cNvSpPr>
              <a:spLocks noChangeArrowheads="1"/>
            </p:cNvSpPr>
            <p:nvPr/>
          </p:nvSpPr>
          <p:spPr bwMode="auto">
            <a:xfrm>
              <a:off x="-98" y="4931"/>
              <a:ext cx="1563" cy="304"/>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59" name="Rectangle 126"/>
            <p:cNvSpPr>
              <a:spLocks noChangeArrowheads="1"/>
            </p:cNvSpPr>
            <p:nvPr/>
          </p:nvSpPr>
          <p:spPr bwMode="auto">
            <a:xfrm>
              <a:off x="-98" y="4931"/>
              <a:ext cx="1538"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Treatment by spouse</a:t>
              </a:r>
              <a:endParaRPr lang="en-US" altLang="sv-SE" sz="11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x15</a:t>
              </a:r>
              <a:endParaRPr lang="en-GB" altLang="sv-SE" sz="1100">
                <a:ea typeface="Times New Roman" panose="02020603050405020304" pitchFamily="18" charset="0"/>
                <a:cs typeface="Courier New" panose="02070309020205020404" pitchFamily="49" charset="0"/>
              </a:endParaRPr>
            </a:p>
          </p:txBody>
        </p:sp>
        <p:sp>
          <p:nvSpPr>
            <p:cNvPr id="60" name="Line 125"/>
            <p:cNvSpPr>
              <a:spLocks noChangeShapeType="1"/>
            </p:cNvSpPr>
            <p:nvPr/>
          </p:nvSpPr>
          <p:spPr bwMode="auto">
            <a:xfrm flipH="1">
              <a:off x="-374" y="5094"/>
              <a:ext cx="207" cy="2"/>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Freeform 124"/>
            <p:cNvSpPr>
              <a:spLocks/>
            </p:cNvSpPr>
            <p:nvPr/>
          </p:nvSpPr>
          <p:spPr bwMode="auto">
            <a:xfrm>
              <a:off x="-218" y="5072"/>
              <a:ext cx="120" cy="44"/>
            </a:xfrm>
            <a:custGeom>
              <a:avLst/>
              <a:gdLst>
                <a:gd name="T0" fmla="*/ 120 w 120"/>
                <a:gd name="T1" fmla="*/ 22 h 44"/>
                <a:gd name="T2" fmla="*/ 0 w 120"/>
                <a:gd name="T3" fmla="*/ 0 h 44"/>
                <a:gd name="T4" fmla="*/ 0 w 120"/>
                <a:gd name="T5" fmla="*/ 44 h 44"/>
                <a:gd name="T6" fmla="*/ 120 w 120"/>
                <a:gd name="T7" fmla="*/ 22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4">
                  <a:moveTo>
                    <a:pt x="120" y="22"/>
                  </a:moveTo>
                  <a:lnTo>
                    <a:pt x="0" y="0"/>
                  </a:lnTo>
                  <a:lnTo>
                    <a:pt x="0" y="44"/>
                  </a:lnTo>
                  <a:lnTo>
                    <a:pt x="120" y="22"/>
                  </a:lnTo>
                  <a:close/>
                </a:path>
              </a:pathLst>
            </a:custGeom>
            <a:solidFill>
              <a:srgbClr val="000000"/>
            </a:solidFill>
            <a:ln w="6985">
              <a:solidFill>
                <a:srgbClr val="000000"/>
              </a:solidFill>
              <a:round/>
              <a:headEnd/>
              <a:tailEnd/>
            </a:ln>
          </p:spPr>
          <p:txBody>
            <a:bodyPr/>
            <a:lstStyle/>
            <a:p>
              <a:endParaRPr lang="en-US"/>
            </a:p>
          </p:txBody>
        </p:sp>
        <p:sp>
          <p:nvSpPr>
            <p:cNvPr id="62" name="Rectangle 123"/>
            <p:cNvSpPr>
              <a:spLocks noChangeArrowheads="1"/>
            </p:cNvSpPr>
            <p:nvPr/>
          </p:nvSpPr>
          <p:spPr bwMode="auto">
            <a:xfrm>
              <a:off x="-98" y="5279"/>
              <a:ext cx="1563" cy="304"/>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63" name="Rectangle 122"/>
            <p:cNvSpPr>
              <a:spLocks noChangeArrowheads="1"/>
            </p:cNvSpPr>
            <p:nvPr/>
          </p:nvSpPr>
          <p:spPr bwMode="auto">
            <a:xfrm>
              <a:off x="-98" y="5257"/>
              <a:ext cx="153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Reaction to physical abuse</a:t>
              </a:r>
              <a:endParaRPr lang="en-US" altLang="sv-SE" sz="11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x16</a:t>
              </a:r>
              <a:endParaRPr lang="en-GB" altLang="sv-SE" sz="1100">
                <a:ea typeface="Times New Roman" panose="02020603050405020304" pitchFamily="18" charset="0"/>
                <a:cs typeface="Courier New" panose="02070309020205020404" pitchFamily="49" charset="0"/>
              </a:endParaRPr>
            </a:p>
          </p:txBody>
        </p:sp>
        <p:sp>
          <p:nvSpPr>
            <p:cNvPr id="64" name="Line 121"/>
            <p:cNvSpPr>
              <a:spLocks noChangeShapeType="1"/>
            </p:cNvSpPr>
            <p:nvPr/>
          </p:nvSpPr>
          <p:spPr bwMode="auto">
            <a:xfrm flipH="1">
              <a:off x="-374" y="5420"/>
              <a:ext cx="207"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Freeform 120"/>
            <p:cNvSpPr>
              <a:spLocks/>
            </p:cNvSpPr>
            <p:nvPr/>
          </p:nvSpPr>
          <p:spPr bwMode="auto">
            <a:xfrm>
              <a:off x="-218" y="5398"/>
              <a:ext cx="120" cy="43"/>
            </a:xfrm>
            <a:custGeom>
              <a:avLst/>
              <a:gdLst>
                <a:gd name="T0" fmla="*/ 120 w 120"/>
                <a:gd name="T1" fmla="*/ 22 h 43"/>
                <a:gd name="T2" fmla="*/ 0 w 120"/>
                <a:gd name="T3" fmla="*/ 0 h 43"/>
                <a:gd name="T4" fmla="*/ 0 w 120"/>
                <a:gd name="T5" fmla="*/ 43 h 43"/>
                <a:gd name="T6" fmla="*/ 120 w 120"/>
                <a:gd name="T7" fmla="*/ 22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3">
                  <a:moveTo>
                    <a:pt x="120" y="22"/>
                  </a:moveTo>
                  <a:lnTo>
                    <a:pt x="0" y="0"/>
                  </a:lnTo>
                  <a:lnTo>
                    <a:pt x="0" y="43"/>
                  </a:lnTo>
                  <a:lnTo>
                    <a:pt x="120" y="22"/>
                  </a:lnTo>
                  <a:close/>
                </a:path>
              </a:pathLst>
            </a:custGeom>
            <a:solidFill>
              <a:srgbClr val="000000"/>
            </a:solidFill>
            <a:ln w="6985">
              <a:solidFill>
                <a:srgbClr val="000000"/>
              </a:solidFill>
              <a:round/>
              <a:headEnd/>
              <a:tailEnd/>
            </a:ln>
          </p:spPr>
          <p:txBody>
            <a:bodyPr/>
            <a:lstStyle/>
            <a:p>
              <a:endParaRPr lang="en-US"/>
            </a:p>
          </p:txBody>
        </p:sp>
        <p:sp>
          <p:nvSpPr>
            <p:cNvPr id="66" name="Rectangle 119"/>
            <p:cNvSpPr>
              <a:spLocks noChangeArrowheads="1"/>
            </p:cNvSpPr>
            <p:nvPr/>
          </p:nvSpPr>
          <p:spPr bwMode="auto">
            <a:xfrm>
              <a:off x="-98" y="5626"/>
              <a:ext cx="1574" cy="304"/>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67" name="Rectangle 118"/>
            <p:cNvSpPr>
              <a:spLocks noChangeArrowheads="1"/>
            </p:cNvSpPr>
            <p:nvPr/>
          </p:nvSpPr>
          <p:spPr bwMode="auto">
            <a:xfrm>
              <a:off x="-98" y="5626"/>
              <a:ext cx="1563"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Reaction to emotional abuse</a:t>
              </a:r>
              <a:endParaRPr lang="en-US" altLang="sv-SE" sz="11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x17</a:t>
              </a:r>
              <a:endParaRPr lang="en-GB" altLang="sv-SE" sz="1100">
                <a:ea typeface="Times New Roman" panose="02020603050405020304" pitchFamily="18" charset="0"/>
                <a:cs typeface="Courier New" panose="02070309020205020404" pitchFamily="49" charset="0"/>
              </a:endParaRPr>
            </a:p>
          </p:txBody>
        </p:sp>
        <p:sp>
          <p:nvSpPr>
            <p:cNvPr id="68" name="Line 117"/>
            <p:cNvSpPr>
              <a:spLocks noChangeShapeType="1"/>
            </p:cNvSpPr>
            <p:nvPr/>
          </p:nvSpPr>
          <p:spPr bwMode="auto">
            <a:xfrm flipH="1">
              <a:off x="-425" y="5760"/>
              <a:ext cx="207"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Freeform 116"/>
            <p:cNvSpPr>
              <a:spLocks/>
            </p:cNvSpPr>
            <p:nvPr/>
          </p:nvSpPr>
          <p:spPr bwMode="auto">
            <a:xfrm>
              <a:off x="-218" y="5746"/>
              <a:ext cx="120" cy="43"/>
            </a:xfrm>
            <a:custGeom>
              <a:avLst/>
              <a:gdLst>
                <a:gd name="T0" fmla="*/ 120 w 120"/>
                <a:gd name="T1" fmla="*/ 21 h 43"/>
                <a:gd name="T2" fmla="*/ 0 w 120"/>
                <a:gd name="T3" fmla="*/ 0 h 43"/>
                <a:gd name="T4" fmla="*/ 0 w 120"/>
                <a:gd name="T5" fmla="*/ 43 h 43"/>
                <a:gd name="T6" fmla="*/ 120 w 120"/>
                <a:gd name="T7" fmla="*/ 21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3">
                  <a:moveTo>
                    <a:pt x="120" y="21"/>
                  </a:moveTo>
                  <a:lnTo>
                    <a:pt x="0" y="0"/>
                  </a:lnTo>
                  <a:lnTo>
                    <a:pt x="0" y="43"/>
                  </a:lnTo>
                  <a:lnTo>
                    <a:pt x="120" y="21"/>
                  </a:lnTo>
                  <a:close/>
                </a:path>
              </a:pathLst>
            </a:custGeom>
            <a:solidFill>
              <a:srgbClr val="000000"/>
            </a:solidFill>
            <a:ln w="6985">
              <a:solidFill>
                <a:srgbClr val="000000"/>
              </a:solidFill>
              <a:round/>
              <a:headEnd/>
              <a:tailEnd/>
            </a:ln>
          </p:spPr>
          <p:txBody>
            <a:bodyPr/>
            <a:lstStyle/>
            <a:p>
              <a:endParaRPr lang="en-US"/>
            </a:p>
          </p:txBody>
        </p:sp>
        <p:sp>
          <p:nvSpPr>
            <p:cNvPr id="70" name="Rectangle 115"/>
            <p:cNvSpPr>
              <a:spLocks noChangeArrowheads="1"/>
            </p:cNvSpPr>
            <p:nvPr/>
          </p:nvSpPr>
          <p:spPr bwMode="auto">
            <a:xfrm>
              <a:off x="-98" y="5974"/>
              <a:ext cx="1563" cy="304"/>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71" name="Rectangle 114"/>
            <p:cNvSpPr>
              <a:spLocks noChangeArrowheads="1"/>
            </p:cNvSpPr>
            <p:nvPr/>
          </p:nvSpPr>
          <p:spPr bwMode="auto">
            <a:xfrm>
              <a:off x="-98" y="5974"/>
              <a:ext cx="1538"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Involvement in family decision</a:t>
              </a:r>
              <a:endParaRPr lang="en-US" altLang="sv-SE" sz="11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x18</a:t>
              </a:r>
              <a:endParaRPr lang="en-GB" altLang="sv-SE" sz="1100">
                <a:ea typeface="Times New Roman" panose="02020603050405020304" pitchFamily="18" charset="0"/>
                <a:cs typeface="Courier New" panose="02070309020205020404" pitchFamily="49" charset="0"/>
              </a:endParaRPr>
            </a:p>
          </p:txBody>
        </p:sp>
        <p:sp>
          <p:nvSpPr>
            <p:cNvPr id="72" name="Line 113"/>
            <p:cNvSpPr>
              <a:spLocks noChangeShapeType="1"/>
            </p:cNvSpPr>
            <p:nvPr/>
          </p:nvSpPr>
          <p:spPr bwMode="auto">
            <a:xfrm flipH="1">
              <a:off x="-425" y="6157"/>
              <a:ext cx="207"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Freeform 112"/>
            <p:cNvSpPr>
              <a:spLocks/>
            </p:cNvSpPr>
            <p:nvPr/>
          </p:nvSpPr>
          <p:spPr bwMode="auto">
            <a:xfrm>
              <a:off x="-218" y="6115"/>
              <a:ext cx="120" cy="44"/>
            </a:xfrm>
            <a:custGeom>
              <a:avLst/>
              <a:gdLst>
                <a:gd name="T0" fmla="*/ 120 w 120"/>
                <a:gd name="T1" fmla="*/ 22 h 44"/>
                <a:gd name="T2" fmla="*/ 0 w 120"/>
                <a:gd name="T3" fmla="*/ 0 h 44"/>
                <a:gd name="T4" fmla="*/ 0 w 120"/>
                <a:gd name="T5" fmla="*/ 44 h 44"/>
                <a:gd name="T6" fmla="*/ 120 w 120"/>
                <a:gd name="T7" fmla="*/ 22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4">
                  <a:moveTo>
                    <a:pt x="120" y="22"/>
                  </a:moveTo>
                  <a:lnTo>
                    <a:pt x="0" y="0"/>
                  </a:lnTo>
                  <a:lnTo>
                    <a:pt x="0" y="44"/>
                  </a:lnTo>
                  <a:lnTo>
                    <a:pt x="120" y="22"/>
                  </a:lnTo>
                  <a:close/>
                </a:path>
              </a:pathLst>
            </a:custGeom>
            <a:solidFill>
              <a:srgbClr val="000000"/>
            </a:solidFill>
            <a:ln w="6985">
              <a:solidFill>
                <a:srgbClr val="000000"/>
              </a:solidFill>
              <a:round/>
              <a:headEnd/>
              <a:tailEnd/>
            </a:ln>
          </p:spPr>
          <p:txBody>
            <a:bodyPr/>
            <a:lstStyle/>
            <a:p>
              <a:endParaRPr lang="en-US"/>
            </a:p>
          </p:txBody>
        </p:sp>
        <p:sp>
          <p:nvSpPr>
            <p:cNvPr id="74" name="Rectangle 111"/>
            <p:cNvSpPr>
              <a:spLocks noChangeArrowheads="1"/>
            </p:cNvSpPr>
            <p:nvPr/>
          </p:nvSpPr>
          <p:spPr bwMode="auto">
            <a:xfrm>
              <a:off x="-98" y="6321"/>
              <a:ext cx="1563" cy="304"/>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75" name="Rectangle 110"/>
            <p:cNvSpPr>
              <a:spLocks noChangeArrowheads="1"/>
            </p:cNvSpPr>
            <p:nvPr/>
          </p:nvSpPr>
          <p:spPr bwMode="auto">
            <a:xfrm>
              <a:off x="-98" y="6321"/>
              <a:ext cx="1538"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Increase in self confidence</a:t>
              </a:r>
              <a:endParaRPr lang="en-US" altLang="sv-SE" sz="11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x19</a:t>
              </a:r>
              <a:endParaRPr lang="en-GB" altLang="sv-SE" sz="1100">
                <a:ea typeface="Times New Roman" panose="02020603050405020304" pitchFamily="18" charset="0"/>
                <a:cs typeface="Courier New" panose="02070309020205020404" pitchFamily="49" charset="0"/>
              </a:endParaRPr>
            </a:p>
          </p:txBody>
        </p:sp>
        <p:sp>
          <p:nvSpPr>
            <p:cNvPr id="76" name="Line 109"/>
            <p:cNvSpPr>
              <a:spLocks noChangeShapeType="1"/>
            </p:cNvSpPr>
            <p:nvPr/>
          </p:nvSpPr>
          <p:spPr bwMode="auto">
            <a:xfrm flipH="1">
              <a:off x="-425" y="6483"/>
              <a:ext cx="207"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Freeform 108"/>
            <p:cNvSpPr>
              <a:spLocks/>
            </p:cNvSpPr>
            <p:nvPr/>
          </p:nvSpPr>
          <p:spPr bwMode="auto">
            <a:xfrm>
              <a:off x="-218" y="6462"/>
              <a:ext cx="120" cy="43"/>
            </a:xfrm>
            <a:custGeom>
              <a:avLst/>
              <a:gdLst>
                <a:gd name="T0" fmla="*/ 120 w 120"/>
                <a:gd name="T1" fmla="*/ 21 h 43"/>
                <a:gd name="T2" fmla="*/ 0 w 120"/>
                <a:gd name="T3" fmla="*/ 0 h 43"/>
                <a:gd name="T4" fmla="*/ 0 w 120"/>
                <a:gd name="T5" fmla="*/ 43 h 43"/>
                <a:gd name="T6" fmla="*/ 120 w 120"/>
                <a:gd name="T7" fmla="*/ 21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3">
                  <a:moveTo>
                    <a:pt x="120" y="21"/>
                  </a:moveTo>
                  <a:lnTo>
                    <a:pt x="0" y="0"/>
                  </a:lnTo>
                  <a:lnTo>
                    <a:pt x="0" y="43"/>
                  </a:lnTo>
                  <a:lnTo>
                    <a:pt x="120" y="21"/>
                  </a:lnTo>
                  <a:close/>
                </a:path>
              </a:pathLst>
            </a:custGeom>
            <a:solidFill>
              <a:srgbClr val="000000"/>
            </a:solidFill>
            <a:ln w="6985">
              <a:solidFill>
                <a:srgbClr val="000000"/>
              </a:solidFill>
              <a:round/>
              <a:headEnd/>
              <a:tailEnd/>
            </a:ln>
          </p:spPr>
          <p:txBody>
            <a:bodyPr/>
            <a:lstStyle/>
            <a:p>
              <a:endParaRPr lang="en-US"/>
            </a:p>
          </p:txBody>
        </p:sp>
        <p:sp>
          <p:nvSpPr>
            <p:cNvPr id="78" name="Rectangle 107"/>
            <p:cNvSpPr>
              <a:spLocks noChangeArrowheads="1"/>
            </p:cNvSpPr>
            <p:nvPr/>
          </p:nvSpPr>
          <p:spPr bwMode="auto">
            <a:xfrm>
              <a:off x="-98" y="6669"/>
              <a:ext cx="1563" cy="304"/>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79" name="Rectangle 106"/>
            <p:cNvSpPr>
              <a:spLocks noChangeArrowheads="1"/>
            </p:cNvSpPr>
            <p:nvPr/>
          </p:nvSpPr>
          <p:spPr bwMode="auto">
            <a:xfrm>
              <a:off x="-98" y="6669"/>
              <a:ext cx="1538"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Education level</a:t>
              </a:r>
              <a:endParaRPr lang="en-US" altLang="sv-SE" sz="11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x20</a:t>
              </a:r>
              <a:endParaRPr lang="en-GB" altLang="sv-SE" sz="1100">
                <a:ea typeface="Times New Roman" panose="02020603050405020304" pitchFamily="18" charset="0"/>
                <a:cs typeface="Courier New" panose="02070309020205020404" pitchFamily="49" charset="0"/>
              </a:endParaRPr>
            </a:p>
          </p:txBody>
        </p:sp>
        <p:sp>
          <p:nvSpPr>
            <p:cNvPr id="80" name="Line 105"/>
            <p:cNvSpPr>
              <a:spLocks noChangeShapeType="1"/>
            </p:cNvSpPr>
            <p:nvPr/>
          </p:nvSpPr>
          <p:spPr bwMode="auto">
            <a:xfrm flipH="1">
              <a:off x="-425" y="6808"/>
              <a:ext cx="207"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Freeform 104"/>
            <p:cNvSpPr>
              <a:spLocks/>
            </p:cNvSpPr>
            <p:nvPr/>
          </p:nvSpPr>
          <p:spPr bwMode="auto">
            <a:xfrm>
              <a:off x="-218" y="6766"/>
              <a:ext cx="120" cy="44"/>
            </a:xfrm>
            <a:custGeom>
              <a:avLst/>
              <a:gdLst>
                <a:gd name="T0" fmla="*/ 120 w 120"/>
                <a:gd name="T1" fmla="*/ 22 h 44"/>
                <a:gd name="T2" fmla="*/ 0 w 120"/>
                <a:gd name="T3" fmla="*/ 0 h 44"/>
                <a:gd name="T4" fmla="*/ 0 w 120"/>
                <a:gd name="T5" fmla="*/ 44 h 44"/>
                <a:gd name="T6" fmla="*/ 120 w 120"/>
                <a:gd name="T7" fmla="*/ 22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4">
                  <a:moveTo>
                    <a:pt x="120" y="22"/>
                  </a:moveTo>
                  <a:lnTo>
                    <a:pt x="0" y="0"/>
                  </a:lnTo>
                  <a:lnTo>
                    <a:pt x="0" y="44"/>
                  </a:lnTo>
                  <a:lnTo>
                    <a:pt x="120" y="22"/>
                  </a:lnTo>
                  <a:close/>
                </a:path>
              </a:pathLst>
            </a:custGeom>
            <a:solidFill>
              <a:srgbClr val="000000"/>
            </a:solidFill>
            <a:ln w="6985">
              <a:solidFill>
                <a:srgbClr val="000000"/>
              </a:solidFill>
              <a:round/>
              <a:headEnd/>
              <a:tailEnd/>
            </a:ln>
          </p:spPr>
          <p:txBody>
            <a:bodyPr/>
            <a:lstStyle/>
            <a:p>
              <a:endParaRPr lang="en-US"/>
            </a:p>
          </p:txBody>
        </p:sp>
        <p:sp>
          <p:nvSpPr>
            <p:cNvPr id="82" name="Rectangle 103"/>
            <p:cNvSpPr>
              <a:spLocks noChangeArrowheads="1"/>
            </p:cNvSpPr>
            <p:nvPr/>
          </p:nvSpPr>
          <p:spPr bwMode="auto">
            <a:xfrm>
              <a:off x="-98" y="54"/>
              <a:ext cx="1563" cy="304"/>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83" name="Rectangle 102"/>
            <p:cNvSpPr>
              <a:spLocks noChangeArrowheads="1"/>
            </p:cNvSpPr>
            <p:nvPr/>
          </p:nvSpPr>
          <p:spPr bwMode="auto">
            <a:xfrm>
              <a:off x="-98" y="54"/>
              <a:ext cx="1574"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Share of income </a:t>
              </a:r>
              <a:endParaRPr lang="en-US" altLang="sv-SE" sz="11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x1</a:t>
              </a:r>
              <a:endParaRPr lang="en-US" altLang="sv-SE" sz="1100">
                <a:latin typeface="Verdana" panose="020B0604030504040204" pitchFamily="34" charset="0"/>
                <a:ea typeface="Times New Roman" panose="02020603050405020304" pitchFamily="18" charset="0"/>
                <a:cs typeface="Courier New" panose="02070309020205020404" pitchFamily="49" charset="0"/>
              </a:endParaRPr>
            </a:p>
            <a:p>
              <a:pPr>
                <a:spcBef>
                  <a:spcPct val="0"/>
                </a:spcBef>
                <a:buFontTx/>
                <a:buNone/>
              </a:pPr>
              <a:endParaRPr lang="en-US" altLang="sv-SE" sz="1100">
                <a:ea typeface="Times New Roman" panose="02020603050405020304" pitchFamily="18" charset="0"/>
                <a:cs typeface="Courier New" panose="02070309020205020404" pitchFamily="49" charset="0"/>
              </a:endParaRPr>
            </a:p>
          </p:txBody>
        </p:sp>
        <p:sp>
          <p:nvSpPr>
            <p:cNvPr id="84" name="Line 101"/>
            <p:cNvSpPr>
              <a:spLocks noChangeShapeType="1"/>
            </p:cNvSpPr>
            <p:nvPr/>
          </p:nvSpPr>
          <p:spPr bwMode="auto">
            <a:xfrm flipH="1">
              <a:off x="-425" y="196"/>
              <a:ext cx="207"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Freeform 100"/>
            <p:cNvSpPr>
              <a:spLocks/>
            </p:cNvSpPr>
            <p:nvPr/>
          </p:nvSpPr>
          <p:spPr bwMode="auto">
            <a:xfrm>
              <a:off x="-218" y="180"/>
              <a:ext cx="120" cy="43"/>
            </a:xfrm>
            <a:custGeom>
              <a:avLst/>
              <a:gdLst>
                <a:gd name="T0" fmla="*/ 120 w 120"/>
                <a:gd name="T1" fmla="*/ 22 h 43"/>
                <a:gd name="T2" fmla="*/ 0 w 120"/>
                <a:gd name="T3" fmla="*/ 0 h 43"/>
                <a:gd name="T4" fmla="*/ 0 w 120"/>
                <a:gd name="T5" fmla="*/ 43 h 43"/>
                <a:gd name="T6" fmla="*/ 120 w 120"/>
                <a:gd name="T7" fmla="*/ 22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3">
                  <a:moveTo>
                    <a:pt x="120" y="22"/>
                  </a:moveTo>
                  <a:lnTo>
                    <a:pt x="0" y="0"/>
                  </a:lnTo>
                  <a:lnTo>
                    <a:pt x="0" y="43"/>
                  </a:lnTo>
                  <a:lnTo>
                    <a:pt x="120" y="22"/>
                  </a:lnTo>
                  <a:close/>
                </a:path>
              </a:pathLst>
            </a:custGeom>
            <a:solidFill>
              <a:srgbClr val="000000"/>
            </a:solidFill>
            <a:ln w="6985">
              <a:solidFill>
                <a:srgbClr val="000000"/>
              </a:solidFill>
              <a:round/>
              <a:headEnd/>
              <a:tailEnd/>
            </a:ln>
          </p:spPr>
          <p:txBody>
            <a:bodyPr/>
            <a:lstStyle/>
            <a:p>
              <a:endParaRPr lang="en-US"/>
            </a:p>
          </p:txBody>
        </p:sp>
        <p:sp>
          <p:nvSpPr>
            <p:cNvPr id="86" name="Oval 99"/>
            <p:cNvSpPr>
              <a:spLocks noChangeArrowheads="1"/>
            </p:cNvSpPr>
            <p:nvPr/>
          </p:nvSpPr>
          <p:spPr bwMode="auto">
            <a:xfrm>
              <a:off x="2540" y="1432"/>
              <a:ext cx="1242" cy="683"/>
            </a:xfrm>
            <a:prstGeom prst="ellipse">
              <a:avLst/>
            </a:prstGeom>
            <a:solidFill>
              <a:srgbClr val="FFFFFF"/>
            </a:solidFill>
            <a:ln w="698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87" name="Rectangle 98"/>
            <p:cNvSpPr>
              <a:spLocks noChangeArrowheads="1"/>
            </p:cNvSpPr>
            <p:nvPr/>
          </p:nvSpPr>
          <p:spPr bwMode="auto">
            <a:xfrm>
              <a:off x="2800" y="1575"/>
              <a:ext cx="1028"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6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Economic</a:t>
              </a:r>
              <a:endParaRPr lang="en-US" altLang="sv-SE" sz="16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100">
                  <a:latin typeface="Courier New" panose="02070309020205020404" pitchFamily="49" charset="0"/>
                  <a:ea typeface="Times New Roman" panose="02020603050405020304" pitchFamily="18" charset="0"/>
                  <a:cs typeface="Courier New" panose="02070309020205020404" pitchFamily="49" charset="0"/>
                </a:rPr>
                <a:t>ξ1</a:t>
              </a:r>
              <a:endParaRPr lang="en-GB" altLang="sv-SE" sz="1100">
                <a:ea typeface="Times New Roman" panose="02020603050405020304" pitchFamily="18" charset="0"/>
                <a:cs typeface="Courier New" panose="02070309020205020404" pitchFamily="49" charset="0"/>
              </a:endParaRPr>
            </a:p>
          </p:txBody>
        </p:sp>
        <p:sp>
          <p:nvSpPr>
            <p:cNvPr id="88" name="Oval 97"/>
            <p:cNvSpPr>
              <a:spLocks noChangeArrowheads="1"/>
            </p:cNvSpPr>
            <p:nvPr/>
          </p:nvSpPr>
          <p:spPr bwMode="auto">
            <a:xfrm>
              <a:off x="2540" y="2292"/>
              <a:ext cx="1343" cy="662"/>
            </a:xfrm>
            <a:prstGeom prst="ellipse">
              <a:avLst/>
            </a:prstGeom>
            <a:solidFill>
              <a:srgbClr val="FFFFFF"/>
            </a:solidFill>
            <a:ln w="698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89" name="Rectangle 96"/>
            <p:cNvSpPr>
              <a:spLocks noChangeArrowheads="1"/>
            </p:cNvSpPr>
            <p:nvPr/>
          </p:nvSpPr>
          <p:spPr bwMode="auto">
            <a:xfrm>
              <a:off x="2520" y="2455"/>
              <a:ext cx="1308"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600" dirty="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Autonomy</a:t>
              </a:r>
              <a:endParaRPr lang="en-US" altLang="sv-SE" sz="1600" dirty="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600" dirty="0">
                  <a:latin typeface="Courier New" panose="02070309020205020404" pitchFamily="49" charset="0"/>
                  <a:ea typeface="Times New Roman" panose="02020603050405020304" pitchFamily="18" charset="0"/>
                  <a:cs typeface="Courier New" panose="02070309020205020404" pitchFamily="49" charset="0"/>
                </a:rPr>
                <a:t>ξ2</a:t>
              </a:r>
              <a:endParaRPr lang="en-GB" altLang="sv-SE" sz="1600" dirty="0">
                <a:ea typeface="Times New Roman" panose="02020603050405020304" pitchFamily="18" charset="0"/>
                <a:cs typeface="Courier New" panose="02070309020205020404" pitchFamily="49" charset="0"/>
              </a:endParaRPr>
            </a:p>
          </p:txBody>
        </p:sp>
        <p:sp>
          <p:nvSpPr>
            <p:cNvPr id="90" name="Oval 95"/>
            <p:cNvSpPr>
              <a:spLocks noChangeArrowheads="1"/>
            </p:cNvSpPr>
            <p:nvPr/>
          </p:nvSpPr>
          <p:spPr bwMode="auto">
            <a:xfrm>
              <a:off x="2540" y="3258"/>
              <a:ext cx="1343" cy="702"/>
            </a:xfrm>
            <a:prstGeom prst="ellipse">
              <a:avLst/>
            </a:prstGeom>
            <a:solidFill>
              <a:srgbClr val="FFFFFF"/>
            </a:solidFill>
            <a:ln w="698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91" name="Rectangle 94"/>
            <p:cNvSpPr>
              <a:spLocks noChangeArrowheads="1"/>
            </p:cNvSpPr>
            <p:nvPr/>
          </p:nvSpPr>
          <p:spPr bwMode="auto">
            <a:xfrm>
              <a:off x="2629" y="3170"/>
              <a:ext cx="1538"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6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Network,</a:t>
              </a:r>
              <a:endParaRPr lang="en-US" altLang="sv-SE" sz="16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6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Communication</a:t>
              </a:r>
              <a:endParaRPr lang="en-US" altLang="sv-SE" sz="16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6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&amp; Political</a:t>
              </a:r>
              <a:endParaRPr lang="en-US" altLang="sv-SE" sz="16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600">
                  <a:latin typeface="Courier New" panose="02070309020205020404" pitchFamily="49" charset="0"/>
                  <a:ea typeface="Times New Roman" panose="02020603050405020304" pitchFamily="18" charset="0"/>
                  <a:cs typeface="Courier New" panose="02070309020205020404" pitchFamily="49" charset="0"/>
                </a:rPr>
                <a:t>ξ3</a:t>
              </a:r>
              <a:endParaRPr lang="en-US" altLang="sv-SE" sz="1600">
                <a:latin typeface="Verdana" panose="020B0604030504040204" pitchFamily="34" charset="0"/>
                <a:ea typeface="Times New Roman" panose="02020603050405020304" pitchFamily="18" charset="0"/>
                <a:cs typeface="Courier New" panose="02070309020205020404" pitchFamily="49" charset="0"/>
              </a:endParaRPr>
            </a:p>
            <a:p>
              <a:pPr>
                <a:spcBef>
                  <a:spcPct val="0"/>
                </a:spcBef>
                <a:buFontTx/>
                <a:buNone/>
              </a:pPr>
              <a:endParaRPr lang="en-US" altLang="sv-SE" sz="1100">
                <a:ea typeface="Times New Roman" panose="02020603050405020304" pitchFamily="18" charset="0"/>
                <a:cs typeface="Courier New" panose="02070309020205020404" pitchFamily="49" charset="0"/>
              </a:endParaRPr>
            </a:p>
          </p:txBody>
        </p:sp>
        <p:sp>
          <p:nvSpPr>
            <p:cNvPr id="92" name="Oval 93"/>
            <p:cNvSpPr>
              <a:spLocks noChangeArrowheads="1"/>
            </p:cNvSpPr>
            <p:nvPr/>
          </p:nvSpPr>
          <p:spPr bwMode="auto">
            <a:xfrm>
              <a:off x="2520" y="4236"/>
              <a:ext cx="1308" cy="671"/>
            </a:xfrm>
            <a:prstGeom prst="ellipse">
              <a:avLst/>
            </a:prstGeom>
            <a:solidFill>
              <a:srgbClr val="FFFFFF"/>
            </a:solidFill>
            <a:ln w="698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93" name="Rectangle 92"/>
            <p:cNvSpPr>
              <a:spLocks noChangeArrowheads="1"/>
            </p:cNvSpPr>
            <p:nvPr/>
          </p:nvSpPr>
          <p:spPr bwMode="auto">
            <a:xfrm>
              <a:off x="2712" y="4294"/>
              <a:ext cx="107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6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Social</a:t>
              </a:r>
              <a:endParaRPr lang="en-US" altLang="sv-SE" sz="16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6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Attitudes</a:t>
              </a:r>
              <a:endParaRPr lang="en-US" altLang="sv-SE" sz="16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600">
                  <a:latin typeface="Courier New" panose="02070309020205020404" pitchFamily="49" charset="0"/>
                  <a:ea typeface="Times New Roman" panose="02020603050405020304" pitchFamily="18" charset="0"/>
                  <a:cs typeface="Courier New" panose="02070309020205020404" pitchFamily="49" charset="0"/>
                </a:rPr>
                <a:t>ξ4</a:t>
              </a:r>
              <a:endParaRPr lang="en-US" altLang="sv-SE" sz="1600">
                <a:latin typeface="Verdana" panose="020B0604030504040204" pitchFamily="34" charset="0"/>
                <a:ea typeface="Times New Roman" panose="02020603050405020304" pitchFamily="18" charset="0"/>
                <a:cs typeface="Courier New" panose="02070309020205020404" pitchFamily="49" charset="0"/>
              </a:endParaRPr>
            </a:p>
            <a:p>
              <a:pPr>
                <a:spcBef>
                  <a:spcPct val="0"/>
                </a:spcBef>
                <a:buFontTx/>
                <a:buNone/>
              </a:pPr>
              <a:endParaRPr lang="en-US" altLang="sv-SE" sz="1100">
                <a:ea typeface="Times New Roman" panose="02020603050405020304" pitchFamily="18" charset="0"/>
                <a:cs typeface="Courier New" panose="02070309020205020404" pitchFamily="49" charset="0"/>
              </a:endParaRPr>
            </a:p>
          </p:txBody>
        </p:sp>
        <p:sp>
          <p:nvSpPr>
            <p:cNvPr id="94" name="Oval 91"/>
            <p:cNvSpPr>
              <a:spLocks noChangeArrowheads="1"/>
            </p:cNvSpPr>
            <p:nvPr/>
          </p:nvSpPr>
          <p:spPr bwMode="auto">
            <a:xfrm>
              <a:off x="2540" y="5257"/>
              <a:ext cx="1343" cy="673"/>
            </a:xfrm>
            <a:prstGeom prst="ellipse">
              <a:avLst/>
            </a:prstGeom>
            <a:solidFill>
              <a:srgbClr val="FFFFFF"/>
            </a:solidFill>
            <a:ln w="698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95" name="Rectangle 90"/>
            <p:cNvSpPr>
              <a:spLocks noChangeArrowheads="1"/>
            </p:cNvSpPr>
            <p:nvPr/>
          </p:nvSpPr>
          <p:spPr bwMode="auto">
            <a:xfrm>
              <a:off x="2800" y="5390"/>
              <a:ext cx="1028"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sv-SE" sz="11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GB" altLang="sv-SE" sz="16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Education</a:t>
              </a:r>
              <a:endParaRPr lang="en-US" altLang="sv-SE" sz="1600">
                <a:latin typeface="Verdana" panose="020B0604030504040204" pitchFamily="34" charset="0"/>
                <a:ea typeface="Times New Roman" panose="02020603050405020304" pitchFamily="18" charset="0"/>
                <a:cs typeface="Courier New" panose="02070309020205020404" pitchFamily="49" charset="0"/>
              </a:endParaRPr>
            </a:p>
            <a:p>
              <a:pPr>
                <a:spcBef>
                  <a:spcPct val="0"/>
                </a:spcBef>
                <a:buFontTx/>
                <a:buNone/>
              </a:pPr>
              <a:r>
                <a:rPr lang="en-GB" altLang="sv-SE" sz="16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    </a:t>
              </a:r>
              <a:r>
                <a:rPr lang="en-GB" altLang="sv-SE" sz="1600">
                  <a:latin typeface="Courier New" panose="02070309020205020404" pitchFamily="49" charset="0"/>
                  <a:ea typeface="Times New Roman" panose="02020603050405020304" pitchFamily="18" charset="0"/>
                  <a:cs typeface="Courier New" panose="02070309020205020404" pitchFamily="49" charset="0"/>
                </a:rPr>
                <a:t>ξ5</a:t>
              </a:r>
              <a:endParaRPr lang="en-GB" altLang="sv-SE" sz="1600">
                <a:ea typeface="Times New Roman" panose="02020603050405020304" pitchFamily="18" charset="0"/>
                <a:cs typeface="Courier New" panose="02070309020205020404" pitchFamily="49" charset="0"/>
              </a:endParaRPr>
            </a:p>
          </p:txBody>
        </p:sp>
        <p:sp>
          <p:nvSpPr>
            <p:cNvPr id="96" name="Oval 89"/>
            <p:cNvSpPr>
              <a:spLocks noChangeArrowheads="1"/>
            </p:cNvSpPr>
            <p:nvPr/>
          </p:nvSpPr>
          <p:spPr bwMode="auto">
            <a:xfrm>
              <a:off x="4451" y="2822"/>
              <a:ext cx="1294" cy="847"/>
            </a:xfrm>
            <a:prstGeom prst="ellipse">
              <a:avLst/>
            </a:prstGeom>
            <a:solidFill>
              <a:srgbClr val="FFFFFF"/>
            </a:solidFill>
            <a:ln w="698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97" name="Rectangle 88"/>
            <p:cNvSpPr>
              <a:spLocks noChangeArrowheads="1"/>
            </p:cNvSpPr>
            <p:nvPr/>
          </p:nvSpPr>
          <p:spPr bwMode="auto">
            <a:xfrm>
              <a:off x="4413" y="2954"/>
              <a:ext cx="1332" cy="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6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Women</a:t>
              </a:r>
              <a:endParaRPr lang="en-US" altLang="sv-SE" sz="16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6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Empowerment</a:t>
              </a:r>
              <a:endParaRPr lang="en-US" altLang="sv-SE" sz="16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6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η</a:t>
              </a:r>
              <a:endParaRPr lang="en-GB" altLang="sv-SE" sz="1600">
                <a:ea typeface="Times New Roman" panose="02020603050405020304" pitchFamily="18" charset="0"/>
                <a:cs typeface="Courier New" panose="02070309020205020404" pitchFamily="49" charset="0"/>
              </a:endParaRPr>
            </a:p>
          </p:txBody>
        </p:sp>
        <p:sp>
          <p:nvSpPr>
            <p:cNvPr id="98" name="Rectangle 87"/>
            <p:cNvSpPr>
              <a:spLocks noChangeArrowheads="1"/>
            </p:cNvSpPr>
            <p:nvPr/>
          </p:nvSpPr>
          <p:spPr bwMode="auto">
            <a:xfrm>
              <a:off x="6209" y="1564"/>
              <a:ext cx="1352" cy="434"/>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99" name="Rectangle 86"/>
            <p:cNvSpPr>
              <a:spLocks noChangeArrowheads="1"/>
            </p:cNvSpPr>
            <p:nvPr/>
          </p:nvSpPr>
          <p:spPr bwMode="auto">
            <a:xfrm>
              <a:off x="6209" y="1564"/>
              <a:ext cx="130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6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Family Planning</a:t>
              </a:r>
              <a:endParaRPr lang="en-US" altLang="sv-SE" sz="16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6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Decision </a:t>
              </a:r>
              <a:endParaRPr lang="en-US" altLang="sv-SE" sz="16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600">
                  <a:latin typeface="Courier New" panose="02070309020205020404" pitchFamily="49" charset="0"/>
                  <a:ea typeface="Times New Roman" panose="02020603050405020304" pitchFamily="18" charset="0"/>
                  <a:cs typeface="Courier New" panose="02070309020205020404" pitchFamily="49" charset="0"/>
                </a:rPr>
                <a:t>y1</a:t>
              </a:r>
              <a:endParaRPr lang="en-GB" altLang="sv-SE" sz="1600">
                <a:ea typeface="Times New Roman" panose="02020603050405020304" pitchFamily="18" charset="0"/>
                <a:cs typeface="Courier New" panose="02070309020205020404" pitchFamily="49" charset="0"/>
              </a:endParaRPr>
            </a:p>
          </p:txBody>
        </p:sp>
        <p:sp>
          <p:nvSpPr>
            <p:cNvPr id="100" name="Line 85"/>
            <p:cNvSpPr>
              <a:spLocks noChangeShapeType="1"/>
            </p:cNvSpPr>
            <p:nvPr/>
          </p:nvSpPr>
          <p:spPr bwMode="auto">
            <a:xfrm>
              <a:off x="7680" y="1789"/>
              <a:ext cx="206"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Freeform 84"/>
            <p:cNvSpPr>
              <a:spLocks/>
            </p:cNvSpPr>
            <p:nvPr/>
          </p:nvSpPr>
          <p:spPr bwMode="auto">
            <a:xfrm>
              <a:off x="7561" y="1770"/>
              <a:ext cx="119" cy="43"/>
            </a:xfrm>
            <a:custGeom>
              <a:avLst/>
              <a:gdLst>
                <a:gd name="T0" fmla="*/ 0 w 119"/>
                <a:gd name="T1" fmla="*/ 21 h 43"/>
                <a:gd name="T2" fmla="*/ 119 w 119"/>
                <a:gd name="T3" fmla="*/ 43 h 43"/>
                <a:gd name="T4" fmla="*/ 119 w 119"/>
                <a:gd name="T5" fmla="*/ 0 h 43"/>
                <a:gd name="T6" fmla="*/ 0 w 119"/>
                <a:gd name="T7" fmla="*/ 21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9" h="43">
                  <a:moveTo>
                    <a:pt x="0" y="21"/>
                  </a:moveTo>
                  <a:lnTo>
                    <a:pt x="119" y="43"/>
                  </a:lnTo>
                  <a:lnTo>
                    <a:pt x="119" y="0"/>
                  </a:lnTo>
                  <a:lnTo>
                    <a:pt x="0" y="21"/>
                  </a:lnTo>
                  <a:close/>
                </a:path>
              </a:pathLst>
            </a:custGeom>
            <a:solidFill>
              <a:srgbClr val="000000"/>
            </a:solidFill>
            <a:ln w="6985">
              <a:solidFill>
                <a:srgbClr val="000000"/>
              </a:solidFill>
              <a:round/>
              <a:headEnd/>
              <a:tailEnd/>
            </a:ln>
          </p:spPr>
          <p:txBody>
            <a:bodyPr/>
            <a:lstStyle/>
            <a:p>
              <a:endParaRPr lang="en-US"/>
            </a:p>
          </p:txBody>
        </p:sp>
        <p:sp>
          <p:nvSpPr>
            <p:cNvPr id="102" name="Rectangle 83"/>
            <p:cNvSpPr>
              <a:spLocks noChangeArrowheads="1"/>
            </p:cNvSpPr>
            <p:nvPr/>
          </p:nvSpPr>
          <p:spPr bwMode="auto">
            <a:xfrm>
              <a:off x="6209" y="2487"/>
              <a:ext cx="1352" cy="435"/>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103" name="Rectangle 82"/>
            <p:cNvSpPr>
              <a:spLocks noChangeArrowheads="1"/>
            </p:cNvSpPr>
            <p:nvPr/>
          </p:nvSpPr>
          <p:spPr bwMode="auto">
            <a:xfrm>
              <a:off x="6209" y="2455"/>
              <a:ext cx="1352" cy="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6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Buying &amp; Selling</a:t>
              </a:r>
              <a:endParaRPr lang="en-US" altLang="sv-SE" sz="16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6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Of Property</a:t>
              </a:r>
              <a:endParaRPr lang="en-US" altLang="sv-SE" sz="16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600">
                  <a:latin typeface="Courier New" panose="02070309020205020404" pitchFamily="49" charset="0"/>
                  <a:ea typeface="Times New Roman" panose="02020603050405020304" pitchFamily="18" charset="0"/>
                  <a:cs typeface="Courier New" panose="02070309020205020404" pitchFamily="49" charset="0"/>
                </a:rPr>
                <a:t>y2</a:t>
              </a:r>
              <a:endParaRPr lang="en-GB" altLang="sv-SE" sz="1600">
                <a:ea typeface="Times New Roman" panose="02020603050405020304" pitchFamily="18" charset="0"/>
                <a:cs typeface="Courier New" panose="02070309020205020404" pitchFamily="49" charset="0"/>
              </a:endParaRPr>
            </a:p>
          </p:txBody>
        </p:sp>
        <p:sp>
          <p:nvSpPr>
            <p:cNvPr id="104" name="Line 81"/>
            <p:cNvSpPr>
              <a:spLocks noChangeShapeType="1"/>
            </p:cNvSpPr>
            <p:nvPr/>
          </p:nvSpPr>
          <p:spPr bwMode="auto">
            <a:xfrm>
              <a:off x="7680" y="2704"/>
              <a:ext cx="206"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Freeform 80"/>
            <p:cNvSpPr>
              <a:spLocks/>
            </p:cNvSpPr>
            <p:nvPr/>
          </p:nvSpPr>
          <p:spPr bwMode="auto">
            <a:xfrm>
              <a:off x="7561" y="2672"/>
              <a:ext cx="119" cy="43"/>
            </a:xfrm>
            <a:custGeom>
              <a:avLst/>
              <a:gdLst>
                <a:gd name="T0" fmla="*/ 0 w 119"/>
                <a:gd name="T1" fmla="*/ 22 h 43"/>
                <a:gd name="T2" fmla="*/ 119 w 119"/>
                <a:gd name="T3" fmla="*/ 43 h 43"/>
                <a:gd name="T4" fmla="*/ 119 w 119"/>
                <a:gd name="T5" fmla="*/ 0 h 43"/>
                <a:gd name="T6" fmla="*/ 0 w 119"/>
                <a:gd name="T7" fmla="*/ 22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9" h="43">
                  <a:moveTo>
                    <a:pt x="0" y="22"/>
                  </a:moveTo>
                  <a:lnTo>
                    <a:pt x="119" y="43"/>
                  </a:lnTo>
                  <a:lnTo>
                    <a:pt x="119" y="0"/>
                  </a:lnTo>
                  <a:lnTo>
                    <a:pt x="0" y="22"/>
                  </a:lnTo>
                  <a:close/>
                </a:path>
              </a:pathLst>
            </a:custGeom>
            <a:solidFill>
              <a:srgbClr val="000000"/>
            </a:solidFill>
            <a:ln w="6985">
              <a:solidFill>
                <a:srgbClr val="000000"/>
              </a:solidFill>
              <a:round/>
              <a:headEnd/>
              <a:tailEnd/>
            </a:ln>
          </p:spPr>
          <p:txBody>
            <a:bodyPr/>
            <a:lstStyle/>
            <a:p>
              <a:endParaRPr lang="en-US"/>
            </a:p>
          </p:txBody>
        </p:sp>
        <p:sp>
          <p:nvSpPr>
            <p:cNvPr id="106" name="Rectangle 79"/>
            <p:cNvSpPr>
              <a:spLocks noChangeArrowheads="1"/>
            </p:cNvSpPr>
            <p:nvPr/>
          </p:nvSpPr>
          <p:spPr bwMode="auto">
            <a:xfrm>
              <a:off x="6209" y="3410"/>
              <a:ext cx="1352" cy="435"/>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107" name="Rectangle 78"/>
            <p:cNvSpPr>
              <a:spLocks noChangeArrowheads="1"/>
            </p:cNvSpPr>
            <p:nvPr/>
          </p:nvSpPr>
          <p:spPr bwMode="auto">
            <a:xfrm>
              <a:off x="6209" y="3367"/>
              <a:ext cx="1471"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6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Sending daughter to school</a:t>
              </a:r>
              <a:endParaRPr lang="en-US" altLang="sv-SE" sz="16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600">
                  <a:latin typeface="Courier New" panose="02070309020205020404" pitchFamily="49" charset="0"/>
                  <a:ea typeface="Times New Roman" panose="02020603050405020304" pitchFamily="18" charset="0"/>
                  <a:cs typeface="Courier New" panose="02070309020205020404" pitchFamily="49" charset="0"/>
                </a:rPr>
                <a:t>y3</a:t>
              </a:r>
              <a:endParaRPr lang="en-GB" altLang="sv-SE" sz="1600">
                <a:ea typeface="Times New Roman" panose="02020603050405020304" pitchFamily="18" charset="0"/>
                <a:cs typeface="Courier New" panose="02070309020205020404" pitchFamily="49" charset="0"/>
              </a:endParaRPr>
            </a:p>
          </p:txBody>
        </p:sp>
        <p:sp>
          <p:nvSpPr>
            <p:cNvPr id="108" name="Line 77"/>
            <p:cNvSpPr>
              <a:spLocks noChangeShapeType="1"/>
            </p:cNvSpPr>
            <p:nvPr/>
          </p:nvSpPr>
          <p:spPr bwMode="auto">
            <a:xfrm>
              <a:off x="7680" y="3600"/>
              <a:ext cx="206"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Freeform 76"/>
            <p:cNvSpPr>
              <a:spLocks/>
            </p:cNvSpPr>
            <p:nvPr/>
          </p:nvSpPr>
          <p:spPr bwMode="auto">
            <a:xfrm>
              <a:off x="7561" y="3574"/>
              <a:ext cx="119" cy="43"/>
            </a:xfrm>
            <a:custGeom>
              <a:avLst/>
              <a:gdLst>
                <a:gd name="T0" fmla="*/ 0 w 119"/>
                <a:gd name="T1" fmla="*/ 22 h 43"/>
                <a:gd name="T2" fmla="*/ 119 w 119"/>
                <a:gd name="T3" fmla="*/ 43 h 43"/>
                <a:gd name="T4" fmla="*/ 119 w 119"/>
                <a:gd name="T5" fmla="*/ 0 h 43"/>
                <a:gd name="T6" fmla="*/ 0 w 119"/>
                <a:gd name="T7" fmla="*/ 22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9" h="43">
                  <a:moveTo>
                    <a:pt x="0" y="22"/>
                  </a:moveTo>
                  <a:lnTo>
                    <a:pt x="119" y="43"/>
                  </a:lnTo>
                  <a:lnTo>
                    <a:pt x="119" y="0"/>
                  </a:lnTo>
                  <a:lnTo>
                    <a:pt x="0" y="22"/>
                  </a:lnTo>
                  <a:close/>
                </a:path>
              </a:pathLst>
            </a:custGeom>
            <a:solidFill>
              <a:srgbClr val="000000"/>
            </a:solidFill>
            <a:ln w="6985">
              <a:solidFill>
                <a:srgbClr val="000000"/>
              </a:solidFill>
              <a:round/>
              <a:headEnd/>
              <a:tailEnd/>
            </a:ln>
          </p:spPr>
          <p:txBody>
            <a:bodyPr/>
            <a:lstStyle/>
            <a:p>
              <a:endParaRPr lang="en-US"/>
            </a:p>
          </p:txBody>
        </p:sp>
        <p:sp>
          <p:nvSpPr>
            <p:cNvPr id="110" name="Rectangle 75"/>
            <p:cNvSpPr>
              <a:spLocks noChangeArrowheads="1"/>
            </p:cNvSpPr>
            <p:nvPr/>
          </p:nvSpPr>
          <p:spPr bwMode="auto">
            <a:xfrm>
              <a:off x="6209" y="4334"/>
              <a:ext cx="1352" cy="434"/>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111" name="Rectangle 74"/>
            <p:cNvSpPr>
              <a:spLocks noChangeArrowheads="1"/>
            </p:cNvSpPr>
            <p:nvPr/>
          </p:nvSpPr>
          <p:spPr bwMode="auto">
            <a:xfrm>
              <a:off x="6209" y="4344"/>
              <a:ext cx="1302" cy="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6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Children’s marriage decision</a:t>
              </a:r>
              <a:endParaRPr lang="en-US" altLang="sv-SE" sz="16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6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y4</a:t>
              </a:r>
              <a:endParaRPr lang="en-GB" altLang="sv-SE" sz="1600">
                <a:ea typeface="Times New Roman" panose="02020603050405020304" pitchFamily="18" charset="0"/>
                <a:cs typeface="Courier New" panose="02070309020205020404" pitchFamily="49" charset="0"/>
              </a:endParaRPr>
            </a:p>
          </p:txBody>
        </p:sp>
        <p:sp>
          <p:nvSpPr>
            <p:cNvPr id="112" name="Line 73"/>
            <p:cNvSpPr>
              <a:spLocks noChangeShapeType="1"/>
            </p:cNvSpPr>
            <p:nvPr/>
          </p:nvSpPr>
          <p:spPr bwMode="auto">
            <a:xfrm>
              <a:off x="7680" y="4539"/>
              <a:ext cx="206"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Freeform 72"/>
            <p:cNvSpPr>
              <a:spLocks/>
            </p:cNvSpPr>
            <p:nvPr/>
          </p:nvSpPr>
          <p:spPr bwMode="auto">
            <a:xfrm>
              <a:off x="7561" y="4518"/>
              <a:ext cx="119" cy="44"/>
            </a:xfrm>
            <a:custGeom>
              <a:avLst/>
              <a:gdLst>
                <a:gd name="T0" fmla="*/ 0 w 119"/>
                <a:gd name="T1" fmla="*/ 22 h 44"/>
                <a:gd name="T2" fmla="*/ 119 w 119"/>
                <a:gd name="T3" fmla="*/ 44 h 44"/>
                <a:gd name="T4" fmla="*/ 119 w 119"/>
                <a:gd name="T5" fmla="*/ 0 h 44"/>
                <a:gd name="T6" fmla="*/ 0 w 119"/>
                <a:gd name="T7" fmla="*/ 22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9" h="44">
                  <a:moveTo>
                    <a:pt x="0" y="22"/>
                  </a:moveTo>
                  <a:lnTo>
                    <a:pt x="119" y="44"/>
                  </a:lnTo>
                  <a:lnTo>
                    <a:pt x="119" y="0"/>
                  </a:lnTo>
                  <a:lnTo>
                    <a:pt x="0" y="22"/>
                  </a:lnTo>
                  <a:close/>
                </a:path>
              </a:pathLst>
            </a:custGeom>
            <a:solidFill>
              <a:srgbClr val="000000"/>
            </a:solidFill>
            <a:ln w="6985">
              <a:solidFill>
                <a:srgbClr val="000000"/>
              </a:solidFill>
              <a:round/>
              <a:headEnd/>
              <a:tailEnd/>
            </a:ln>
          </p:spPr>
          <p:txBody>
            <a:bodyPr/>
            <a:lstStyle/>
            <a:p>
              <a:endParaRPr lang="en-US"/>
            </a:p>
          </p:txBody>
        </p:sp>
        <p:sp>
          <p:nvSpPr>
            <p:cNvPr id="114" name="Rectangle 71"/>
            <p:cNvSpPr>
              <a:spLocks noChangeArrowheads="1"/>
            </p:cNvSpPr>
            <p:nvPr/>
          </p:nvSpPr>
          <p:spPr bwMode="auto">
            <a:xfrm>
              <a:off x="6209" y="5257"/>
              <a:ext cx="1352" cy="434"/>
            </a:xfrm>
            <a:prstGeom prst="rect">
              <a:avLst/>
            </a:prstGeom>
            <a:solidFill>
              <a:srgbClr val="FFFFFF"/>
            </a:solidFill>
            <a:ln w="698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100">
                <a:latin typeface="Verdana" panose="020B0604030504040204" pitchFamily="34" charset="0"/>
              </a:endParaRPr>
            </a:p>
          </p:txBody>
        </p:sp>
        <p:sp>
          <p:nvSpPr>
            <p:cNvPr id="115" name="Rectangle 70"/>
            <p:cNvSpPr>
              <a:spLocks noChangeArrowheads="1"/>
            </p:cNvSpPr>
            <p:nvPr/>
          </p:nvSpPr>
          <p:spPr bwMode="auto">
            <a:xfrm>
              <a:off x="6209" y="5235"/>
              <a:ext cx="1352" cy="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sv-SE" sz="1600">
                  <a:solidFill>
                    <a:srgbClr val="000000"/>
                  </a:solidFill>
                  <a:latin typeface="Courier New" panose="02070309020205020404" pitchFamily="49" charset="0"/>
                  <a:ea typeface="Times New Roman" panose="02020603050405020304" pitchFamily="18" charset="0"/>
                  <a:cs typeface="Courier New" panose="02070309020205020404" pitchFamily="49" charset="0"/>
                </a:rPr>
                <a:t>Use of birth control</a:t>
              </a:r>
              <a:endParaRPr lang="en-US" altLang="sv-SE" sz="1600">
                <a:latin typeface="Verdana" panose="020B0604030504040204" pitchFamily="34" charset="0"/>
                <a:ea typeface="Times New Roman" panose="02020603050405020304" pitchFamily="18" charset="0"/>
                <a:cs typeface="Courier New" panose="02070309020205020404" pitchFamily="49" charset="0"/>
              </a:endParaRPr>
            </a:p>
            <a:p>
              <a:pPr algn="ctr">
                <a:spcBef>
                  <a:spcPct val="0"/>
                </a:spcBef>
                <a:buFontTx/>
                <a:buNone/>
              </a:pPr>
              <a:r>
                <a:rPr lang="en-GB" altLang="sv-SE" sz="1600">
                  <a:latin typeface="Courier New" panose="02070309020205020404" pitchFamily="49" charset="0"/>
                  <a:ea typeface="Times New Roman" panose="02020603050405020304" pitchFamily="18" charset="0"/>
                  <a:cs typeface="Courier New" panose="02070309020205020404" pitchFamily="49" charset="0"/>
                </a:rPr>
                <a:t>y5</a:t>
              </a:r>
              <a:endParaRPr lang="en-GB" altLang="sv-SE" sz="1600">
                <a:ea typeface="Times New Roman" panose="02020603050405020304" pitchFamily="18" charset="0"/>
                <a:cs typeface="Courier New" panose="02070309020205020404" pitchFamily="49" charset="0"/>
              </a:endParaRPr>
            </a:p>
          </p:txBody>
        </p:sp>
        <p:sp>
          <p:nvSpPr>
            <p:cNvPr id="116" name="Line 69"/>
            <p:cNvSpPr>
              <a:spLocks noChangeShapeType="1"/>
            </p:cNvSpPr>
            <p:nvPr/>
          </p:nvSpPr>
          <p:spPr bwMode="auto">
            <a:xfrm>
              <a:off x="7680" y="5421"/>
              <a:ext cx="206" cy="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Freeform 68"/>
            <p:cNvSpPr>
              <a:spLocks/>
            </p:cNvSpPr>
            <p:nvPr/>
          </p:nvSpPr>
          <p:spPr bwMode="auto">
            <a:xfrm>
              <a:off x="7561" y="5397"/>
              <a:ext cx="119" cy="44"/>
            </a:xfrm>
            <a:custGeom>
              <a:avLst/>
              <a:gdLst>
                <a:gd name="T0" fmla="*/ 0 w 119"/>
                <a:gd name="T1" fmla="*/ 22 h 44"/>
                <a:gd name="T2" fmla="*/ 119 w 119"/>
                <a:gd name="T3" fmla="*/ 44 h 44"/>
                <a:gd name="T4" fmla="*/ 119 w 119"/>
                <a:gd name="T5" fmla="*/ 0 h 44"/>
                <a:gd name="T6" fmla="*/ 0 w 119"/>
                <a:gd name="T7" fmla="*/ 22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9" h="44">
                  <a:moveTo>
                    <a:pt x="0" y="22"/>
                  </a:moveTo>
                  <a:lnTo>
                    <a:pt x="119" y="44"/>
                  </a:lnTo>
                  <a:lnTo>
                    <a:pt x="119" y="0"/>
                  </a:lnTo>
                  <a:lnTo>
                    <a:pt x="0" y="22"/>
                  </a:lnTo>
                  <a:close/>
                </a:path>
              </a:pathLst>
            </a:custGeom>
            <a:solidFill>
              <a:srgbClr val="000000"/>
            </a:solidFill>
            <a:ln w="6985">
              <a:solidFill>
                <a:srgbClr val="000000"/>
              </a:solidFill>
              <a:round/>
              <a:headEnd/>
              <a:tailEnd/>
            </a:ln>
          </p:spPr>
          <p:txBody>
            <a:bodyPr/>
            <a:lstStyle/>
            <a:p>
              <a:endParaRPr lang="en-US"/>
            </a:p>
          </p:txBody>
        </p:sp>
        <p:sp>
          <p:nvSpPr>
            <p:cNvPr id="118" name="Line 67"/>
            <p:cNvSpPr>
              <a:spLocks noChangeShapeType="1"/>
            </p:cNvSpPr>
            <p:nvPr/>
          </p:nvSpPr>
          <p:spPr bwMode="auto">
            <a:xfrm flipH="1">
              <a:off x="5745" y="1781"/>
              <a:ext cx="464" cy="1412"/>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9" name="Freeform 66"/>
            <p:cNvSpPr>
              <a:spLocks/>
            </p:cNvSpPr>
            <p:nvPr/>
          </p:nvSpPr>
          <p:spPr bwMode="auto">
            <a:xfrm>
              <a:off x="6122" y="1781"/>
              <a:ext cx="87" cy="109"/>
            </a:xfrm>
            <a:custGeom>
              <a:avLst/>
              <a:gdLst>
                <a:gd name="T0" fmla="*/ 87 w 87"/>
                <a:gd name="T1" fmla="*/ 0 h 109"/>
                <a:gd name="T2" fmla="*/ 0 w 87"/>
                <a:gd name="T3" fmla="*/ 87 h 109"/>
                <a:gd name="T4" fmla="*/ 44 w 87"/>
                <a:gd name="T5" fmla="*/ 109 h 109"/>
                <a:gd name="T6" fmla="*/ 87 w 87"/>
                <a:gd name="T7" fmla="*/ 0 h 1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109">
                  <a:moveTo>
                    <a:pt x="87" y="0"/>
                  </a:moveTo>
                  <a:lnTo>
                    <a:pt x="0" y="87"/>
                  </a:lnTo>
                  <a:lnTo>
                    <a:pt x="44" y="109"/>
                  </a:lnTo>
                  <a:lnTo>
                    <a:pt x="87" y="0"/>
                  </a:lnTo>
                  <a:close/>
                </a:path>
              </a:pathLst>
            </a:custGeom>
            <a:solidFill>
              <a:srgbClr val="000000"/>
            </a:solidFill>
            <a:ln w="6985">
              <a:solidFill>
                <a:srgbClr val="000000"/>
              </a:solidFill>
              <a:round/>
              <a:headEnd/>
              <a:tailEnd/>
            </a:ln>
          </p:spPr>
          <p:txBody>
            <a:bodyPr/>
            <a:lstStyle/>
            <a:p>
              <a:endParaRPr lang="en-US"/>
            </a:p>
          </p:txBody>
        </p:sp>
        <p:sp>
          <p:nvSpPr>
            <p:cNvPr id="120" name="Line 65"/>
            <p:cNvSpPr>
              <a:spLocks noChangeShapeType="1"/>
            </p:cNvSpPr>
            <p:nvPr/>
          </p:nvSpPr>
          <p:spPr bwMode="auto">
            <a:xfrm flipH="1">
              <a:off x="5745" y="2704"/>
              <a:ext cx="464" cy="489"/>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1" name="Freeform 64"/>
            <p:cNvSpPr>
              <a:spLocks/>
            </p:cNvSpPr>
            <p:nvPr/>
          </p:nvSpPr>
          <p:spPr bwMode="auto">
            <a:xfrm>
              <a:off x="6112" y="2704"/>
              <a:ext cx="97" cy="98"/>
            </a:xfrm>
            <a:custGeom>
              <a:avLst/>
              <a:gdLst>
                <a:gd name="T0" fmla="*/ 42 w 119"/>
                <a:gd name="T1" fmla="*/ 0 h 76"/>
                <a:gd name="T2" fmla="*/ 0 w 119"/>
                <a:gd name="T3" fmla="*/ 119 h 76"/>
                <a:gd name="T4" fmla="*/ 8 w 119"/>
                <a:gd name="T5" fmla="*/ 270 h 76"/>
                <a:gd name="T6" fmla="*/ 42 w 119"/>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9" h="76">
                  <a:moveTo>
                    <a:pt x="119" y="0"/>
                  </a:moveTo>
                  <a:lnTo>
                    <a:pt x="0" y="33"/>
                  </a:lnTo>
                  <a:lnTo>
                    <a:pt x="22" y="76"/>
                  </a:lnTo>
                  <a:lnTo>
                    <a:pt x="119" y="0"/>
                  </a:lnTo>
                  <a:close/>
                </a:path>
              </a:pathLst>
            </a:custGeom>
            <a:solidFill>
              <a:srgbClr val="000000"/>
            </a:solidFill>
            <a:ln w="6985">
              <a:solidFill>
                <a:srgbClr val="000000"/>
              </a:solidFill>
              <a:round/>
              <a:headEnd/>
              <a:tailEnd/>
            </a:ln>
          </p:spPr>
          <p:txBody>
            <a:bodyPr/>
            <a:lstStyle/>
            <a:p>
              <a:endParaRPr lang="en-US"/>
            </a:p>
          </p:txBody>
        </p:sp>
        <p:sp>
          <p:nvSpPr>
            <p:cNvPr id="122" name="Line 63"/>
            <p:cNvSpPr>
              <a:spLocks noChangeShapeType="1"/>
            </p:cNvSpPr>
            <p:nvPr/>
          </p:nvSpPr>
          <p:spPr bwMode="auto">
            <a:xfrm flipH="1" flipV="1">
              <a:off x="5745" y="3193"/>
              <a:ext cx="464" cy="424"/>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Freeform 62"/>
            <p:cNvSpPr>
              <a:spLocks/>
            </p:cNvSpPr>
            <p:nvPr/>
          </p:nvSpPr>
          <p:spPr bwMode="auto">
            <a:xfrm>
              <a:off x="6090" y="3552"/>
              <a:ext cx="119" cy="65"/>
            </a:xfrm>
            <a:custGeom>
              <a:avLst/>
              <a:gdLst>
                <a:gd name="T0" fmla="*/ 119 w 119"/>
                <a:gd name="T1" fmla="*/ 65 h 65"/>
                <a:gd name="T2" fmla="*/ 11 w 119"/>
                <a:gd name="T3" fmla="*/ 0 h 65"/>
                <a:gd name="T4" fmla="*/ 0 w 119"/>
                <a:gd name="T5" fmla="*/ 54 h 65"/>
                <a:gd name="T6" fmla="*/ 119 w 119"/>
                <a:gd name="T7" fmla="*/ 65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9" h="65">
                  <a:moveTo>
                    <a:pt x="119" y="65"/>
                  </a:moveTo>
                  <a:lnTo>
                    <a:pt x="11" y="0"/>
                  </a:lnTo>
                  <a:lnTo>
                    <a:pt x="0" y="54"/>
                  </a:lnTo>
                  <a:lnTo>
                    <a:pt x="119" y="65"/>
                  </a:lnTo>
                  <a:close/>
                </a:path>
              </a:pathLst>
            </a:custGeom>
            <a:solidFill>
              <a:srgbClr val="000000"/>
            </a:solidFill>
            <a:ln w="6985">
              <a:solidFill>
                <a:srgbClr val="000000"/>
              </a:solidFill>
              <a:round/>
              <a:headEnd/>
              <a:tailEnd/>
            </a:ln>
          </p:spPr>
          <p:txBody>
            <a:bodyPr/>
            <a:lstStyle/>
            <a:p>
              <a:endParaRPr lang="en-US"/>
            </a:p>
          </p:txBody>
        </p:sp>
        <p:sp>
          <p:nvSpPr>
            <p:cNvPr id="124" name="Line 61"/>
            <p:cNvSpPr>
              <a:spLocks noChangeShapeType="1"/>
            </p:cNvSpPr>
            <p:nvPr/>
          </p:nvSpPr>
          <p:spPr bwMode="auto">
            <a:xfrm flipH="1" flipV="1">
              <a:off x="5745" y="3170"/>
              <a:ext cx="464" cy="1370"/>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 name="Freeform 60"/>
            <p:cNvSpPr>
              <a:spLocks/>
            </p:cNvSpPr>
            <p:nvPr/>
          </p:nvSpPr>
          <p:spPr bwMode="auto">
            <a:xfrm>
              <a:off x="6112" y="4431"/>
              <a:ext cx="97" cy="109"/>
            </a:xfrm>
            <a:custGeom>
              <a:avLst/>
              <a:gdLst>
                <a:gd name="T0" fmla="*/ 97 w 97"/>
                <a:gd name="T1" fmla="*/ 109 h 109"/>
                <a:gd name="T2" fmla="*/ 43 w 97"/>
                <a:gd name="T3" fmla="*/ 0 h 109"/>
                <a:gd name="T4" fmla="*/ 0 w 97"/>
                <a:gd name="T5" fmla="*/ 33 h 109"/>
                <a:gd name="T6" fmla="*/ 97 w 97"/>
                <a:gd name="T7" fmla="*/ 109 h 1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7" h="109">
                  <a:moveTo>
                    <a:pt x="97" y="109"/>
                  </a:moveTo>
                  <a:lnTo>
                    <a:pt x="43" y="0"/>
                  </a:lnTo>
                  <a:lnTo>
                    <a:pt x="0" y="33"/>
                  </a:lnTo>
                  <a:lnTo>
                    <a:pt x="97" y="109"/>
                  </a:lnTo>
                  <a:close/>
                </a:path>
              </a:pathLst>
            </a:custGeom>
            <a:solidFill>
              <a:srgbClr val="000000"/>
            </a:solidFill>
            <a:ln w="6985">
              <a:solidFill>
                <a:srgbClr val="000000"/>
              </a:solidFill>
              <a:round/>
              <a:headEnd/>
              <a:tailEnd/>
            </a:ln>
          </p:spPr>
          <p:txBody>
            <a:bodyPr/>
            <a:lstStyle/>
            <a:p>
              <a:endParaRPr lang="en-US"/>
            </a:p>
          </p:txBody>
        </p:sp>
        <p:sp>
          <p:nvSpPr>
            <p:cNvPr id="126" name="Line 59"/>
            <p:cNvSpPr>
              <a:spLocks noChangeShapeType="1"/>
            </p:cNvSpPr>
            <p:nvPr/>
          </p:nvSpPr>
          <p:spPr bwMode="auto">
            <a:xfrm flipH="1" flipV="1">
              <a:off x="5745" y="3170"/>
              <a:ext cx="464" cy="2293"/>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Freeform 58"/>
            <p:cNvSpPr>
              <a:spLocks/>
            </p:cNvSpPr>
            <p:nvPr/>
          </p:nvSpPr>
          <p:spPr bwMode="auto">
            <a:xfrm>
              <a:off x="6133" y="5344"/>
              <a:ext cx="76" cy="119"/>
            </a:xfrm>
            <a:custGeom>
              <a:avLst/>
              <a:gdLst>
                <a:gd name="T0" fmla="*/ 76 w 76"/>
                <a:gd name="T1" fmla="*/ 119 h 119"/>
                <a:gd name="T2" fmla="*/ 55 w 76"/>
                <a:gd name="T3" fmla="*/ 0 h 119"/>
                <a:gd name="T4" fmla="*/ 0 w 76"/>
                <a:gd name="T5" fmla="*/ 21 h 119"/>
                <a:gd name="T6" fmla="*/ 76 w 76"/>
                <a:gd name="T7" fmla="*/ 119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119">
                  <a:moveTo>
                    <a:pt x="76" y="119"/>
                  </a:moveTo>
                  <a:lnTo>
                    <a:pt x="55" y="0"/>
                  </a:lnTo>
                  <a:lnTo>
                    <a:pt x="0" y="21"/>
                  </a:lnTo>
                  <a:lnTo>
                    <a:pt x="76" y="119"/>
                  </a:lnTo>
                  <a:close/>
                </a:path>
              </a:pathLst>
            </a:custGeom>
            <a:solidFill>
              <a:srgbClr val="000000"/>
            </a:solidFill>
            <a:ln w="6985">
              <a:solidFill>
                <a:srgbClr val="000000"/>
              </a:solidFill>
              <a:round/>
              <a:headEnd/>
              <a:tailEnd/>
            </a:ln>
          </p:spPr>
          <p:txBody>
            <a:bodyPr/>
            <a:lstStyle/>
            <a:p>
              <a:endParaRPr lang="en-US"/>
            </a:p>
          </p:txBody>
        </p:sp>
        <p:sp>
          <p:nvSpPr>
            <p:cNvPr id="128" name="Line 57"/>
            <p:cNvSpPr>
              <a:spLocks noChangeShapeType="1"/>
            </p:cNvSpPr>
            <p:nvPr/>
          </p:nvSpPr>
          <p:spPr bwMode="auto">
            <a:xfrm>
              <a:off x="1476" y="565"/>
              <a:ext cx="1064" cy="1205"/>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 name="Freeform 56"/>
            <p:cNvSpPr>
              <a:spLocks/>
            </p:cNvSpPr>
            <p:nvPr/>
          </p:nvSpPr>
          <p:spPr bwMode="auto">
            <a:xfrm>
              <a:off x="1476" y="565"/>
              <a:ext cx="98" cy="108"/>
            </a:xfrm>
            <a:custGeom>
              <a:avLst/>
              <a:gdLst>
                <a:gd name="T0" fmla="*/ 0 w 98"/>
                <a:gd name="T1" fmla="*/ 0 h 108"/>
                <a:gd name="T2" fmla="*/ 55 w 98"/>
                <a:gd name="T3" fmla="*/ 108 h 108"/>
                <a:gd name="T4" fmla="*/ 98 w 98"/>
                <a:gd name="T5" fmla="*/ 76 h 108"/>
                <a:gd name="T6" fmla="*/ 0 w 98"/>
                <a:gd name="T7" fmla="*/ 0 h 1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 h="108">
                  <a:moveTo>
                    <a:pt x="0" y="0"/>
                  </a:moveTo>
                  <a:lnTo>
                    <a:pt x="55" y="108"/>
                  </a:lnTo>
                  <a:lnTo>
                    <a:pt x="98" y="76"/>
                  </a:lnTo>
                  <a:lnTo>
                    <a:pt x="0" y="0"/>
                  </a:lnTo>
                  <a:close/>
                </a:path>
              </a:pathLst>
            </a:custGeom>
            <a:solidFill>
              <a:srgbClr val="000000"/>
            </a:solidFill>
            <a:ln w="6985">
              <a:solidFill>
                <a:srgbClr val="000000"/>
              </a:solidFill>
              <a:round/>
              <a:headEnd/>
              <a:tailEnd/>
            </a:ln>
          </p:spPr>
          <p:txBody>
            <a:bodyPr/>
            <a:lstStyle/>
            <a:p>
              <a:endParaRPr lang="en-US"/>
            </a:p>
          </p:txBody>
        </p:sp>
        <p:sp>
          <p:nvSpPr>
            <p:cNvPr id="130" name="Line 55"/>
            <p:cNvSpPr>
              <a:spLocks noChangeShapeType="1"/>
            </p:cNvSpPr>
            <p:nvPr/>
          </p:nvSpPr>
          <p:spPr bwMode="auto">
            <a:xfrm>
              <a:off x="1476" y="912"/>
              <a:ext cx="1064" cy="858"/>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 name="Freeform 54"/>
            <p:cNvSpPr>
              <a:spLocks/>
            </p:cNvSpPr>
            <p:nvPr/>
          </p:nvSpPr>
          <p:spPr bwMode="auto">
            <a:xfrm>
              <a:off x="1476" y="912"/>
              <a:ext cx="109" cy="98"/>
            </a:xfrm>
            <a:custGeom>
              <a:avLst/>
              <a:gdLst>
                <a:gd name="T0" fmla="*/ 0 w 109"/>
                <a:gd name="T1" fmla="*/ 0 h 98"/>
                <a:gd name="T2" fmla="*/ 76 w 109"/>
                <a:gd name="T3" fmla="*/ 98 h 98"/>
                <a:gd name="T4" fmla="*/ 109 w 109"/>
                <a:gd name="T5" fmla="*/ 55 h 98"/>
                <a:gd name="T6" fmla="*/ 0 w 109"/>
                <a:gd name="T7" fmla="*/ 0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98">
                  <a:moveTo>
                    <a:pt x="0" y="0"/>
                  </a:moveTo>
                  <a:lnTo>
                    <a:pt x="76" y="98"/>
                  </a:lnTo>
                  <a:lnTo>
                    <a:pt x="109" y="55"/>
                  </a:lnTo>
                  <a:lnTo>
                    <a:pt x="0" y="0"/>
                  </a:lnTo>
                  <a:close/>
                </a:path>
              </a:pathLst>
            </a:custGeom>
            <a:solidFill>
              <a:srgbClr val="000000"/>
            </a:solidFill>
            <a:ln w="6985">
              <a:solidFill>
                <a:srgbClr val="000000"/>
              </a:solidFill>
              <a:round/>
              <a:headEnd/>
              <a:tailEnd/>
            </a:ln>
          </p:spPr>
          <p:txBody>
            <a:bodyPr/>
            <a:lstStyle/>
            <a:p>
              <a:endParaRPr lang="en-US"/>
            </a:p>
          </p:txBody>
        </p:sp>
        <p:sp>
          <p:nvSpPr>
            <p:cNvPr id="132" name="Line 53"/>
            <p:cNvSpPr>
              <a:spLocks noChangeShapeType="1"/>
            </p:cNvSpPr>
            <p:nvPr/>
          </p:nvSpPr>
          <p:spPr bwMode="auto">
            <a:xfrm>
              <a:off x="1476" y="1260"/>
              <a:ext cx="1064" cy="510"/>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 name="Freeform 52"/>
            <p:cNvSpPr>
              <a:spLocks/>
            </p:cNvSpPr>
            <p:nvPr/>
          </p:nvSpPr>
          <p:spPr bwMode="auto">
            <a:xfrm>
              <a:off x="1476" y="1260"/>
              <a:ext cx="120" cy="76"/>
            </a:xfrm>
            <a:custGeom>
              <a:avLst/>
              <a:gdLst>
                <a:gd name="T0" fmla="*/ 0 w 120"/>
                <a:gd name="T1" fmla="*/ 0 h 76"/>
                <a:gd name="T2" fmla="*/ 98 w 120"/>
                <a:gd name="T3" fmla="*/ 76 h 76"/>
                <a:gd name="T4" fmla="*/ 120 w 120"/>
                <a:gd name="T5" fmla="*/ 22 h 76"/>
                <a:gd name="T6" fmla="*/ 0 w 120"/>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76">
                  <a:moveTo>
                    <a:pt x="0" y="0"/>
                  </a:moveTo>
                  <a:lnTo>
                    <a:pt x="98" y="76"/>
                  </a:lnTo>
                  <a:lnTo>
                    <a:pt x="120" y="22"/>
                  </a:lnTo>
                  <a:lnTo>
                    <a:pt x="0" y="0"/>
                  </a:lnTo>
                  <a:close/>
                </a:path>
              </a:pathLst>
            </a:custGeom>
            <a:solidFill>
              <a:srgbClr val="000000"/>
            </a:solidFill>
            <a:ln w="6985">
              <a:solidFill>
                <a:srgbClr val="000000"/>
              </a:solidFill>
              <a:round/>
              <a:headEnd/>
              <a:tailEnd/>
            </a:ln>
          </p:spPr>
          <p:txBody>
            <a:bodyPr/>
            <a:lstStyle/>
            <a:p>
              <a:endParaRPr lang="en-US"/>
            </a:p>
          </p:txBody>
        </p:sp>
        <p:sp>
          <p:nvSpPr>
            <p:cNvPr id="134" name="Line 51"/>
            <p:cNvSpPr>
              <a:spLocks noChangeShapeType="1"/>
            </p:cNvSpPr>
            <p:nvPr/>
          </p:nvSpPr>
          <p:spPr bwMode="auto">
            <a:xfrm>
              <a:off x="1476" y="2303"/>
              <a:ext cx="1064" cy="39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Freeform 50"/>
            <p:cNvSpPr>
              <a:spLocks/>
            </p:cNvSpPr>
            <p:nvPr/>
          </p:nvSpPr>
          <p:spPr bwMode="auto">
            <a:xfrm>
              <a:off x="1476" y="2303"/>
              <a:ext cx="120" cy="65"/>
            </a:xfrm>
            <a:custGeom>
              <a:avLst/>
              <a:gdLst>
                <a:gd name="T0" fmla="*/ 0 w 120"/>
                <a:gd name="T1" fmla="*/ 0 h 65"/>
                <a:gd name="T2" fmla="*/ 109 w 120"/>
                <a:gd name="T3" fmla="*/ 65 h 65"/>
                <a:gd name="T4" fmla="*/ 120 w 120"/>
                <a:gd name="T5" fmla="*/ 10 h 65"/>
                <a:gd name="T6" fmla="*/ 0 w 120"/>
                <a:gd name="T7" fmla="*/ 0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65">
                  <a:moveTo>
                    <a:pt x="0" y="0"/>
                  </a:moveTo>
                  <a:lnTo>
                    <a:pt x="109" y="65"/>
                  </a:lnTo>
                  <a:lnTo>
                    <a:pt x="120" y="10"/>
                  </a:lnTo>
                  <a:lnTo>
                    <a:pt x="0" y="0"/>
                  </a:lnTo>
                  <a:close/>
                </a:path>
              </a:pathLst>
            </a:custGeom>
            <a:solidFill>
              <a:srgbClr val="000000"/>
            </a:solidFill>
            <a:ln w="6985">
              <a:solidFill>
                <a:srgbClr val="000000"/>
              </a:solidFill>
              <a:round/>
              <a:headEnd/>
              <a:tailEnd/>
            </a:ln>
          </p:spPr>
          <p:txBody>
            <a:bodyPr/>
            <a:lstStyle/>
            <a:p>
              <a:endParaRPr lang="en-US"/>
            </a:p>
          </p:txBody>
        </p:sp>
        <p:sp>
          <p:nvSpPr>
            <p:cNvPr id="136" name="Line 49"/>
            <p:cNvSpPr>
              <a:spLocks noChangeShapeType="1"/>
            </p:cNvSpPr>
            <p:nvPr/>
          </p:nvSpPr>
          <p:spPr bwMode="auto">
            <a:xfrm>
              <a:off x="1476" y="1607"/>
              <a:ext cx="1064" cy="163"/>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Freeform 48"/>
            <p:cNvSpPr>
              <a:spLocks/>
            </p:cNvSpPr>
            <p:nvPr/>
          </p:nvSpPr>
          <p:spPr bwMode="auto">
            <a:xfrm>
              <a:off x="1476" y="1607"/>
              <a:ext cx="120" cy="44"/>
            </a:xfrm>
            <a:custGeom>
              <a:avLst/>
              <a:gdLst>
                <a:gd name="T0" fmla="*/ 0 w 120"/>
                <a:gd name="T1" fmla="*/ 0 h 44"/>
                <a:gd name="T2" fmla="*/ 120 w 120"/>
                <a:gd name="T3" fmla="*/ 44 h 44"/>
                <a:gd name="T4" fmla="*/ 120 w 120"/>
                <a:gd name="T5" fmla="*/ 0 h 44"/>
                <a:gd name="T6" fmla="*/ 0 w 120"/>
                <a:gd name="T7" fmla="*/ 0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4">
                  <a:moveTo>
                    <a:pt x="0" y="0"/>
                  </a:moveTo>
                  <a:lnTo>
                    <a:pt x="120" y="44"/>
                  </a:lnTo>
                  <a:lnTo>
                    <a:pt x="120" y="0"/>
                  </a:lnTo>
                  <a:lnTo>
                    <a:pt x="0" y="0"/>
                  </a:lnTo>
                  <a:close/>
                </a:path>
              </a:pathLst>
            </a:custGeom>
            <a:solidFill>
              <a:srgbClr val="000000"/>
            </a:solidFill>
            <a:ln w="6985">
              <a:solidFill>
                <a:srgbClr val="000000"/>
              </a:solidFill>
              <a:round/>
              <a:headEnd/>
              <a:tailEnd/>
            </a:ln>
          </p:spPr>
          <p:txBody>
            <a:bodyPr/>
            <a:lstStyle/>
            <a:p>
              <a:endParaRPr lang="en-US"/>
            </a:p>
          </p:txBody>
        </p:sp>
        <p:sp>
          <p:nvSpPr>
            <p:cNvPr id="138" name="Line 47"/>
            <p:cNvSpPr>
              <a:spLocks noChangeShapeType="1"/>
            </p:cNvSpPr>
            <p:nvPr/>
          </p:nvSpPr>
          <p:spPr bwMode="auto">
            <a:xfrm flipV="1">
              <a:off x="1476" y="1781"/>
              <a:ext cx="1064" cy="163"/>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Freeform 46"/>
            <p:cNvSpPr>
              <a:spLocks/>
            </p:cNvSpPr>
            <p:nvPr/>
          </p:nvSpPr>
          <p:spPr bwMode="auto">
            <a:xfrm>
              <a:off x="1476" y="1901"/>
              <a:ext cx="120" cy="43"/>
            </a:xfrm>
            <a:custGeom>
              <a:avLst/>
              <a:gdLst>
                <a:gd name="T0" fmla="*/ 0 w 120"/>
                <a:gd name="T1" fmla="*/ 43 h 43"/>
                <a:gd name="T2" fmla="*/ 120 w 120"/>
                <a:gd name="T3" fmla="*/ 43 h 43"/>
                <a:gd name="T4" fmla="*/ 120 w 120"/>
                <a:gd name="T5" fmla="*/ 0 h 43"/>
                <a:gd name="T6" fmla="*/ 0 w 120"/>
                <a:gd name="T7" fmla="*/ 43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3">
                  <a:moveTo>
                    <a:pt x="0" y="43"/>
                  </a:moveTo>
                  <a:lnTo>
                    <a:pt x="120" y="43"/>
                  </a:lnTo>
                  <a:lnTo>
                    <a:pt x="120" y="0"/>
                  </a:lnTo>
                  <a:lnTo>
                    <a:pt x="0" y="43"/>
                  </a:lnTo>
                  <a:close/>
                </a:path>
              </a:pathLst>
            </a:custGeom>
            <a:solidFill>
              <a:srgbClr val="000000"/>
            </a:solidFill>
            <a:ln w="6985">
              <a:solidFill>
                <a:srgbClr val="000000"/>
              </a:solidFill>
              <a:round/>
              <a:headEnd/>
              <a:tailEnd/>
            </a:ln>
          </p:spPr>
          <p:txBody>
            <a:bodyPr/>
            <a:lstStyle/>
            <a:p>
              <a:endParaRPr lang="en-US"/>
            </a:p>
          </p:txBody>
        </p:sp>
        <p:sp>
          <p:nvSpPr>
            <p:cNvPr id="140" name="Line 45"/>
            <p:cNvSpPr>
              <a:spLocks noChangeShapeType="1"/>
            </p:cNvSpPr>
            <p:nvPr/>
          </p:nvSpPr>
          <p:spPr bwMode="auto">
            <a:xfrm>
              <a:off x="1476" y="2650"/>
              <a:ext cx="1064" cy="44"/>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 name="Freeform 44"/>
            <p:cNvSpPr>
              <a:spLocks/>
            </p:cNvSpPr>
            <p:nvPr/>
          </p:nvSpPr>
          <p:spPr bwMode="auto">
            <a:xfrm>
              <a:off x="1476" y="2628"/>
              <a:ext cx="120" cy="44"/>
            </a:xfrm>
            <a:custGeom>
              <a:avLst/>
              <a:gdLst>
                <a:gd name="T0" fmla="*/ 0 w 120"/>
                <a:gd name="T1" fmla="*/ 22 h 44"/>
                <a:gd name="T2" fmla="*/ 120 w 120"/>
                <a:gd name="T3" fmla="*/ 44 h 44"/>
                <a:gd name="T4" fmla="*/ 120 w 120"/>
                <a:gd name="T5" fmla="*/ 0 h 44"/>
                <a:gd name="T6" fmla="*/ 0 w 120"/>
                <a:gd name="T7" fmla="*/ 22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4">
                  <a:moveTo>
                    <a:pt x="0" y="22"/>
                  </a:moveTo>
                  <a:lnTo>
                    <a:pt x="120" y="44"/>
                  </a:lnTo>
                  <a:lnTo>
                    <a:pt x="120" y="0"/>
                  </a:lnTo>
                  <a:lnTo>
                    <a:pt x="0" y="22"/>
                  </a:lnTo>
                  <a:close/>
                </a:path>
              </a:pathLst>
            </a:custGeom>
            <a:solidFill>
              <a:srgbClr val="000000"/>
            </a:solidFill>
            <a:ln w="6985">
              <a:solidFill>
                <a:srgbClr val="000000"/>
              </a:solidFill>
              <a:round/>
              <a:headEnd/>
              <a:tailEnd/>
            </a:ln>
          </p:spPr>
          <p:txBody>
            <a:bodyPr/>
            <a:lstStyle/>
            <a:p>
              <a:endParaRPr lang="en-US"/>
            </a:p>
          </p:txBody>
        </p:sp>
        <p:sp>
          <p:nvSpPr>
            <p:cNvPr id="142" name="Line 43"/>
            <p:cNvSpPr>
              <a:spLocks noChangeShapeType="1"/>
            </p:cNvSpPr>
            <p:nvPr/>
          </p:nvSpPr>
          <p:spPr bwMode="auto">
            <a:xfrm>
              <a:off x="1476" y="2998"/>
              <a:ext cx="1064" cy="619"/>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 name="Freeform 42"/>
            <p:cNvSpPr>
              <a:spLocks/>
            </p:cNvSpPr>
            <p:nvPr/>
          </p:nvSpPr>
          <p:spPr bwMode="auto">
            <a:xfrm>
              <a:off x="1476" y="2998"/>
              <a:ext cx="120" cy="87"/>
            </a:xfrm>
            <a:custGeom>
              <a:avLst/>
              <a:gdLst>
                <a:gd name="T0" fmla="*/ 0 w 120"/>
                <a:gd name="T1" fmla="*/ 0 h 87"/>
                <a:gd name="T2" fmla="*/ 87 w 120"/>
                <a:gd name="T3" fmla="*/ 87 h 87"/>
                <a:gd name="T4" fmla="*/ 120 w 120"/>
                <a:gd name="T5" fmla="*/ 32 h 87"/>
                <a:gd name="T6" fmla="*/ 0 w 120"/>
                <a:gd name="T7" fmla="*/ 0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87">
                  <a:moveTo>
                    <a:pt x="0" y="0"/>
                  </a:moveTo>
                  <a:lnTo>
                    <a:pt x="87" y="87"/>
                  </a:lnTo>
                  <a:lnTo>
                    <a:pt x="120" y="32"/>
                  </a:lnTo>
                  <a:lnTo>
                    <a:pt x="0" y="0"/>
                  </a:lnTo>
                  <a:close/>
                </a:path>
              </a:pathLst>
            </a:custGeom>
            <a:solidFill>
              <a:srgbClr val="000000"/>
            </a:solidFill>
            <a:ln w="6985">
              <a:solidFill>
                <a:srgbClr val="000000"/>
              </a:solidFill>
              <a:round/>
              <a:headEnd/>
              <a:tailEnd/>
            </a:ln>
          </p:spPr>
          <p:txBody>
            <a:bodyPr/>
            <a:lstStyle/>
            <a:p>
              <a:endParaRPr lang="en-US"/>
            </a:p>
          </p:txBody>
        </p:sp>
        <p:sp>
          <p:nvSpPr>
            <p:cNvPr id="144" name="Line 41"/>
            <p:cNvSpPr>
              <a:spLocks noChangeShapeType="1"/>
            </p:cNvSpPr>
            <p:nvPr/>
          </p:nvSpPr>
          <p:spPr bwMode="auto">
            <a:xfrm>
              <a:off x="1476" y="3345"/>
              <a:ext cx="1064" cy="272"/>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 name="Freeform 40"/>
            <p:cNvSpPr>
              <a:spLocks/>
            </p:cNvSpPr>
            <p:nvPr/>
          </p:nvSpPr>
          <p:spPr bwMode="auto">
            <a:xfrm>
              <a:off x="1476" y="3345"/>
              <a:ext cx="120" cy="55"/>
            </a:xfrm>
            <a:custGeom>
              <a:avLst/>
              <a:gdLst>
                <a:gd name="T0" fmla="*/ 0 w 120"/>
                <a:gd name="T1" fmla="*/ 0 h 55"/>
                <a:gd name="T2" fmla="*/ 109 w 120"/>
                <a:gd name="T3" fmla="*/ 55 h 55"/>
                <a:gd name="T4" fmla="*/ 120 w 120"/>
                <a:gd name="T5" fmla="*/ 0 h 55"/>
                <a:gd name="T6" fmla="*/ 0 w 120"/>
                <a:gd name="T7" fmla="*/ 0 h 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55">
                  <a:moveTo>
                    <a:pt x="0" y="0"/>
                  </a:moveTo>
                  <a:lnTo>
                    <a:pt x="109" y="55"/>
                  </a:lnTo>
                  <a:lnTo>
                    <a:pt x="120" y="0"/>
                  </a:lnTo>
                  <a:lnTo>
                    <a:pt x="0" y="0"/>
                  </a:lnTo>
                  <a:close/>
                </a:path>
              </a:pathLst>
            </a:custGeom>
            <a:solidFill>
              <a:srgbClr val="000000"/>
            </a:solidFill>
            <a:ln w="6985">
              <a:solidFill>
                <a:srgbClr val="000000"/>
              </a:solidFill>
              <a:round/>
              <a:headEnd/>
              <a:tailEnd/>
            </a:ln>
          </p:spPr>
          <p:txBody>
            <a:bodyPr/>
            <a:lstStyle/>
            <a:p>
              <a:endParaRPr lang="en-US"/>
            </a:p>
          </p:txBody>
        </p:sp>
        <p:sp>
          <p:nvSpPr>
            <p:cNvPr id="146" name="Line 39"/>
            <p:cNvSpPr>
              <a:spLocks noChangeShapeType="1"/>
            </p:cNvSpPr>
            <p:nvPr/>
          </p:nvSpPr>
          <p:spPr bwMode="auto">
            <a:xfrm flipV="1">
              <a:off x="1476" y="3628"/>
              <a:ext cx="1064" cy="54"/>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 name="Freeform 38"/>
            <p:cNvSpPr>
              <a:spLocks/>
            </p:cNvSpPr>
            <p:nvPr/>
          </p:nvSpPr>
          <p:spPr bwMode="auto">
            <a:xfrm>
              <a:off x="1476" y="3649"/>
              <a:ext cx="120" cy="44"/>
            </a:xfrm>
            <a:custGeom>
              <a:avLst/>
              <a:gdLst>
                <a:gd name="T0" fmla="*/ 0 w 120"/>
                <a:gd name="T1" fmla="*/ 33 h 44"/>
                <a:gd name="T2" fmla="*/ 120 w 120"/>
                <a:gd name="T3" fmla="*/ 44 h 44"/>
                <a:gd name="T4" fmla="*/ 120 w 120"/>
                <a:gd name="T5" fmla="*/ 0 h 44"/>
                <a:gd name="T6" fmla="*/ 0 w 120"/>
                <a:gd name="T7" fmla="*/ 33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4">
                  <a:moveTo>
                    <a:pt x="0" y="33"/>
                  </a:moveTo>
                  <a:lnTo>
                    <a:pt x="120" y="44"/>
                  </a:lnTo>
                  <a:lnTo>
                    <a:pt x="120" y="0"/>
                  </a:lnTo>
                  <a:lnTo>
                    <a:pt x="0" y="33"/>
                  </a:lnTo>
                  <a:close/>
                </a:path>
              </a:pathLst>
            </a:custGeom>
            <a:solidFill>
              <a:srgbClr val="000000"/>
            </a:solidFill>
            <a:ln w="6985">
              <a:solidFill>
                <a:srgbClr val="000000"/>
              </a:solidFill>
              <a:round/>
              <a:headEnd/>
              <a:tailEnd/>
            </a:ln>
          </p:spPr>
          <p:txBody>
            <a:bodyPr/>
            <a:lstStyle/>
            <a:p>
              <a:endParaRPr lang="en-US"/>
            </a:p>
          </p:txBody>
        </p:sp>
        <p:sp>
          <p:nvSpPr>
            <p:cNvPr id="148" name="Line 37"/>
            <p:cNvSpPr>
              <a:spLocks noChangeShapeType="1"/>
            </p:cNvSpPr>
            <p:nvPr/>
          </p:nvSpPr>
          <p:spPr bwMode="auto">
            <a:xfrm flipV="1">
              <a:off x="1476" y="3628"/>
              <a:ext cx="1064" cy="40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 name="Freeform 36"/>
            <p:cNvSpPr>
              <a:spLocks/>
            </p:cNvSpPr>
            <p:nvPr/>
          </p:nvSpPr>
          <p:spPr bwMode="auto">
            <a:xfrm>
              <a:off x="1476" y="3964"/>
              <a:ext cx="120" cy="65"/>
            </a:xfrm>
            <a:custGeom>
              <a:avLst/>
              <a:gdLst>
                <a:gd name="T0" fmla="*/ 0 w 120"/>
                <a:gd name="T1" fmla="*/ 65 h 65"/>
                <a:gd name="T2" fmla="*/ 120 w 120"/>
                <a:gd name="T3" fmla="*/ 55 h 65"/>
                <a:gd name="T4" fmla="*/ 109 w 120"/>
                <a:gd name="T5" fmla="*/ 0 h 65"/>
                <a:gd name="T6" fmla="*/ 0 w 120"/>
                <a:gd name="T7" fmla="*/ 65 h 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65">
                  <a:moveTo>
                    <a:pt x="0" y="65"/>
                  </a:moveTo>
                  <a:lnTo>
                    <a:pt x="120" y="55"/>
                  </a:lnTo>
                  <a:lnTo>
                    <a:pt x="109" y="0"/>
                  </a:lnTo>
                  <a:lnTo>
                    <a:pt x="0" y="65"/>
                  </a:lnTo>
                  <a:close/>
                </a:path>
              </a:pathLst>
            </a:custGeom>
            <a:solidFill>
              <a:srgbClr val="000000"/>
            </a:solidFill>
            <a:ln w="6985">
              <a:solidFill>
                <a:srgbClr val="000000"/>
              </a:solidFill>
              <a:round/>
              <a:headEnd/>
              <a:tailEnd/>
            </a:ln>
          </p:spPr>
          <p:txBody>
            <a:bodyPr/>
            <a:lstStyle/>
            <a:p>
              <a:endParaRPr lang="en-US"/>
            </a:p>
          </p:txBody>
        </p:sp>
        <p:sp>
          <p:nvSpPr>
            <p:cNvPr id="150" name="Line 35"/>
            <p:cNvSpPr>
              <a:spLocks noChangeShapeType="1"/>
            </p:cNvSpPr>
            <p:nvPr/>
          </p:nvSpPr>
          <p:spPr bwMode="auto">
            <a:xfrm flipV="1">
              <a:off x="1476" y="3628"/>
              <a:ext cx="1064" cy="749"/>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 name="Freeform 34"/>
            <p:cNvSpPr>
              <a:spLocks/>
            </p:cNvSpPr>
            <p:nvPr/>
          </p:nvSpPr>
          <p:spPr bwMode="auto">
            <a:xfrm>
              <a:off x="1476" y="4290"/>
              <a:ext cx="120" cy="87"/>
            </a:xfrm>
            <a:custGeom>
              <a:avLst/>
              <a:gdLst>
                <a:gd name="T0" fmla="*/ 0 w 120"/>
                <a:gd name="T1" fmla="*/ 87 h 87"/>
                <a:gd name="T2" fmla="*/ 120 w 120"/>
                <a:gd name="T3" fmla="*/ 44 h 87"/>
                <a:gd name="T4" fmla="*/ 87 w 120"/>
                <a:gd name="T5" fmla="*/ 0 h 87"/>
                <a:gd name="T6" fmla="*/ 0 w 120"/>
                <a:gd name="T7" fmla="*/ 87 h 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87">
                  <a:moveTo>
                    <a:pt x="0" y="87"/>
                  </a:moveTo>
                  <a:lnTo>
                    <a:pt x="120" y="44"/>
                  </a:lnTo>
                  <a:lnTo>
                    <a:pt x="87" y="0"/>
                  </a:lnTo>
                  <a:lnTo>
                    <a:pt x="0" y="87"/>
                  </a:lnTo>
                  <a:close/>
                </a:path>
              </a:pathLst>
            </a:custGeom>
            <a:solidFill>
              <a:srgbClr val="000000"/>
            </a:solidFill>
            <a:ln w="6985">
              <a:solidFill>
                <a:srgbClr val="000000"/>
              </a:solidFill>
              <a:round/>
              <a:headEnd/>
              <a:tailEnd/>
            </a:ln>
          </p:spPr>
          <p:txBody>
            <a:bodyPr/>
            <a:lstStyle/>
            <a:p>
              <a:endParaRPr lang="en-US"/>
            </a:p>
          </p:txBody>
        </p:sp>
        <p:sp>
          <p:nvSpPr>
            <p:cNvPr id="152" name="Line 33"/>
            <p:cNvSpPr>
              <a:spLocks noChangeShapeType="1"/>
            </p:cNvSpPr>
            <p:nvPr/>
          </p:nvSpPr>
          <p:spPr bwMode="auto">
            <a:xfrm>
              <a:off x="1476" y="4388"/>
              <a:ext cx="1064" cy="152"/>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 name="Freeform 32"/>
            <p:cNvSpPr>
              <a:spLocks/>
            </p:cNvSpPr>
            <p:nvPr/>
          </p:nvSpPr>
          <p:spPr bwMode="auto">
            <a:xfrm>
              <a:off x="1476" y="4388"/>
              <a:ext cx="120" cy="43"/>
            </a:xfrm>
            <a:custGeom>
              <a:avLst/>
              <a:gdLst>
                <a:gd name="T0" fmla="*/ 0 w 120"/>
                <a:gd name="T1" fmla="*/ 0 h 43"/>
                <a:gd name="T2" fmla="*/ 120 w 120"/>
                <a:gd name="T3" fmla="*/ 43 h 43"/>
                <a:gd name="T4" fmla="*/ 120 w 120"/>
                <a:gd name="T5" fmla="*/ 0 h 43"/>
                <a:gd name="T6" fmla="*/ 0 w 120"/>
                <a:gd name="T7" fmla="*/ 0 h 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3">
                  <a:moveTo>
                    <a:pt x="0" y="0"/>
                  </a:moveTo>
                  <a:lnTo>
                    <a:pt x="120" y="43"/>
                  </a:lnTo>
                  <a:lnTo>
                    <a:pt x="120" y="0"/>
                  </a:lnTo>
                  <a:lnTo>
                    <a:pt x="0" y="0"/>
                  </a:lnTo>
                  <a:close/>
                </a:path>
              </a:pathLst>
            </a:custGeom>
            <a:solidFill>
              <a:srgbClr val="000000"/>
            </a:solidFill>
            <a:ln w="6985">
              <a:solidFill>
                <a:srgbClr val="000000"/>
              </a:solidFill>
              <a:round/>
              <a:headEnd/>
              <a:tailEnd/>
            </a:ln>
          </p:spPr>
          <p:txBody>
            <a:bodyPr/>
            <a:lstStyle/>
            <a:p>
              <a:endParaRPr lang="en-US"/>
            </a:p>
          </p:txBody>
        </p:sp>
        <p:sp>
          <p:nvSpPr>
            <p:cNvPr id="154" name="Line 31"/>
            <p:cNvSpPr>
              <a:spLocks noChangeShapeType="1"/>
            </p:cNvSpPr>
            <p:nvPr/>
          </p:nvSpPr>
          <p:spPr bwMode="auto">
            <a:xfrm flipV="1">
              <a:off x="1476" y="3628"/>
              <a:ext cx="1064" cy="1097"/>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 name="Freeform 30"/>
            <p:cNvSpPr>
              <a:spLocks/>
            </p:cNvSpPr>
            <p:nvPr/>
          </p:nvSpPr>
          <p:spPr bwMode="auto">
            <a:xfrm>
              <a:off x="1476" y="4616"/>
              <a:ext cx="98" cy="109"/>
            </a:xfrm>
            <a:custGeom>
              <a:avLst/>
              <a:gdLst>
                <a:gd name="T0" fmla="*/ 0 w 98"/>
                <a:gd name="T1" fmla="*/ 109 h 109"/>
                <a:gd name="T2" fmla="*/ 98 w 98"/>
                <a:gd name="T3" fmla="*/ 43 h 109"/>
                <a:gd name="T4" fmla="*/ 65 w 98"/>
                <a:gd name="T5" fmla="*/ 0 h 109"/>
                <a:gd name="T6" fmla="*/ 0 w 98"/>
                <a:gd name="T7" fmla="*/ 109 h 1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 h="109">
                  <a:moveTo>
                    <a:pt x="0" y="109"/>
                  </a:moveTo>
                  <a:lnTo>
                    <a:pt x="98" y="43"/>
                  </a:lnTo>
                  <a:lnTo>
                    <a:pt x="65" y="0"/>
                  </a:lnTo>
                  <a:lnTo>
                    <a:pt x="0" y="109"/>
                  </a:lnTo>
                  <a:close/>
                </a:path>
              </a:pathLst>
            </a:custGeom>
            <a:solidFill>
              <a:srgbClr val="000000"/>
            </a:solidFill>
            <a:ln w="6985">
              <a:solidFill>
                <a:srgbClr val="000000"/>
              </a:solidFill>
              <a:round/>
              <a:headEnd/>
              <a:tailEnd/>
            </a:ln>
          </p:spPr>
          <p:txBody>
            <a:bodyPr/>
            <a:lstStyle/>
            <a:p>
              <a:endParaRPr lang="en-US"/>
            </a:p>
          </p:txBody>
        </p:sp>
        <p:sp>
          <p:nvSpPr>
            <p:cNvPr id="156" name="Line 29"/>
            <p:cNvSpPr>
              <a:spLocks noChangeShapeType="1"/>
            </p:cNvSpPr>
            <p:nvPr/>
          </p:nvSpPr>
          <p:spPr bwMode="auto">
            <a:xfrm flipV="1">
              <a:off x="1476" y="4551"/>
              <a:ext cx="1064" cy="174"/>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 name="Freeform 28"/>
            <p:cNvSpPr>
              <a:spLocks/>
            </p:cNvSpPr>
            <p:nvPr/>
          </p:nvSpPr>
          <p:spPr bwMode="auto">
            <a:xfrm>
              <a:off x="1476" y="4681"/>
              <a:ext cx="120" cy="44"/>
            </a:xfrm>
            <a:custGeom>
              <a:avLst/>
              <a:gdLst>
                <a:gd name="T0" fmla="*/ 0 w 120"/>
                <a:gd name="T1" fmla="*/ 44 h 44"/>
                <a:gd name="T2" fmla="*/ 120 w 120"/>
                <a:gd name="T3" fmla="*/ 44 h 44"/>
                <a:gd name="T4" fmla="*/ 120 w 120"/>
                <a:gd name="T5" fmla="*/ 0 h 44"/>
                <a:gd name="T6" fmla="*/ 0 w 120"/>
                <a:gd name="T7" fmla="*/ 44 h 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44">
                  <a:moveTo>
                    <a:pt x="0" y="44"/>
                  </a:moveTo>
                  <a:lnTo>
                    <a:pt x="120" y="44"/>
                  </a:lnTo>
                  <a:lnTo>
                    <a:pt x="120" y="0"/>
                  </a:lnTo>
                  <a:lnTo>
                    <a:pt x="0" y="44"/>
                  </a:lnTo>
                  <a:close/>
                </a:path>
              </a:pathLst>
            </a:custGeom>
            <a:solidFill>
              <a:srgbClr val="000000"/>
            </a:solidFill>
            <a:ln w="6985">
              <a:solidFill>
                <a:srgbClr val="000000"/>
              </a:solidFill>
              <a:round/>
              <a:headEnd/>
              <a:tailEnd/>
            </a:ln>
          </p:spPr>
          <p:txBody>
            <a:bodyPr/>
            <a:lstStyle/>
            <a:p>
              <a:endParaRPr lang="en-US"/>
            </a:p>
          </p:txBody>
        </p:sp>
        <p:sp>
          <p:nvSpPr>
            <p:cNvPr id="158" name="Line 27"/>
            <p:cNvSpPr>
              <a:spLocks noChangeShapeType="1"/>
            </p:cNvSpPr>
            <p:nvPr/>
          </p:nvSpPr>
          <p:spPr bwMode="auto">
            <a:xfrm flipV="1">
              <a:off x="1476" y="4551"/>
              <a:ext cx="1064" cy="52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 name="Freeform 26"/>
            <p:cNvSpPr>
              <a:spLocks/>
            </p:cNvSpPr>
            <p:nvPr/>
          </p:nvSpPr>
          <p:spPr bwMode="auto">
            <a:xfrm>
              <a:off x="1476" y="4996"/>
              <a:ext cx="120" cy="76"/>
            </a:xfrm>
            <a:custGeom>
              <a:avLst/>
              <a:gdLst>
                <a:gd name="T0" fmla="*/ 0 w 120"/>
                <a:gd name="T1" fmla="*/ 76 h 76"/>
                <a:gd name="T2" fmla="*/ 120 w 120"/>
                <a:gd name="T3" fmla="*/ 54 h 76"/>
                <a:gd name="T4" fmla="*/ 98 w 120"/>
                <a:gd name="T5" fmla="*/ 0 h 76"/>
                <a:gd name="T6" fmla="*/ 0 w 120"/>
                <a:gd name="T7" fmla="*/ 76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76">
                  <a:moveTo>
                    <a:pt x="0" y="76"/>
                  </a:moveTo>
                  <a:lnTo>
                    <a:pt x="120" y="54"/>
                  </a:lnTo>
                  <a:lnTo>
                    <a:pt x="98" y="0"/>
                  </a:lnTo>
                  <a:lnTo>
                    <a:pt x="0" y="76"/>
                  </a:lnTo>
                  <a:close/>
                </a:path>
              </a:pathLst>
            </a:custGeom>
            <a:solidFill>
              <a:srgbClr val="000000"/>
            </a:solidFill>
            <a:ln w="6985">
              <a:solidFill>
                <a:srgbClr val="000000"/>
              </a:solidFill>
              <a:round/>
              <a:headEnd/>
              <a:tailEnd/>
            </a:ln>
          </p:spPr>
          <p:txBody>
            <a:bodyPr/>
            <a:lstStyle/>
            <a:p>
              <a:endParaRPr lang="en-US"/>
            </a:p>
          </p:txBody>
        </p:sp>
        <p:sp>
          <p:nvSpPr>
            <p:cNvPr id="160" name="Line 25"/>
            <p:cNvSpPr>
              <a:spLocks noChangeShapeType="1"/>
            </p:cNvSpPr>
            <p:nvPr/>
          </p:nvSpPr>
          <p:spPr bwMode="auto">
            <a:xfrm flipV="1">
              <a:off x="1476" y="4551"/>
              <a:ext cx="1064" cy="869"/>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 name="Freeform 24"/>
            <p:cNvSpPr>
              <a:spLocks/>
            </p:cNvSpPr>
            <p:nvPr/>
          </p:nvSpPr>
          <p:spPr bwMode="auto">
            <a:xfrm>
              <a:off x="1476" y="5322"/>
              <a:ext cx="109" cy="98"/>
            </a:xfrm>
            <a:custGeom>
              <a:avLst/>
              <a:gdLst>
                <a:gd name="T0" fmla="*/ 0 w 109"/>
                <a:gd name="T1" fmla="*/ 98 h 98"/>
                <a:gd name="T2" fmla="*/ 109 w 109"/>
                <a:gd name="T3" fmla="*/ 43 h 98"/>
                <a:gd name="T4" fmla="*/ 76 w 109"/>
                <a:gd name="T5" fmla="*/ 0 h 98"/>
                <a:gd name="T6" fmla="*/ 0 w 109"/>
                <a:gd name="T7" fmla="*/ 98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9" h="98">
                  <a:moveTo>
                    <a:pt x="0" y="98"/>
                  </a:moveTo>
                  <a:lnTo>
                    <a:pt x="109" y="43"/>
                  </a:lnTo>
                  <a:lnTo>
                    <a:pt x="76" y="0"/>
                  </a:lnTo>
                  <a:lnTo>
                    <a:pt x="0" y="98"/>
                  </a:lnTo>
                  <a:close/>
                </a:path>
              </a:pathLst>
            </a:custGeom>
            <a:solidFill>
              <a:srgbClr val="000000"/>
            </a:solidFill>
            <a:ln w="6985">
              <a:solidFill>
                <a:srgbClr val="000000"/>
              </a:solidFill>
              <a:round/>
              <a:headEnd/>
              <a:tailEnd/>
            </a:ln>
          </p:spPr>
          <p:txBody>
            <a:bodyPr/>
            <a:lstStyle/>
            <a:p>
              <a:endParaRPr lang="en-US"/>
            </a:p>
          </p:txBody>
        </p:sp>
        <p:sp>
          <p:nvSpPr>
            <p:cNvPr id="162" name="Line 23"/>
            <p:cNvSpPr>
              <a:spLocks noChangeShapeType="1"/>
            </p:cNvSpPr>
            <p:nvPr/>
          </p:nvSpPr>
          <p:spPr bwMode="auto">
            <a:xfrm flipV="1">
              <a:off x="1476" y="2704"/>
              <a:ext cx="1064" cy="3063"/>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 name="Freeform 22"/>
            <p:cNvSpPr>
              <a:spLocks/>
            </p:cNvSpPr>
            <p:nvPr/>
          </p:nvSpPr>
          <p:spPr bwMode="auto">
            <a:xfrm>
              <a:off x="1476" y="5648"/>
              <a:ext cx="65" cy="119"/>
            </a:xfrm>
            <a:custGeom>
              <a:avLst/>
              <a:gdLst>
                <a:gd name="T0" fmla="*/ 0 w 65"/>
                <a:gd name="T1" fmla="*/ 119 h 119"/>
                <a:gd name="T2" fmla="*/ 65 w 65"/>
                <a:gd name="T3" fmla="*/ 11 h 119"/>
                <a:gd name="T4" fmla="*/ 11 w 65"/>
                <a:gd name="T5" fmla="*/ 0 h 119"/>
                <a:gd name="T6" fmla="*/ 0 w 65"/>
                <a:gd name="T7" fmla="*/ 119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119">
                  <a:moveTo>
                    <a:pt x="0" y="119"/>
                  </a:moveTo>
                  <a:lnTo>
                    <a:pt x="65" y="11"/>
                  </a:lnTo>
                  <a:lnTo>
                    <a:pt x="11" y="0"/>
                  </a:lnTo>
                  <a:lnTo>
                    <a:pt x="0" y="119"/>
                  </a:lnTo>
                  <a:close/>
                </a:path>
              </a:pathLst>
            </a:custGeom>
            <a:solidFill>
              <a:srgbClr val="000000"/>
            </a:solidFill>
            <a:ln w="6985">
              <a:solidFill>
                <a:srgbClr val="000000"/>
              </a:solidFill>
              <a:round/>
              <a:headEnd/>
              <a:tailEnd/>
            </a:ln>
          </p:spPr>
          <p:txBody>
            <a:bodyPr/>
            <a:lstStyle/>
            <a:p>
              <a:endParaRPr lang="en-US"/>
            </a:p>
          </p:txBody>
        </p:sp>
        <p:sp>
          <p:nvSpPr>
            <p:cNvPr id="164" name="Line 21"/>
            <p:cNvSpPr>
              <a:spLocks noChangeShapeType="1"/>
            </p:cNvSpPr>
            <p:nvPr/>
          </p:nvSpPr>
          <p:spPr bwMode="auto">
            <a:xfrm flipV="1">
              <a:off x="1476" y="4551"/>
              <a:ext cx="1064" cy="1216"/>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 name="Freeform 20"/>
            <p:cNvSpPr>
              <a:spLocks/>
            </p:cNvSpPr>
            <p:nvPr/>
          </p:nvSpPr>
          <p:spPr bwMode="auto">
            <a:xfrm>
              <a:off x="1476" y="5659"/>
              <a:ext cx="98" cy="108"/>
            </a:xfrm>
            <a:custGeom>
              <a:avLst/>
              <a:gdLst>
                <a:gd name="T0" fmla="*/ 0 w 98"/>
                <a:gd name="T1" fmla="*/ 108 h 108"/>
                <a:gd name="T2" fmla="*/ 98 w 98"/>
                <a:gd name="T3" fmla="*/ 32 h 108"/>
                <a:gd name="T4" fmla="*/ 55 w 98"/>
                <a:gd name="T5" fmla="*/ 0 h 108"/>
                <a:gd name="T6" fmla="*/ 0 w 98"/>
                <a:gd name="T7" fmla="*/ 108 h 1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 h="108">
                  <a:moveTo>
                    <a:pt x="0" y="108"/>
                  </a:moveTo>
                  <a:lnTo>
                    <a:pt x="98" y="32"/>
                  </a:lnTo>
                  <a:lnTo>
                    <a:pt x="55" y="0"/>
                  </a:lnTo>
                  <a:lnTo>
                    <a:pt x="0" y="108"/>
                  </a:lnTo>
                  <a:close/>
                </a:path>
              </a:pathLst>
            </a:custGeom>
            <a:solidFill>
              <a:srgbClr val="000000"/>
            </a:solidFill>
            <a:ln w="6985">
              <a:solidFill>
                <a:srgbClr val="000000"/>
              </a:solidFill>
              <a:round/>
              <a:headEnd/>
              <a:tailEnd/>
            </a:ln>
          </p:spPr>
          <p:txBody>
            <a:bodyPr/>
            <a:lstStyle/>
            <a:p>
              <a:endParaRPr lang="en-US"/>
            </a:p>
          </p:txBody>
        </p:sp>
        <p:sp>
          <p:nvSpPr>
            <p:cNvPr id="166" name="Line 19"/>
            <p:cNvSpPr>
              <a:spLocks noChangeShapeType="1"/>
            </p:cNvSpPr>
            <p:nvPr/>
          </p:nvSpPr>
          <p:spPr bwMode="auto">
            <a:xfrm flipV="1">
              <a:off x="1476" y="4551"/>
              <a:ext cx="1064" cy="1564"/>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 name="Freeform 18"/>
            <p:cNvSpPr>
              <a:spLocks/>
            </p:cNvSpPr>
            <p:nvPr/>
          </p:nvSpPr>
          <p:spPr bwMode="auto">
            <a:xfrm>
              <a:off x="1476" y="5995"/>
              <a:ext cx="87" cy="120"/>
            </a:xfrm>
            <a:custGeom>
              <a:avLst/>
              <a:gdLst>
                <a:gd name="T0" fmla="*/ 0 w 87"/>
                <a:gd name="T1" fmla="*/ 120 h 120"/>
                <a:gd name="T2" fmla="*/ 87 w 87"/>
                <a:gd name="T3" fmla="*/ 33 h 120"/>
                <a:gd name="T4" fmla="*/ 44 w 87"/>
                <a:gd name="T5" fmla="*/ 0 h 120"/>
                <a:gd name="T6" fmla="*/ 0 w 87"/>
                <a:gd name="T7" fmla="*/ 12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120">
                  <a:moveTo>
                    <a:pt x="0" y="120"/>
                  </a:moveTo>
                  <a:lnTo>
                    <a:pt x="87" y="33"/>
                  </a:lnTo>
                  <a:lnTo>
                    <a:pt x="44" y="0"/>
                  </a:lnTo>
                  <a:lnTo>
                    <a:pt x="0" y="120"/>
                  </a:lnTo>
                  <a:close/>
                </a:path>
              </a:pathLst>
            </a:custGeom>
            <a:solidFill>
              <a:srgbClr val="000000"/>
            </a:solidFill>
            <a:ln w="6985">
              <a:solidFill>
                <a:srgbClr val="000000"/>
              </a:solidFill>
              <a:round/>
              <a:headEnd/>
              <a:tailEnd/>
            </a:ln>
          </p:spPr>
          <p:txBody>
            <a:bodyPr/>
            <a:lstStyle/>
            <a:p>
              <a:endParaRPr lang="en-US"/>
            </a:p>
          </p:txBody>
        </p:sp>
        <p:sp>
          <p:nvSpPr>
            <p:cNvPr id="168" name="Line 17"/>
            <p:cNvSpPr>
              <a:spLocks noChangeShapeType="1"/>
            </p:cNvSpPr>
            <p:nvPr/>
          </p:nvSpPr>
          <p:spPr bwMode="auto">
            <a:xfrm flipV="1">
              <a:off x="1476" y="4551"/>
              <a:ext cx="1064" cy="191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 name="Freeform 16"/>
            <p:cNvSpPr>
              <a:spLocks/>
            </p:cNvSpPr>
            <p:nvPr/>
          </p:nvSpPr>
          <p:spPr bwMode="auto">
            <a:xfrm>
              <a:off x="1476" y="6343"/>
              <a:ext cx="76" cy="119"/>
            </a:xfrm>
            <a:custGeom>
              <a:avLst/>
              <a:gdLst>
                <a:gd name="T0" fmla="*/ 0 w 76"/>
                <a:gd name="T1" fmla="*/ 119 h 119"/>
                <a:gd name="T2" fmla="*/ 76 w 76"/>
                <a:gd name="T3" fmla="*/ 22 h 119"/>
                <a:gd name="T4" fmla="*/ 33 w 76"/>
                <a:gd name="T5" fmla="*/ 0 h 119"/>
                <a:gd name="T6" fmla="*/ 0 w 76"/>
                <a:gd name="T7" fmla="*/ 119 h 1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119">
                  <a:moveTo>
                    <a:pt x="0" y="119"/>
                  </a:moveTo>
                  <a:lnTo>
                    <a:pt x="76" y="22"/>
                  </a:lnTo>
                  <a:lnTo>
                    <a:pt x="33" y="0"/>
                  </a:lnTo>
                  <a:lnTo>
                    <a:pt x="0" y="119"/>
                  </a:lnTo>
                  <a:close/>
                </a:path>
              </a:pathLst>
            </a:custGeom>
            <a:solidFill>
              <a:srgbClr val="000000"/>
            </a:solidFill>
            <a:ln w="6985">
              <a:solidFill>
                <a:srgbClr val="000000"/>
              </a:solidFill>
              <a:round/>
              <a:headEnd/>
              <a:tailEnd/>
            </a:ln>
          </p:spPr>
          <p:txBody>
            <a:bodyPr/>
            <a:lstStyle/>
            <a:p>
              <a:endParaRPr lang="en-US"/>
            </a:p>
          </p:txBody>
        </p:sp>
        <p:sp>
          <p:nvSpPr>
            <p:cNvPr id="170" name="Line 15"/>
            <p:cNvSpPr>
              <a:spLocks noChangeShapeType="1"/>
            </p:cNvSpPr>
            <p:nvPr/>
          </p:nvSpPr>
          <p:spPr bwMode="auto">
            <a:xfrm flipV="1">
              <a:off x="1476" y="5626"/>
              <a:ext cx="1064" cy="1184"/>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1" name="Freeform 14"/>
            <p:cNvSpPr>
              <a:spLocks/>
            </p:cNvSpPr>
            <p:nvPr/>
          </p:nvSpPr>
          <p:spPr bwMode="auto">
            <a:xfrm>
              <a:off x="1476" y="6701"/>
              <a:ext cx="98" cy="109"/>
            </a:xfrm>
            <a:custGeom>
              <a:avLst/>
              <a:gdLst>
                <a:gd name="T0" fmla="*/ 0 w 98"/>
                <a:gd name="T1" fmla="*/ 109 h 109"/>
                <a:gd name="T2" fmla="*/ 98 w 98"/>
                <a:gd name="T3" fmla="*/ 33 h 109"/>
                <a:gd name="T4" fmla="*/ 55 w 98"/>
                <a:gd name="T5" fmla="*/ 0 h 109"/>
                <a:gd name="T6" fmla="*/ 0 w 98"/>
                <a:gd name="T7" fmla="*/ 109 h 1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 h="109">
                  <a:moveTo>
                    <a:pt x="0" y="109"/>
                  </a:moveTo>
                  <a:lnTo>
                    <a:pt x="98" y="33"/>
                  </a:lnTo>
                  <a:lnTo>
                    <a:pt x="55" y="0"/>
                  </a:lnTo>
                  <a:lnTo>
                    <a:pt x="0" y="109"/>
                  </a:lnTo>
                  <a:close/>
                </a:path>
              </a:pathLst>
            </a:custGeom>
            <a:solidFill>
              <a:srgbClr val="000000"/>
            </a:solidFill>
            <a:ln w="6985">
              <a:solidFill>
                <a:srgbClr val="000000"/>
              </a:solidFill>
              <a:round/>
              <a:headEnd/>
              <a:tailEnd/>
            </a:ln>
          </p:spPr>
          <p:txBody>
            <a:bodyPr/>
            <a:lstStyle/>
            <a:p>
              <a:endParaRPr lang="en-US"/>
            </a:p>
          </p:txBody>
        </p:sp>
        <p:sp>
          <p:nvSpPr>
            <p:cNvPr id="172" name="Line 13"/>
            <p:cNvSpPr>
              <a:spLocks noChangeShapeType="1"/>
            </p:cNvSpPr>
            <p:nvPr/>
          </p:nvSpPr>
          <p:spPr bwMode="auto">
            <a:xfrm>
              <a:off x="1440" y="180"/>
              <a:ext cx="1064" cy="1564"/>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 name="Freeform 12"/>
            <p:cNvSpPr>
              <a:spLocks/>
            </p:cNvSpPr>
            <p:nvPr/>
          </p:nvSpPr>
          <p:spPr bwMode="auto">
            <a:xfrm>
              <a:off x="1476" y="206"/>
              <a:ext cx="87" cy="120"/>
            </a:xfrm>
            <a:custGeom>
              <a:avLst/>
              <a:gdLst>
                <a:gd name="T0" fmla="*/ 0 w 87"/>
                <a:gd name="T1" fmla="*/ 0 h 120"/>
                <a:gd name="T2" fmla="*/ 44 w 87"/>
                <a:gd name="T3" fmla="*/ 120 h 120"/>
                <a:gd name="T4" fmla="*/ 87 w 87"/>
                <a:gd name="T5" fmla="*/ 87 h 120"/>
                <a:gd name="T6" fmla="*/ 0 w 87"/>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120">
                  <a:moveTo>
                    <a:pt x="0" y="0"/>
                  </a:moveTo>
                  <a:lnTo>
                    <a:pt x="44" y="120"/>
                  </a:lnTo>
                  <a:lnTo>
                    <a:pt x="87" y="87"/>
                  </a:lnTo>
                  <a:lnTo>
                    <a:pt x="0" y="0"/>
                  </a:lnTo>
                  <a:close/>
                </a:path>
              </a:pathLst>
            </a:custGeom>
            <a:solidFill>
              <a:srgbClr val="000000"/>
            </a:solidFill>
            <a:ln w="6985">
              <a:solidFill>
                <a:srgbClr val="000000"/>
              </a:solidFill>
              <a:round/>
              <a:headEnd/>
              <a:tailEnd/>
            </a:ln>
          </p:spPr>
          <p:txBody>
            <a:bodyPr/>
            <a:lstStyle/>
            <a:p>
              <a:endParaRPr lang="en-US"/>
            </a:p>
          </p:txBody>
        </p:sp>
        <p:sp>
          <p:nvSpPr>
            <p:cNvPr id="174" name="Line 11"/>
            <p:cNvSpPr>
              <a:spLocks noChangeShapeType="1"/>
            </p:cNvSpPr>
            <p:nvPr/>
          </p:nvSpPr>
          <p:spPr bwMode="auto">
            <a:xfrm flipH="1" flipV="1">
              <a:off x="3784" y="1813"/>
              <a:ext cx="689" cy="1326"/>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 name="Freeform 10"/>
            <p:cNvSpPr>
              <a:spLocks/>
            </p:cNvSpPr>
            <p:nvPr/>
          </p:nvSpPr>
          <p:spPr bwMode="auto">
            <a:xfrm>
              <a:off x="4375" y="3170"/>
              <a:ext cx="87" cy="108"/>
            </a:xfrm>
            <a:custGeom>
              <a:avLst/>
              <a:gdLst>
                <a:gd name="T0" fmla="*/ 87 w 87"/>
                <a:gd name="T1" fmla="*/ 108 h 108"/>
                <a:gd name="T2" fmla="*/ 43 w 87"/>
                <a:gd name="T3" fmla="*/ 0 h 108"/>
                <a:gd name="T4" fmla="*/ 0 w 87"/>
                <a:gd name="T5" fmla="*/ 22 h 108"/>
                <a:gd name="T6" fmla="*/ 87 w 87"/>
                <a:gd name="T7" fmla="*/ 108 h 1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108">
                  <a:moveTo>
                    <a:pt x="87" y="108"/>
                  </a:moveTo>
                  <a:lnTo>
                    <a:pt x="43" y="0"/>
                  </a:lnTo>
                  <a:lnTo>
                    <a:pt x="0" y="22"/>
                  </a:lnTo>
                  <a:lnTo>
                    <a:pt x="87" y="108"/>
                  </a:lnTo>
                  <a:close/>
                </a:path>
              </a:pathLst>
            </a:custGeom>
            <a:solidFill>
              <a:srgbClr val="000000"/>
            </a:solidFill>
            <a:ln w="6985">
              <a:solidFill>
                <a:srgbClr val="000000"/>
              </a:solidFill>
              <a:round/>
              <a:headEnd/>
              <a:tailEnd/>
            </a:ln>
          </p:spPr>
          <p:txBody>
            <a:bodyPr/>
            <a:lstStyle/>
            <a:p>
              <a:endParaRPr lang="en-US"/>
            </a:p>
          </p:txBody>
        </p:sp>
        <p:sp>
          <p:nvSpPr>
            <p:cNvPr id="176" name="Line 9"/>
            <p:cNvSpPr>
              <a:spLocks noChangeShapeType="1"/>
            </p:cNvSpPr>
            <p:nvPr/>
          </p:nvSpPr>
          <p:spPr bwMode="auto">
            <a:xfrm flipH="1" flipV="1">
              <a:off x="3883" y="2672"/>
              <a:ext cx="492" cy="52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 name="Freeform 8"/>
            <p:cNvSpPr>
              <a:spLocks/>
            </p:cNvSpPr>
            <p:nvPr/>
          </p:nvSpPr>
          <p:spPr bwMode="auto">
            <a:xfrm flipH="1">
              <a:off x="4375" y="3127"/>
              <a:ext cx="76" cy="76"/>
            </a:xfrm>
            <a:custGeom>
              <a:avLst/>
              <a:gdLst>
                <a:gd name="T0" fmla="*/ 12 w 120"/>
                <a:gd name="T1" fmla="*/ 76 h 76"/>
                <a:gd name="T2" fmla="*/ 3 w 120"/>
                <a:gd name="T3" fmla="*/ 0 h 76"/>
                <a:gd name="T4" fmla="*/ 0 w 120"/>
                <a:gd name="T5" fmla="*/ 44 h 76"/>
                <a:gd name="T6" fmla="*/ 12 w 120"/>
                <a:gd name="T7" fmla="*/ 76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76">
                  <a:moveTo>
                    <a:pt x="120" y="76"/>
                  </a:moveTo>
                  <a:lnTo>
                    <a:pt x="22" y="0"/>
                  </a:lnTo>
                  <a:lnTo>
                    <a:pt x="0" y="44"/>
                  </a:lnTo>
                  <a:lnTo>
                    <a:pt x="120" y="76"/>
                  </a:lnTo>
                  <a:close/>
                </a:path>
              </a:pathLst>
            </a:custGeom>
            <a:solidFill>
              <a:srgbClr val="000000"/>
            </a:solidFill>
            <a:ln w="6985">
              <a:solidFill>
                <a:srgbClr val="000000"/>
              </a:solidFill>
              <a:round/>
              <a:headEnd/>
              <a:tailEnd/>
            </a:ln>
          </p:spPr>
          <p:txBody>
            <a:bodyPr/>
            <a:lstStyle/>
            <a:p>
              <a:endParaRPr lang="en-US"/>
            </a:p>
          </p:txBody>
        </p:sp>
        <p:sp>
          <p:nvSpPr>
            <p:cNvPr id="178" name="Line 7"/>
            <p:cNvSpPr>
              <a:spLocks noChangeShapeType="1"/>
            </p:cNvSpPr>
            <p:nvPr/>
          </p:nvSpPr>
          <p:spPr bwMode="auto">
            <a:xfrm flipH="1">
              <a:off x="3883" y="3278"/>
              <a:ext cx="568" cy="311"/>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 name="Freeform 6"/>
            <p:cNvSpPr>
              <a:spLocks/>
            </p:cNvSpPr>
            <p:nvPr/>
          </p:nvSpPr>
          <p:spPr bwMode="auto">
            <a:xfrm>
              <a:off x="4375" y="3258"/>
              <a:ext cx="120" cy="66"/>
            </a:xfrm>
            <a:custGeom>
              <a:avLst/>
              <a:gdLst>
                <a:gd name="T0" fmla="*/ 120 w 120"/>
                <a:gd name="T1" fmla="*/ 0 h 66"/>
                <a:gd name="T2" fmla="*/ 0 w 120"/>
                <a:gd name="T3" fmla="*/ 11 h 66"/>
                <a:gd name="T4" fmla="*/ 11 w 120"/>
                <a:gd name="T5" fmla="*/ 66 h 66"/>
                <a:gd name="T6" fmla="*/ 120 w 120"/>
                <a:gd name="T7" fmla="*/ 0 h 6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66">
                  <a:moveTo>
                    <a:pt x="120" y="0"/>
                  </a:moveTo>
                  <a:lnTo>
                    <a:pt x="0" y="11"/>
                  </a:lnTo>
                  <a:lnTo>
                    <a:pt x="11" y="66"/>
                  </a:lnTo>
                  <a:lnTo>
                    <a:pt x="120" y="0"/>
                  </a:lnTo>
                  <a:close/>
                </a:path>
              </a:pathLst>
            </a:custGeom>
            <a:solidFill>
              <a:srgbClr val="000000"/>
            </a:solidFill>
            <a:ln w="6985">
              <a:solidFill>
                <a:srgbClr val="000000"/>
              </a:solidFill>
              <a:round/>
              <a:headEnd/>
              <a:tailEnd/>
            </a:ln>
          </p:spPr>
          <p:txBody>
            <a:bodyPr/>
            <a:lstStyle/>
            <a:p>
              <a:endParaRPr lang="en-US"/>
            </a:p>
          </p:txBody>
        </p:sp>
        <p:sp>
          <p:nvSpPr>
            <p:cNvPr id="180" name="Line 5"/>
            <p:cNvSpPr>
              <a:spLocks noChangeShapeType="1"/>
            </p:cNvSpPr>
            <p:nvPr/>
          </p:nvSpPr>
          <p:spPr bwMode="auto">
            <a:xfrm flipH="1">
              <a:off x="3828" y="3323"/>
              <a:ext cx="547" cy="1260"/>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1" name="Freeform 4"/>
            <p:cNvSpPr>
              <a:spLocks/>
            </p:cNvSpPr>
            <p:nvPr/>
          </p:nvSpPr>
          <p:spPr bwMode="auto">
            <a:xfrm>
              <a:off x="4375" y="3258"/>
              <a:ext cx="98" cy="109"/>
            </a:xfrm>
            <a:custGeom>
              <a:avLst/>
              <a:gdLst>
                <a:gd name="T0" fmla="*/ 98 w 98"/>
                <a:gd name="T1" fmla="*/ 0 h 109"/>
                <a:gd name="T2" fmla="*/ 0 w 98"/>
                <a:gd name="T3" fmla="*/ 76 h 109"/>
                <a:gd name="T4" fmla="*/ 43 w 98"/>
                <a:gd name="T5" fmla="*/ 109 h 109"/>
                <a:gd name="T6" fmla="*/ 98 w 98"/>
                <a:gd name="T7" fmla="*/ 0 h 1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 h="109">
                  <a:moveTo>
                    <a:pt x="98" y="0"/>
                  </a:moveTo>
                  <a:lnTo>
                    <a:pt x="0" y="76"/>
                  </a:lnTo>
                  <a:lnTo>
                    <a:pt x="43" y="109"/>
                  </a:lnTo>
                  <a:lnTo>
                    <a:pt x="98" y="0"/>
                  </a:lnTo>
                  <a:close/>
                </a:path>
              </a:pathLst>
            </a:custGeom>
            <a:solidFill>
              <a:srgbClr val="000000"/>
            </a:solidFill>
            <a:ln w="6985">
              <a:solidFill>
                <a:srgbClr val="000000"/>
              </a:solidFill>
              <a:round/>
              <a:headEnd/>
              <a:tailEnd/>
            </a:ln>
          </p:spPr>
          <p:txBody>
            <a:bodyPr/>
            <a:lstStyle/>
            <a:p>
              <a:endParaRPr lang="en-US"/>
            </a:p>
          </p:txBody>
        </p:sp>
        <p:sp>
          <p:nvSpPr>
            <p:cNvPr id="182" name="Line 3"/>
            <p:cNvSpPr>
              <a:spLocks noChangeShapeType="1"/>
            </p:cNvSpPr>
            <p:nvPr/>
          </p:nvSpPr>
          <p:spPr bwMode="auto">
            <a:xfrm flipH="1">
              <a:off x="3883" y="3324"/>
              <a:ext cx="492" cy="2324"/>
            </a:xfrm>
            <a:prstGeom prst="line">
              <a:avLst/>
            </a:prstGeom>
            <a:noFill/>
            <a:ln w="698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3" name="Freeform 2"/>
            <p:cNvSpPr>
              <a:spLocks/>
            </p:cNvSpPr>
            <p:nvPr/>
          </p:nvSpPr>
          <p:spPr bwMode="auto">
            <a:xfrm>
              <a:off x="4375" y="3203"/>
              <a:ext cx="76" cy="120"/>
            </a:xfrm>
            <a:custGeom>
              <a:avLst/>
              <a:gdLst>
                <a:gd name="T0" fmla="*/ 76 w 76"/>
                <a:gd name="T1" fmla="*/ 0 h 120"/>
                <a:gd name="T2" fmla="*/ 0 w 76"/>
                <a:gd name="T3" fmla="*/ 98 h 120"/>
                <a:gd name="T4" fmla="*/ 54 w 76"/>
                <a:gd name="T5" fmla="*/ 120 h 120"/>
                <a:gd name="T6" fmla="*/ 76 w 76"/>
                <a:gd name="T7" fmla="*/ 0 h 1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120">
                  <a:moveTo>
                    <a:pt x="76" y="0"/>
                  </a:moveTo>
                  <a:lnTo>
                    <a:pt x="0" y="98"/>
                  </a:lnTo>
                  <a:lnTo>
                    <a:pt x="54" y="120"/>
                  </a:lnTo>
                  <a:lnTo>
                    <a:pt x="76" y="0"/>
                  </a:lnTo>
                  <a:close/>
                </a:path>
              </a:pathLst>
            </a:custGeom>
            <a:solidFill>
              <a:srgbClr val="000000"/>
            </a:solidFill>
            <a:ln w="6985">
              <a:solidFill>
                <a:srgbClr val="000000"/>
              </a:solidFill>
              <a:round/>
              <a:headEnd/>
              <a:tailEnd/>
            </a:ln>
          </p:spPr>
          <p:txBody>
            <a:bodyPr/>
            <a:lstStyle/>
            <a:p>
              <a:endParaRPr lang="en-US"/>
            </a:p>
          </p:txBody>
        </p:sp>
      </p:grpSp>
      <p:sp>
        <p:nvSpPr>
          <p:cNvPr id="184" name="TextBox 183"/>
          <p:cNvSpPr txBox="1"/>
          <p:nvPr/>
        </p:nvSpPr>
        <p:spPr>
          <a:xfrm>
            <a:off x="3126501" y="127290"/>
            <a:ext cx="8635709" cy="830997"/>
          </a:xfrm>
          <a:prstGeom prst="rect">
            <a:avLst/>
          </a:prstGeom>
          <a:noFill/>
        </p:spPr>
        <p:txBody>
          <a:bodyPr wrap="square" rtlCol="0">
            <a:spAutoFit/>
          </a:bodyPr>
          <a:lstStyle/>
          <a:p>
            <a:r>
              <a:rPr lang="en-US" sz="4800" dirty="0" smtClean="0"/>
              <a:t>Structural Equation Model</a:t>
            </a:r>
            <a:endParaRPr lang="en-US" sz="4800" dirty="0"/>
          </a:p>
        </p:txBody>
      </p:sp>
    </p:spTree>
    <p:extLst>
      <p:ext uri="{BB962C8B-B14F-4D97-AF65-F5344CB8AC3E}">
        <p14:creationId xmlns:p14="http://schemas.microsoft.com/office/powerpoint/2010/main" val="4096164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eaLnBrk="0" fontAlgn="base" hangingPunct="0">
              <a:spcBef>
                <a:spcPct val="0"/>
              </a:spcBef>
              <a:spcAft>
                <a:spcPct val="0"/>
              </a:spcAft>
            </a:pPr>
            <a:fld id="{16FD296A-7131-4EBD-A285-4F7EF99A480E}" type="slidenum">
              <a:rPr lang="en-US" smtClean="0">
                <a:solidFill>
                  <a:prstClr val="white">
                    <a:lumMod val="65000"/>
                  </a:prstClr>
                </a:solidFill>
              </a:rPr>
              <a:pPr eaLnBrk="0" fontAlgn="base" hangingPunct="0">
                <a:spcBef>
                  <a:spcPct val="0"/>
                </a:spcBef>
                <a:spcAft>
                  <a:spcPct val="0"/>
                </a:spcAft>
              </a:pPr>
              <a:t>9</a:t>
            </a:fld>
            <a:endParaRPr lang="en-US" dirty="0">
              <a:solidFill>
                <a:prstClr val="white">
                  <a:lumMod val="65000"/>
                </a:prstClr>
              </a:solidFill>
            </a:endParaRPr>
          </a:p>
        </p:txBody>
      </p:sp>
      <p:sp>
        <p:nvSpPr>
          <p:cNvPr id="4" name="TextBox 3"/>
          <p:cNvSpPr txBox="1"/>
          <p:nvPr/>
        </p:nvSpPr>
        <p:spPr>
          <a:xfrm>
            <a:off x="901700" y="939800"/>
            <a:ext cx="10585450" cy="4438650"/>
          </a:xfrm>
          <a:prstGeom prst="rect">
            <a:avLst/>
          </a:prstGeom>
          <a:noFill/>
        </p:spPr>
        <p:txBody>
          <a:bodyPr wrap="square" rtlCol="0">
            <a:spAutoFit/>
          </a:bodyPr>
          <a:lstStyle/>
          <a:p>
            <a:endParaRPr lang="en-US"/>
          </a:p>
        </p:txBody>
      </p:sp>
      <p:sp>
        <p:nvSpPr>
          <p:cNvPr id="6" name="TextBox 5"/>
          <p:cNvSpPr txBox="1"/>
          <p:nvPr/>
        </p:nvSpPr>
        <p:spPr>
          <a:xfrm>
            <a:off x="723900" y="251641"/>
            <a:ext cx="10388600" cy="830997"/>
          </a:xfrm>
          <a:prstGeom prst="rect">
            <a:avLst/>
          </a:prstGeom>
          <a:noFill/>
        </p:spPr>
        <p:txBody>
          <a:bodyPr wrap="square" rtlCol="0">
            <a:spAutoFit/>
          </a:bodyPr>
          <a:lstStyle/>
          <a:p>
            <a:r>
              <a:rPr lang="en-US" sz="4800" dirty="0" smtClean="0"/>
              <a:t>Results: The Microfinance Impact</a:t>
            </a:r>
            <a:endParaRPr lang="en-US" sz="4800" dirty="0"/>
          </a:p>
        </p:txBody>
      </p:sp>
      <p:sp>
        <p:nvSpPr>
          <p:cNvPr id="7" name="Rectangle 6"/>
          <p:cNvSpPr/>
          <p:nvPr/>
        </p:nvSpPr>
        <p:spPr>
          <a:xfrm>
            <a:off x="1044176" y="1522394"/>
            <a:ext cx="8208962" cy="3785652"/>
          </a:xfrm>
          <a:prstGeom prst="rect">
            <a:avLst/>
          </a:prstGeom>
        </p:spPr>
        <p:txBody>
          <a:bodyPr>
            <a:spAutoFit/>
          </a:bodyPr>
          <a:lstStyle/>
          <a:p>
            <a:pPr marL="457200" indent="-457200" fontAlgn="auto">
              <a:spcBef>
                <a:spcPts val="0"/>
              </a:spcBef>
              <a:spcAft>
                <a:spcPts val="0"/>
              </a:spcAft>
              <a:buFont typeface="Wingdings" pitchFamily="2" charset="2"/>
              <a:buChar char="ü"/>
              <a:defRPr/>
            </a:pPr>
            <a:r>
              <a:rPr lang="sv-SE" sz="4000" dirty="0" err="1">
                <a:latin typeface="+mj-lt"/>
                <a:ea typeface="+mn-ea"/>
              </a:rPr>
              <a:t>Poverty</a:t>
            </a:r>
            <a:r>
              <a:rPr lang="sv-SE" sz="4000" dirty="0">
                <a:latin typeface="+mj-lt"/>
                <a:ea typeface="+mn-ea"/>
              </a:rPr>
              <a:t> and </a:t>
            </a:r>
            <a:r>
              <a:rPr lang="sv-SE" sz="4000" dirty="0" err="1">
                <a:latin typeface="+mj-lt"/>
                <a:ea typeface="+mn-ea"/>
              </a:rPr>
              <a:t>Vulnerability</a:t>
            </a:r>
            <a:endParaRPr lang="sv-SE" sz="4000" dirty="0">
              <a:latin typeface="+mj-lt"/>
              <a:ea typeface="+mn-ea"/>
            </a:endParaRPr>
          </a:p>
          <a:p>
            <a:pPr marL="457200" indent="-457200" fontAlgn="auto">
              <a:spcBef>
                <a:spcPts val="0"/>
              </a:spcBef>
              <a:spcAft>
                <a:spcPts val="0"/>
              </a:spcAft>
              <a:buFont typeface="Wingdings" pitchFamily="2" charset="2"/>
              <a:buChar char="ü"/>
              <a:defRPr/>
            </a:pPr>
            <a:r>
              <a:rPr lang="sv-SE" sz="4000" dirty="0">
                <a:latin typeface="+mj-lt"/>
                <a:ea typeface="+mn-ea"/>
              </a:rPr>
              <a:t>Assets</a:t>
            </a:r>
          </a:p>
          <a:p>
            <a:pPr marL="457200" indent="-457200" fontAlgn="auto">
              <a:spcBef>
                <a:spcPts val="0"/>
              </a:spcBef>
              <a:spcAft>
                <a:spcPts val="0"/>
              </a:spcAft>
              <a:buFont typeface="Wingdings" pitchFamily="2" charset="2"/>
              <a:buChar char="ü"/>
              <a:defRPr/>
            </a:pPr>
            <a:r>
              <a:rPr lang="sv-SE" sz="4000" dirty="0" err="1">
                <a:latin typeface="+mj-lt"/>
                <a:ea typeface="+mn-ea"/>
              </a:rPr>
              <a:t>Income</a:t>
            </a:r>
            <a:endParaRPr lang="sv-SE" sz="4000" dirty="0">
              <a:latin typeface="+mj-lt"/>
              <a:ea typeface="+mn-ea"/>
            </a:endParaRPr>
          </a:p>
          <a:p>
            <a:pPr marL="457200" indent="-457200" fontAlgn="auto">
              <a:spcBef>
                <a:spcPts val="0"/>
              </a:spcBef>
              <a:spcAft>
                <a:spcPts val="0"/>
              </a:spcAft>
              <a:buFont typeface="Wingdings" pitchFamily="2" charset="2"/>
              <a:buChar char="ü"/>
              <a:defRPr/>
            </a:pPr>
            <a:r>
              <a:rPr lang="sv-SE" sz="4000" dirty="0" err="1">
                <a:latin typeface="+mj-lt"/>
                <a:ea typeface="+mn-ea"/>
              </a:rPr>
              <a:t>Women</a:t>
            </a:r>
            <a:r>
              <a:rPr lang="sv-SE" sz="4000" dirty="0">
                <a:latin typeface="+mj-lt"/>
                <a:ea typeface="+mn-ea"/>
              </a:rPr>
              <a:t> </a:t>
            </a:r>
            <a:r>
              <a:rPr lang="sv-SE" sz="4000" dirty="0" err="1">
                <a:latin typeface="+mj-lt"/>
                <a:ea typeface="+mn-ea"/>
              </a:rPr>
              <a:t>Empowerment</a:t>
            </a:r>
            <a:endParaRPr lang="sv-SE" sz="4000" dirty="0">
              <a:latin typeface="+mj-lt"/>
              <a:ea typeface="+mn-ea"/>
            </a:endParaRPr>
          </a:p>
          <a:p>
            <a:pPr marL="457200" indent="-457200" fontAlgn="auto">
              <a:spcBef>
                <a:spcPts val="0"/>
              </a:spcBef>
              <a:spcAft>
                <a:spcPts val="0"/>
              </a:spcAft>
              <a:buFont typeface="Wingdings" pitchFamily="2" charset="2"/>
              <a:buChar char="ü"/>
              <a:defRPr/>
            </a:pPr>
            <a:r>
              <a:rPr lang="sv-SE" sz="4000" dirty="0" err="1">
                <a:latin typeface="+mj-lt"/>
                <a:ea typeface="+mn-ea"/>
              </a:rPr>
              <a:t>Training</a:t>
            </a:r>
            <a:r>
              <a:rPr lang="sv-SE" sz="4000" dirty="0">
                <a:latin typeface="+mj-lt"/>
                <a:ea typeface="+mn-ea"/>
              </a:rPr>
              <a:t> </a:t>
            </a:r>
            <a:r>
              <a:rPr lang="sv-SE" sz="4000" dirty="0" err="1">
                <a:latin typeface="+mj-lt"/>
                <a:ea typeface="+mn-ea"/>
              </a:rPr>
              <a:t>Impact</a:t>
            </a:r>
            <a:r>
              <a:rPr lang="sv-SE" sz="4000" dirty="0">
                <a:latin typeface="+mj-lt"/>
                <a:ea typeface="+mn-ea"/>
              </a:rPr>
              <a:t>, </a:t>
            </a:r>
            <a:r>
              <a:rPr lang="sv-SE" sz="4000" dirty="0" err="1">
                <a:latin typeface="+mj-lt"/>
                <a:ea typeface="+mn-ea"/>
              </a:rPr>
              <a:t>Infrastructure</a:t>
            </a:r>
            <a:r>
              <a:rPr lang="sv-SE" sz="4000" dirty="0">
                <a:latin typeface="+mj-lt"/>
                <a:ea typeface="+mn-ea"/>
              </a:rPr>
              <a:t> and </a:t>
            </a:r>
            <a:r>
              <a:rPr lang="sv-SE" sz="4000" dirty="0" err="1">
                <a:latin typeface="+mj-lt"/>
                <a:ea typeface="+mn-ea"/>
              </a:rPr>
              <a:t>Training</a:t>
            </a:r>
            <a:r>
              <a:rPr lang="sv-SE" sz="4000" dirty="0">
                <a:latin typeface="+mj-lt"/>
                <a:ea typeface="+mn-ea"/>
              </a:rPr>
              <a:t> </a:t>
            </a:r>
            <a:r>
              <a:rPr lang="sv-SE" sz="4000" dirty="0" err="1">
                <a:latin typeface="+mj-lt"/>
                <a:ea typeface="+mn-ea"/>
              </a:rPr>
              <a:t>Type</a:t>
            </a:r>
            <a:endParaRPr lang="sv-SE" sz="4000" dirty="0">
              <a:latin typeface="+mj-lt"/>
              <a:ea typeface="+mn-ea"/>
            </a:endParaRPr>
          </a:p>
        </p:txBody>
      </p:sp>
    </p:spTree>
    <p:extLst>
      <p:ext uri="{BB962C8B-B14F-4D97-AF65-F5344CB8AC3E}">
        <p14:creationId xmlns:p14="http://schemas.microsoft.com/office/powerpoint/2010/main" val="16509122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4259</TotalTime>
  <Words>867</Words>
  <Application>Microsoft Office PowerPoint</Application>
  <PresentationFormat>Widescreen</PresentationFormat>
  <Paragraphs>199</Paragraphs>
  <Slides>16</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27" baseType="lpstr">
      <vt:lpstr>MS PGothic</vt:lpstr>
      <vt:lpstr>Arial</vt:lpstr>
      <vt:lpstr>Calibri</vt:lpstr>
      <vt:lpstr>Calibri Light</vt:lpstr>
      <vt:lpstr>Courier New</vt:lpstr>
      <vt:lpstr>Times New Roman</vt:lpstr>
      <vt:lpstr>Verdana</vt:lpstr>
      <vt:lpstr>Wingdings</vt:lpstr>
      <vt:lpstr>Office Theme</vt:lpstr>
      <vt:lpstr>think-cell Slide</vt:lpstr>
      <vt:lpstr>Bitmap Image</vt:lpstr>
      <vt:lpstr>Financial Inclusion and its Discontents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Agriculture, Sustainable Development and Microfinance  </vt:lpstr>
      <vt:lpstr>SUSTAINABLE DEVELOPMENT GOALS</vt:lpstr>
      <vt:lpstr>AGENDA 2030 – QUAGMIRE?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Misum</dc:title>
  <dc:creator>Ranjula Bali</dc:creator>
  <cp:lastModifiedBy>Ranjula Bali</cp:lastModifiedBy>
  <cp:revision>71</cp:revision>
  <dcterms:created xsi:type="dcterms:W3CDTF">2015-10-13T17:35:30Z</dcterms:created>
  <dcterms:modified xsi:type="dcterms:W3CDTF">2016-12-27T06:12:17Z</dcterms:modified>
</cp:coreProperties>
</file>