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3" r:id="rId2"/>
    <p:sldId id="369" r:id="rId3"/>
    <p:sldId id="375" r:id="rId4"/>
    <p:sldId id="377" r:id="rId5"/>
    <p:sldId id="344" r:id="rId6"/>
    <p:sldId id="345" r:id="rId7"/>
    <p:sldId id="350" r:id="rId8"/>
    <p:sldId id="362" r:id="rId9"/>
    <p:sldId id="364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Musoke" initials="N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481"/>
    <a:srgbClr val="4D4F51"/>
    <a:srgbClr val="979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 autoAdjust="0"/>
    <p:restoredTop sz="78645" autoAdjust="0"/>
  </p:normalViewPr>
  <p:slideViewPr>
    <p:cSldViewPr snapToGrid="0" snapToObjects="1">
      <p:cViewPr varScale="1">
        <p:scale>
          <a:sx n="54" d="100"/>
          <a:sy n="54" d="100"/>
        </p:scale>
        <p:origin x="16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4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C1598-19C7-6843-AD62-F86B649542E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B48C-6C61-674B-8B11-671F22FE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6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643A3-3A6A-C141-A402-58686B8AE77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0E5AD-FF66-1545-A84A-90245C4E8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86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E5AD-FF66-1545-A84A-90245C4E8E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 of taxpayers who have registered</a:t>
            </a:r>
            <a:r>
              <a:rPr lang="en-US" baseline="0" dirty="0"/>
              <a:t> is increasing </a:t>
            </a:r>
            <a:r>
              <a:rPr lang="mr-IN" baseline="0" dirty="0"/>
              <a:t>–</a:t>
            </a:r>
            <a:r>
              <a:rPr lang="en-US" baseline="0" dirty="0"/>
              <a:t> but payments are lagging behind for individual taxes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E5AD-FF66-1545-A84A-90245C4E8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taxpayers switch in and out</a:t>
            </a:r>
            <a:r>
              <a:rPr lang="en-US" baseline="0" dirty="0"/>
              <a:t> of paying </a:t>
            </a:r>
            <a:r>
              <a:rPr lang="mr-IN" baseline="0" dirty="0"/>
              <a:t>–</a:t>
            </a:r>
            <a:r>
              <a:rPr lang="en-US" baseline="0" dirty="0"/>
              <a:t> this figure tracks the taxpayers who paid in 2013-14 over 2014-15 and 2015-16.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E5AD-FF66-1545-A84A-90245C4E8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Receiving the texts affected different people differently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Texts worked better for those with </a:t>
            </a:r>
            <a:r>
              <a:rPr lang="en-GB" sz="1200" b="1" dirty="0"/>
              <a:t>smaller</a:t>
            </a:r>
            <a:r>
              <a:rPr lang="en-GB" sz="1200" dirty="0"/>
              <a:t> businesses and </a:t>
            </a:r>
            <a:r>
              <a:rPr lang="en-GB" sz="1200" b="1" dirty="0"/>
              <a:t>more recent </a:t>
            </a:r>
            <a:r>
              <a:rPr lang="en-GB" sz="1200" dirty="0"/>
              <a:t>registrations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Texts worked better for those in areas with </a:t>
            </a:r>
            <a:r>
              <a:rPr lang="en-GB" sz="1200" b="1" dirty="0"/>
              <a:t>fewer social services, but especially with recent investments in infrastructure</a:t>
            </a:r>
            <a:endParaRPr lang="en-GB" sz="1200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0E5AD-FF66-1545-A84A-90245C4E8E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stick works in messaging, but the carrot works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E5AD-FF66-1545-A84A-90245C4E8E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804" y="2154404"/>
            <a:ext cx="7772400" cy="1362075"/>
          </a:xfrm>
        </p:spPr>
        <p:txBody>
          <a:bodyPr anchor="b">
            <a:noAutofit/>
          </a:bodyPr>
          <a:lstStyle>
            <a:lvl1pPr algn="l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804" y="4446571"/>
            <a:ext cx="7772400" cy="943897"/>
          </a:xfr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Short texts here, only if necessary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" y="450172"/>
            <a:ext cx="1065657" cy="8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2188" y="612775"/>
            <a:ext cx="7846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217" y="4864837"/>
            <a:ext cx="784498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3217" y="5956924"/>
            <a:ext cx="7844983" cy="0"/>
          </a:xfrm>
          <a:prstGeom prst="line">
            <a:avLst/>
          </a:prstGeom>
          <a:ln>
            <a:solidFill>
              <a:srgbClr val="26A1B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13217" y="6623880"/>
            <a:ext cx="7844983" cy="0"/>
          </a:xfrm>
          <a:prstGeom prst="line">
            <a:avLst/>
          </a:prstGeom>
          <a:ln>
            <a:solidFill>
              <a:srgbClr val="26A1B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4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7" y="621821"/>
            <a:ext cx="7762920" cy="11430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4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5542"/>
            <a:ext cx="1828800" cy="5004200"/>
          </a:xfrm>
        </p:spPr>
        <p:txBody>
          <a:bodyPr vert="eaVert" anchor="t"/>
          <a:lstStyle>
            <a:lvl1pPr>
              <a:defRPr>
                <a:solidFill>
                  <a:srgbClr val="C3C19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216" y="623814"/>
            <a:ext cx="5863783" cy="498592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1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21835" y="2284097"/>
            <a:ext cx="30335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400" b="0" i="0" u="none" strike="noStrike" kern="1200" spc="0" baseline="30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International Growth Centre</a:t>
            </a:r>
          </a:p>
          <a:p>
            <a:pPr rtl="0"/>
            <a:r>
              <a:rPr lang="en-GB" sz="2400" b="0" i="0" u="none" strike="noStrike" kern="1200" spc="0" baseline="30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London School of Economics and Political Science</a:t>
            </a:r>
          </a:p>
          <a:p>
            <a:pPr rtl="0"/>
            <a:r>
              <a:rPr lang="en-GB" sz="2400" b="0" i="0" u="none" strike="noStrike" kern="1200" spc="0" baseline="30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Houghton Street</a:t>
            </a:r>
            <a:br>
              <a:rPr lang="en-GB" sz="2400" b="0" i="0" u="none" strike="noStrike" kern="1200" spc="0" baseline="30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2400" b="0" i="0" u="none" strike="noStrike" kern="1200" spc="0" baseline="30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London WC2 2AE </a:t>
            </a:r>
          </a:p>
          <a:p>
            <a:endParaRPr lang="en-GB" sz="2400" u="none" kern="1200" spc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GB" sz="2400" u="none" kern="1200" spc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2400" b="0" i="0" u="none" strike="noStrike" kern="1200" spc="0" baseline="30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www.theigc.org</a:t>
            </a:r>
            <a:r>
              <a:rPr lang="en-GB" sz="2400" b="0" i="0" u="none" strike="noStrike" kern="1200" spc="0" baseline="30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 </a:t>
            </a:r>
            <a:r>
              <a:rPr lang="en-GB" sz="2400" b="0" i="0" u="none" strike="noStrike" kern="1200" spc="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400" b="0" i="0" u="none" strike="noStrike" kern="1200" spc="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400" u="none" spc="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04069" y="2110505"/>
            <a:ext cx="2768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37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83774" cy="16012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" y="450172"/>
            <a:ext cx="1065657" cy="8953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217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09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54156B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88" y="2092232"/>
            <a:ext cx="7763949" cy="32799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7" y="5654280"/>
            <a:ext cx="1069330" cy="8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31" y="2149095"/>
            <a:ext cx="7776000" cy="1368000"/>
          </a:xfrm>
        </p:spPr>
        <p:txBody>
          <a:bodyPr anchor="b"/>
          <a:lstStyle>
            <a:lvl1pPr algn="l">
              <a:defRPr b="1">
                <a:solidFill>
                  <a:srgbClr val="54156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804" y="4446571"/>
            <a:ext cx="7772400" cy="943897"/>
          </a:xfrm>
        </p:spPr>
        <p:txBody>
          <a:bodyPr anchor="t"/>
          <a:lstStyle>
            <a:lvl1pPr marL="0" indent="0">
              <a:buNone/>
              <a:defRPr sz="2000" baseline="0">
                <a:solidFill>
                  <a:srgbClr val="2629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Short texts here, only if necessary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3217" y="6623880"/>
            <a:ext cx="78449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4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54156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188" y="2073960"/>
            <a:ext cx="3883611" cy="32938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3960"/>
            <a:ext cx="3727937" cy="32938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7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189" y="2092432"/>
            <a:ext cx="3885198" cy="46443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7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88" y="2732194"/>
            <a:ext cx="3885199" cy="28684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92432"/>
            <a:ext cx="3731112" cy="46443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7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32194"/>
            <a:ext cx="3731113" cy="28684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7" y="640093"/>
            <a:ext cx="8229600" cy="1143000"/>
          </a:xfrm>
        </p:spPr>
        <p:txBody>
          <a:bodyPr anchor="ctr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3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7" y="638911"/>
            <a:ext cx="2852296" cy="905138"/>
          </a:xfrm>
        </p:spPr>
        <p:txBody>
          <a:bodyPr anchor="t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8911"/>
            <a:ext cx="4883150" cy="49525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188" y="1617141"/>
            <a:ext cx="2853325" cy="3974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4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fld id="{CBF00C0C-DDC1-4C4A-8AE3-F4BB14C332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1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189" y="621821"/>
            <a:ext cx="7763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188" y="2092232"/>
            <a:ext cx="7763949" cy="327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 bullet</a:t>
            </a:r>
          </a:p>
          <a:p>
            <a:pPr lvl="2"/>
            <a:r>
              <a:rPr lang="en-GB" dirty="0"/>
              <a:t>Third level bullet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005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04C6-6A7C-884D-A5F6-14714D23C281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005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3D25-458D-D345-A2C7-3D6E7D506D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86" y="2131301"/>
            <a:ext cx="8029050" cy="1362075"/>
          </a:xfrm>
        </p:spPr>
        <p:txBody>
          <a:bodyPr/>
          <a:lstStyle/>
          <a:p>
            <a:r>
              <a:rPr lang="en-US" sz="3600" b="0" dirty="0"/>
              <a:t>Messaging Matters: The Effects of Different Messages on Individual Tax </a:t>
            </a:r>
            <a:r>
              <a:rPr lang="en-US" sz="3600" b="0" dirty="0" smtClean="0"/>
              <a:t>Payment in Uganda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089" y="3278641"/>
            <a:ext cx="8390116" cy="2918583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2400" dirty="0"/>
              <a:t>Nicholas </a:t>
            </a:r>
            <a:r>
              <a:rPr lang="en-GB" sz="2400" dirty="0" err="1"/>
              <a:t>Musoke</a:t>
            </a:r>
            <a:r>
              <a:rPr lang="en-GB" sz="2400" dirty="0"/>
              <a:t>, Uganda Revenue Authority</a:t>
            </a:r>
          </a:p>
          <a:p>
            <a:r>
              <a:rPr lang="en-GB" sz="2400" dirty="0"/>
              <a:t>Isabelle Cohen, University of </a:t>
            </a:r>
            <a:r>
              <a:rPr lang="en-GB" sz="2400" dirty="0" smtClean="0"/>
              <a:t>Washington</a:t>
            </a:r>
            <a:endParaRPr lang="en-GB" sz="2400" dirty="0"/>
          </a:p>
          <a:p>
            <a:endParaRPr lang="en-GB" sz="2600" dirty="0"/>
          </a:p>
          <a:p>
            <a:r>
              <a:rPr lang="en-GB" dirty="0" smtClean="0"/>
              <a:t>30</a:t>
            </a:r>
            <a:r>
              <a:rPr lang="en-GB" baseline="30000" dirty="0" smtClean="0"/>
              <a:t>th</a:t>
            </a:r>
            <a:r>
              <a:rPr lang="en-GB" dirty="0" smtClean="0"/>
              <a:t> June, </a:t>
            </a:r>
            <a:r>
              <a:rPr lang="en-GB" dirty="0"/>
              <a:t>2021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43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14925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1499" y="4706188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RWA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0498" y="5308827"/>
            <a:ext cx="6235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DRC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80218"/>
            <a:ext cx="8317345" cy="89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415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2060"/>
                </a:solidFill>
              </a:rPr>
              <a:t>What </a:t>
            </a:r>
            <a:r>
              <a:rPr lang="en-US" sz="3000" dirty="0" smtClean="0">
                <a:solidFill>
                  <a:srgbClr val="002060"/>
                </a:solidFill>
              </a:rPr>
              <a:t>Message </a:t>
            </a:r>
            <a:r>
              <a:rPr lang="en-US" sz="3000" dirty="0">
                <a:solidFill>
                  <a:srgbClr val="002060"/>
                </a:solidFill>
              </a:rPr>
              <a:t>Does URA </a:t>
            </a:r>
            <a:r>
              <a:rPr lang="en-US" sz="3000" dirty="0" smtClean="0">
                <a:solidFill>
                  <a:srgbClr val="002060"/>
                </a:solidFill>
              </a:rPr>
              <a:t>Convey?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501"/>
            <a:ext cx="4885151" cy="2863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CE9AA-3D98-D743-B11C-702381351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3933033"/>
            <a:ext cx="5561556" cy="29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14925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1499" y="4706188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RWA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0498" y="5308827"/>
            <a:ext cx="6235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DRC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80218"/>
            <a:ext cx="8317345" cy="89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415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2060"/>
                </a:solidFill>
              </a:rPr>
              <a:t>History of Individual </a:t>
            </a:r>
            <a:r>
              <a:rPr lang="en-US" sz="3000" dirty="0" smtClean="0">
                <a:solidFill>
                  <a:srgbClr val="002060"/>
                </a:solidFill>
              </a:rPr>
              <a:t>Taxpayers in Uganda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1" y="1073501"/>
            <a:ext cx="7505260" cy="54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14925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1499" y="4706188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RWA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0498" y="5308827"/>
            <a:ext cx="6235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DRC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80218"/>
            <a:ext cx="8317345" cy="89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415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2060"/>
                </a:solidFill>
              </a:rPr>
              <a:t>Making Payments Over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1" y="1073501"/>
            <a:ext cx="7717262" cy="56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14925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5200" y="4973499"/>
            <a:ext cx="514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RWA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199" y="334124"/>
            <a:ext cx="8557492" cy="89328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Design of the Research Study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75856" y="2206565"/>
            <a:ext cx="485624" cy="2954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02415"/>
              </p:ext>
            </p:extLst>
          </p:nvPr>
        </p:nvGraphicFramePr>
        <p:xfrm>
          <a:off x="235526" y="1227407"/>
          <a:ext cx="8603673" cy="48698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3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Group</a:t>
                      </a:r>
                      <a:endParaRPr lang="en-US" sz="2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Size</a:t>
                      </a:r>
                      <a:endParaRPr lang="en-US" sz="2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Message</a:t>
                      </a:r>
                      <a:endParaRPr lang="en-US" sz="22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24,535 texts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message sent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Inform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24,534 texts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“Dear </a:t>
                      </a:r>
                      <a:r>
                        <a:rPr lang="en-US" sz="1800" dirty="0">
                          <a:effectLst/>
                        </a:rPr>
                        <a:t>esteemed client, please file your income tax return and pay the tax due by 30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June 2019. </a:t>
                      </a:r>
                      <a:r>
                        <a:rPr lang="en-US" sz="1800" dirty="0" smtClean="0">
                          <a:effectLst/>
                        </a:rPr>
                        <a:t>URA”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Encourage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24,534 texts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“Dear </a:t>
                      </a:r>
                      <a:r>
                        <a:rPr lang="en-US" sz="1800" dirty="0">
                          <a:effectLst/>
                        </a:rPr>
                        <a:t>esteemed client, by paying your taxes you make it possible to educate our children, fund our healthcare, and keep us safe. URA</a:t>
                      </a:r>
                      <a:r>
                        <a:rPr lang="en-US" sz="1800" dirty="0" smtClean="0">
                          <a:effectLst/>
                        </a:rPr>
                        <a:t>.”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4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Enforce</a:t>
                      </a:r>
                      <a:endParaRPr lang="en-US" sz="18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24,534 texts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“Dear </a:t>
                      </a:r>
                      <a:r>
                        <a:rPr lang="en-US" sz="1800" dirty="0">
                          <a:effectLst/>
                        </a:rPr>
                        <a:t>esteemed client, file your income tax return and pay the tax to avoid unnecessary payment of interest, penalties, and possible enforcement actions like the closure of business</a:t>
                      </a:r>
                      <a:r>
                        <a:rPr lang="en-US" sz="1800" dirty="0" smtClean="0">
                          <a:effectLst/>
                        </a:rPr>
                        <a:t>.”</a:t>
                      </a:r>
                      <a:endParaRPr lang="en-US" sz="18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2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114925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" y="334124"/>
            <a:ext cx="8557492" cy="89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415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2060"/>
                </a:solidFill>
              </a:rPr>
              <a:t>Treatments Increase Payment Likelihood</a:t>
            </a:r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5" y="1227407"/>
            <a:ext cx="7412182" cy="50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693" y="5234206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295" y="214855"/>
            <a:ext cx="8557492" cy="89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415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2060"/>
                </a:solidFill>
              </a:rPr>
              <a:t>Treatments Increase </a:t>
            </a:r>
            <a:r>
              <a:rPr lang="en-US" sz="3000" dirty="0" smtClean="0">
                <a:solidFill>
                  <a:srgbClr val="002060"/>
                </a:solidFill>
              </a:rPr>
              <a:t>Tax Collection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5" y="1108138"/>
            <a:ext cx="7415783" cy="50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73506" y="4039186"/>
            <a:ext cx="445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UAE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20" y="395999"/>
            <a:ext cx="8716143" cy="89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415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2060"/>
                </a:solidFill>
              </a:rPr>
              <a:t>Cost-Benefit Analysis of Messaging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8758" y="5165770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320" y="1289282"/>
            <a:ext cx="8535922" cy="580158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200" b="1" dirty="0"/>
              <a:t>Cost of Individual Text: </a:t>
            </a:r>
            <a:r>
              <a:rPr lang="en-GB" sz="2200" dirty="0"/>
              <a:t>~100 UGX</a:t>
            </a:r>
          </a:p>
          <a:p>
            <a:pPr algn="just"/>
            <a:endParaRPr lang="en-GB" sz="2200" b="1" dirty="0"/>
          </a:p>
          <a:p>
            <a:pPr algn="just"/>
            <a:r>
              <a:rPr lang="en-GB" sz="2200" b="1" dirty="0"/>
              <a:t>Benefit of Individual Text:</a:t>
            </a:r>
          </a:p>
          <a:p>
            <a:pPr algn="just"/>
            <a:endParaRPr lang="en-GB" sz="2200" b="1" dirty="0"/>
          </a:p>
          <a:p>
            <a:pPr marL="342900" indent="-342900" algn="just">
              <a:buFont typeface="Arial" charset="0"/>
              <a:buChar char="•"/>
            </a:pPr>
            <a:r>
              <a:rPr lang="en-GB" sz="2100" dirty="0"/>
              <a:t>Any Message: ~570 UGX			</a:t>
            </a:r>
            <a:r>
              <a:rPr lang="en-GB" sz="2100" dirty="0" smtClean="0"/>
              <a:t>			</a:t>
            </a:r>
            <a:r>
              <a:rPr lang="en-GB" sz="2100" dirty="0" smtClean="0">
                <a:solidFill>
                  <a:srgbClr val="002060"/>
                </a:solidFill>
              </a:rPr>
              <a:t>5.7x </a:t>
            </a:r>
            <a:r>
              <a:rPr lang="en-GB" sz="2100" dirty="0">
                <a:solidFill>
                  <a:srgbClr val="002060"/>
                </a:solidFill>
              </a:rPr>
              <a:t>rate of return</a:t>
            </a:r>
          </a:p>
          <a:p>
            <a:pPr lvl="1" algn="just"/>
            <a:r>
              <a:rPr lang="en-GB" sz="2100" dirty="0"/>
              <a:t>		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GB" sz="2100" dirty="0"/>
              <a:t>Enforcement Message: ~1,340 UGX		   	</a:t>
            </a:r>
            <a:r>
              <a:rPr lang="en-GB" sz="2100" b="1" dirty="0" smtClean="0">
                <a:solidFill>
                  <a:srgbClr val="002060"/>
                </a:solidFill>
              </a:rPr>
              <a:t>13.4x </a:t>
            </a:r>
            <a:r>
              <a:rPr lang="en-GB" sz="2100" b="1" dirty="0">
                <a:solidFill>
                  <a:srgbClr val="002060"/>
                </a:solidFill>
              </a:rPr>
              <a:t>rate of </a:t>
            </a:r>
            <a:r>
              <a:rPr lang="en-GB" sz="2100" b="1" dirty="0" smtClean="0">
                <a:solidFill>
                  <a:srgbClr val="002060"/>
                </a:solidFill>
              </a:rPr>
              <a:t>return</a:t>
            </a:r>
          </a:p>
          <a:p>
            <a:pPr algn="just"/>
            <a:endParaRPr lang="en-GB" sz="2200" b="1" dirty="0" smtClean="0"/>
          </a:p>
          <a:p>
            <a:pPr algn="just"/>
            <a:r>
              <a:rPr lang="en-GB" sz="2200" b="1" dirty="0" smtClean="0"/>
              <a:t>Benefit Increases When:</a:t>
            </a:r>
          </a:p>
          <a:p>
            <a:pPr algn="just"/>
            <a:endParaRPr lang="en-GB" sz="2200" b="1" dirty="0"/>
          </a:p>
          <a:p>
            <a:pPr marL="342900" indent="-342900" algn="just">
              <a:buFont typeface="Arial" charset="0"/>
              <a:buChar char="•"/>
            </a:pPr>
            <a:r>
              <a:rPr lang="en-GB" sz="2100" dirty="0" smtClean="0"/>
              <a:t>Business is Smaller</a:t>
            </a:r>
          </a:p>
          <a:p>
            <a:pPr marL="342900" indent="-342900" algn="just">
              <a:buFont typeface="Arial" charset="0"/>
              <a:buChar char="•"/>
            </a:pPr>
            <a:endParaRPr lang="en-GB" sz="2100" dirty="0"/>
          </a:p>
          <a:p>
            <a:pPr marL="342900" indent="-342900" algn="just">
              <a:buFont typeface="Arial" charset="0"/>
              <a:buChar char="•"/>
            </a:pPr>
            <a:r>
              <a:rPr lang="en-GB" sz="2100" dirty="0" smtClean="0"/>
              <a:t>Business is Newer</a:t>
            </a:r>
          </a:p>
          <a:p>
            <a:pPr marL="342900" indent="-342900" algn="just">
              <a:buFont typeface="Arial" charset="0"/>
              <a:buChar char="•"/>
            </a:pPr>
            <a:endParaRPr lang="en-GB" sz="2100" dirty="0"/>
          </a:p>
          <a:p>
            <a:pPr marL="342900" indent="-342900" algn="just">
              <a:buFont typeface="Arial" charset="0"/>
              <a:buChar char="•"/>
            </a:pPr>
            <a:r>
              <a:rPr lang="en-GB" sz="2100" dirty="0" smtClean="0"/>
              <a:t>Business Owner Lives Near Service Improvement		</a:t>
            </a:r>
            <a:r>
              <a:rPr lang="en-GB" sz="2200" dirty="0" smtClean="0"/>
              <a:t>	</a:t>
            </a:r>
            <a:endParaRPr lang="en-GB" sz="2400" dirty="0"/>
          </a:p>
          <a:p>
            <a:pPr algn="just"/>
            <a:r>
              <a:rPr lang="en-GB" sz="2400" dirty="0"/>
              <a:t>		</a:t>
            </a:r>
          </a:p>
          <a:p>
            <a:pPr algn="just"/>
            <a:r>
              <a:rPr lang="en-GB" sz="2400" b="1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422409" y="2703958"/>
            <a:ext cx="541867" cy="2969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422409" y="3318962"/>
            <a:ext cx="541867" cy="2969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675"/>
            <a:ext cx="8069993" cy="1143000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rgbClr val="002060"/>
                </a:solidFill>
              </a:rPr>
              <a:t>Policy Implications </a:t>
            </a:r>
            <a:endParaRPr lang="en-GB" sz="3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14925"/>
            <a:ext cx="1485900" cy="1514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35744"/>
            <a:ext cx="793207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Messaging matters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Stick versus Carrot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Content of messaging to taxpayers may be very important </a:t>
            </a:r>
            <a:r>
              <a:rPr lang="en-GB" sz="2400" dirty="0" smtClean="0"/>
              <a:t>to increase tax </a:t>
            </a:r>
            <a:r>
              <a:rPr lang="en-GB" sz="2400" dirty="0"/>
              <a:t>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Targeting also matters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works in messaging and what works in action may be different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 activities for engagement may work better in areas where social services are improving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2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42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B000C"/>
      </a:dk1>
      <a:lt1>
        <a:srgbClr val="FFFFFF"/>
      </a:lt1>
      <a:dk2>
        <a:srgbClr val="54156B"/>
      </a:dk2>
      <a:lt2>
        <a:srgbClr val="EAE9E5"/>
      </a:lt2>
      <a:accent1>
        <a:srgbClr val="F1B434"/>
      </a:accent1>
      <a:accent2>
        <a:srgbClr val="0097A9"/>
      </a:accent2>
      <a:accent3>
        <a:srgbClr val="9D9DA0"/>
      </a:accent3>
      <a:accent4>
        <a:srgbClr val="8064A2"/>
      </a:accent4>
      <a:accent5>
        <a:srgbClr val="6FC3D4"/>
      </a:accent5>
      <a:accent6>
        <a:srgbClr val="375FA0"/>
      </a:accent6>
      <a:hlink>
        <a:srgbClr val="DE9E40"/>
      </a:hlink>
      <a:folHlink>
        <a:srgbClr val="65A7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338</Words>
  <Application>Microsoft Office PowerPoint</Application>
  <PresentationFormat>On-screen Show (4:3)</PresentationFormat>
  <Paragraphs>84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Grande</vt:lpstr>
      <vt:lpstr>Mangal</vt:lpstr>
      <vt:lpstr>Times New Roman</vt:lpstr>
      <vt:lpstr>Office Theme</vt:lpstr>
      <vt:lpstr>Messaging Matters: The Effects of Different Messages on Individual Tax Payment in Uganda</vt:lpstr>
      <vt:lpstr>PowerPoint Presentation</vt:lpstr>
      <vt:lpstr>PowerPoint Presentation</vt:lpstr>
      <vt:lpstr>PowerPoint Presentation</vt:lpstr>
      <vt:lpstr>Design of the Research Study</vt:lpstr>
      <vt:lpstr>PowerPoint Presentation</vt:lpstr>
      <vt:lpstr>PowerPoint Presentation</vt:lpstr>
      <vt:lpstr>PowerPoint Presentation</vt:lpstr>
      <vt:lpstr>Policy Implications </vt:lpstr>
      <vt:lpstr>PowerPoint Presentation</vt:lpstr>
    </vt:vector>
  </TitlesOfParts>
  <Company>Soapbox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Romano</dc:creator>
  <cp:lastModifiedBy>IGCUSER</cp:lastModifiedBy>
  <cp:revision>795</cp:revision>
  <dcterms:created xsi:type="dcterms:W3CDTF">2014-08-05T16:02:45Z</dcterms:created>
  <dcterms:modified xsi:type="dcterms:W3CDTF">2021-08-26T13:46:21Z</dcterms:modified>
</cp:coreProperties>
</file>