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sldIdLst>
    <p:sldId id="258" r:id="rId2"/>
    <p:sldId id="286" r:id="rId3"/>
    <p:sldId id="313" r:id="rId4"/>
    <p:sldId id="297" r:id="rId5"/>
    <p:sldId id="305" r:id="rId6"/>
    <p:sldId id="304" r:id="rId7"/>
    <p:sldId id="303" r:id="rId8"/>
    <p:sldId id="298" r:id="rId9"/>
    <p:sldId id="307" r:id="rId10"/>
    <p:sldId id="299" r:id="rId11"/>
    <p:sldId id="308" r:id="rId12"/>
    <p:sldId id="309" r:id="rId13"/>
    <p:sldId id="310" r:id="rId14"/>
    <p:sldId id="311" r:id="rId15"/>
    <p:sldId id="314" r:id="rId16"/>
    <p:sldId id="315" r:id="rId17"/>
    <p:sldId id="317" r:id="rId18"/>
    <p:sldId id="31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978"/>
    <a:srgbClr val="CBCBCB"/>
    <a:srgbClr val="85D52B"/>
    <a:srgbClr val="B6D035"/>
    <a:srgbClr val="445878"/>
    <a:srgbClr val="141313"/>
    <a:srgbClr val="2F9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F7CD9-A120-411C-92D9-4F304A353D3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A6F4426-FDF4-4FA5-806C-A154994FE833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Incentives for immunization</a:t>
          </a:r>
          <a:endParaRPr lang="en-US" dirty="0">
            <a:solidFill>
              <a:schemeClr val="tx1"/>
            </a:solidFill>
          </a:endParaRPr>
        </a:p>
      </dgm:t>
    </dgm:pt>
    <dgm:pt modelId="{D11F4B92-8660-4326-8B0E-324E8397316B}" type="parTrans" cxnId="{B72A88E5-B196-4ABF-85FB-C45C8F995CB7}">
      <dgm:prSet/>
      <dgm:spPr/>
      <dgm:t>
        <a:bodyPr/>
        <a:lstStyle/>
        <a:p>
          <a:endParaRPr lang="en-US"/>
        </a:p>
      </dgm:t>
    </dgm:pt>
    <dgm:pt modelId="{D4C2C6C4-8D73-4989-8B9F-F3AB28473DEB}" type="sibTrans" cxnId="{B72A88E5-B196-4ABF-85FB-C45C8F995CB7}">
      <dgm:prSet/>
      <dgm:spPr/>
      <dgm:t>
        <a:bodyPr/>
        <a:lstStyle/>
        <a:p>
          <a:endParaRPr lang="en-US"/>
        </a:p>
      </dgm:t>
    </dgm:pt>
    <dgm:pt modelId="{94D27C30-F010-4651-9606-68FBC502BCBE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Higher completed vaccination rate</a:t>
          </a:r>
          <a:endParaRPr lang="en-US" dirty="0">
            <a:solidFill>
              <a:schemeClr val="tx1"/>
            </a:solidFill>
          </a:endParaRPr>
        </a:p>
      </dgm:t>
    </dgm:pt>
    <dgm:pt modelId="{619720DA-8AC5-4821-88E7-07FC1790B5A1}" type="parTrans" cxnId="{CFC82C0E-4127-4888-836E-8B26F9C7288F}">
      <dgm:prSet/>
      <dgm:spPr/>
      <dgm:t>
        <a:bodyPr/>
        <a:lstStyle/>
        <a:p>
          <a:endParaRPr lang="en-US"/>
        </a:p>
      </dgm:t>
    </dgm:pt>
    <dgm:pt modelId="{84188D9B-5AAD-4722-905D-58B9DBBF9ACD}" type="sibTrans" cxnId="{CFC82C0E-4127-4888-836E-8B26F9C7288F}">
      <dgm:prSet/>
      <dgm:spPr/>
      <dgm:t>
        <a:bodyPr/>
        <a:lstStyle/>
        <a:p>
          <a:endParaRPr lang="en-US"/>
        </a:p>
      </dgm:t>
    </dgm:pt>
    <dgm:pt modelId="{6812EBB8-3466-4FE4-9795-B0F7049CAB23}" type="pres">
      <dgm:prSet presAssocID="{30EF7CD9-A120-411C-92D9-4F304A353D32}" presName="Name0" presStyleCnt="0">
        <dgm:presLayoutVars>
          <dgm:dir/>
          <dgm:animLvl val="lvl"/>
          <dgm:resizeHandles val="exact"/>
        </dgm:presLayoutVars>
      </dgm:prSet>
      <dgm:spPr/>
    </dgm:pt>
    <dgm:pt modelId="{197788B9-AEA6-4F88-A3A5-198F4B189036}" type="pres">
      <dgm:prSet presAssocID="{4A6F4426-FDF4-4FA5-806C-A154994FE83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AA7DC-1517-440B-8884-174DD7DD8D0D}" type="pres">
      <dgm:prSet presAssocID="{D4C2C6C4-8D73-4989-8B9F-F3AB28473DEB}" presName="parTxOnlySpace" presStyleCnt="0"/>
      <dgm:spPr/>
    </dgm:pt>
    <dgm:pt modelId="{DCE257D6-95C4-450A-BE00-118FABC25196}" type="pres">
      <dgm:prSet presAssocID="{94D27C30-F010-4651-9606-68FBC502BCBE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4C8C94-2CA2-4F86-999C-4E77A6D96CB3}" type="presOf" srcId="{4A6F4426-FDF4-4FA5-806C-A154994FE833}" destId="{197788B9-AEA6-4F88-A3A5-198F4B189036}" srcOrd="0" destOrd="0" presId="urn:microsoft.com/office/officeart/2005/8/layout/chevron1"/>
    <dgm:cxn modelId="{AF8F79D5-8598-4278-A80C-0ADDC8886A9C}" type="presOf" srcId="{94D27C30-F010-4651-9606-68FBC502BCBE}" destId="{DCE257D6-95C4-450A-BE00-118FABC25196}" srcOrd="0" destOrd="0" presId="urn:microsoft.com/office/officeart/2005/8/layout/chevron1"/>
    <dgm:cxn modelId="{B72A88E5-B196-4ABF-85FB-C45C8F995CB7}" srcId="{30EF7CD9-A120-411C-92D9-4F304A353D32}" destId="{4A6F4426-FDF4-4FA5-806C-A154994FE833}" srcOrd="0" destOrd="0" parTransId="{D11F4B92-8660-4326-8B0E-324E8397316B}" sibTransId="{D4C2C6C4-8D73-4989-8B9F-F3AB28473DEB}"/>
    <dgm:cxn modelId="{B2DF7F99-E9DB-44B0-B5F0-04A422843FD6}" type="presOf" srcId="{30EF7CD9-A120-411C-92D9-4F304A353D32}" destId="{6812EBB8-3466-4FE4-9795-B0F7049CAB23}" srcOrd="0" destOrd="0" presId="urn:microsoft.com/office/officeart/2005/8/layout/chevron1"/>
    <dgm:cxn modelId="{CFC82C0E-4127-4888-836E-8B26F9C7288F}" srcId="{30EF7CD9-A120-411C-92D9-4F304A353D32}" destId="{94D27C30-F010-4651-9606-68FBC502BCBE}" srcOrd="1" destOrd="0" parTransId="{619720DA-8AC5-4821-88E7-07FC1790B5A1}" sibTransId="{84188D9B-5AAD-4722-905D-58B9DBBF9ACD}"/>
    <dgm:cxn modelId="{6AB2EB23-CA2A-4CBC-85A0-49D335CE1B52}" type="presParOf" srcId="{6812EBB8-3466-4FE4-9795-B0F7049CAB23}" destId="{197788B9-AEA6-4F88-A3A5-198F4B189036}" srcOrd="0" destOrd="0" presId="urn:microsoft.com/office/officeart/2005/8/layout/chevron1"/>
    <dgm:cxn modelId="{53C69C92-C410-442E-B17B-CCC24F901BC7}" type="presParOf" srcId="{6812EBB8-3466-4FE4-9795-B0F7049CAB23}" destId="{64FAA7DC-1517-440B-8884-174DD7DD8D0D}" srcOrd="1" destOrd="0" presId="urn:microsoft.com/office/officeart/2005/8/layout/chevron1"/>
    <dgm:cxn modelId="{15D819AA-1083-443E-AC2A-D80648BFA951}" type="presParOf" srcId="{6812EBB8-3466-4FE4-9795-B0F7049CAB23}" destId="{DCE257D6-95C4-450A-BE00-118FABC2519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FA0F-FE45-4AF1-9E96-7F8D40470158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Incentives given to parents</a:t>
          </a:r>
          <a:endParaRPr lang="en-US" dirty="0">
            <a:solidFill>
              <a:schemeClr val="tx1"/>
            </a:solidFill>
          </a:endParaRPr>
        </a:p>
      </dgm:t>
    </dgm:pt>
    <dgm:pt modelId="{BF12A18D-1878-425E-AF00-D90906EE8FD1}" type="parTrans" cxnId="{D22C791D-B1B5-417A-BAB1-7354DE440549}">
      <dgm:prSet/>
      <dgm:spPr/>
      <dgm:t>
        <a:bodyPr/>
        <a:lstStyle/>
        <a:p>
          <a:endParaRPr lang="en-US"/>
        </a:p>
      </dgm:t>
    </dgm:pt>
    <dgm:pt modelId="{97C49061-61A7-4EB2-A0CC-AB37DFD299FC}" type="sibTrans" cxnId="{D22C791D-B1B5-417A-BAB1-7354DE440549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88168-3ADE-4D0D-94C4-98A8B1893E45}" type="pres">
      <dgm:prSet presAssocID="{A56FFA0F-FE45-4AF1-9E96-7F8D40470158}" presName="parTxOnly" presStyleLbl="node1" presStyleIdx="0" presStyleCnt="1" custScaleX="84000" custScaleY="89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D50BA5-AC5C-4ABA-840C-B4CE1FF86A5D}" type="presOf" srcId="{05905043-6932-4FAC-B5D1-392CF7CB8DAC}" destId="{3C935E52-9E6E-4186-88EE-3CCF889962F6}" srcOrd="0" destOrd="0" presId="urn:microsoft.com/office/officeart/2005/8/layout/chevron1"/>
    <dgm:cxn modelId="{01D52804-3640-493D-BAD6-2454A24F3BA1}" type="presOf" srcId="{A56FFA0F-FE45-4AF1-9E96-7F8D40470158}" destId="{D1E88168-3ADE-4D0D-94C4-98A8B1893E45}" srcOrd="0" destOrd="0" presId="urn:microsoft.com/office/officeart/2005/8/layout/chevron1"/>
    <dgm:cxn modelId="{D22C791D-B1B5-417A-BAB1-7354DE440549}" srcId="{05905043-6932-4FAC-B5D1-392CF7CB8DAC}" destId="{A56FFA0F-FE45-4AF1-9E96-7F8D40470158}" srcOrd="0" destOrd="0" parTransId="{BF12A18D-1878-425E-AF00-D90906EE8FD1}" sibTransId="{97C49061-61A7-4EB2-A0CC-AB37DFD299FC}"/>
    <dgm:cxn modelId="{173A606C-1620-4052-9946-FF50CF6746D7}" type="presParOf" srcId="{3C935E52-9E6E-4186-88EE-3CCF889962F6}" destId="{D1E88168-3ADE-4D0D-94C4-98A8B1893E4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59E824A-978F-42F3-BF3E-7A56D8FF159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0E66B5E-3C53-413D-9FE0-6EA5BE5395D5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Incentives delivered to clinic</a:t>
          </a:r>
          <a:endParaRPr lang="en-US" dirty="0">
            <a:solidFill>
              <a:schemeClr val="tx1"/>
            </a:solidFill>
          </a:endParaRPr>
        </a:p>
      </dgm:t>
    </dgm:pt>
    <dgm:pt modelId="{BD84215E-1626-4156-8996-3E3B85E20B0A}" type="parTrans" cxnId="{5E19AD2D-A909-4FA6-82E1-78CC9ECF4D58}">
      <dgm:prSet/>
      <dgm:spPr/>
      <dgm:t>
        <a:bodyPr/>
        <a:lstStyle/>
        <a:p>
          <a:endParaRPr lang="en-US"/>
        </a:p>
      </dgm:t>
    </dgm:pt>
    <dgm:pt modelId="{86BE64E0-FABC-417F-8DEC-AAF5BD38D53C}" type="sibTrans" cxnId="{5E19AD2D-A909-4FA6-82E1-78CC9ECF4D58}">
      <dgm:prSet/>
      <dgm:spPr/>
      <dgm:t>
        <a:bodyPr/>
        <a:lstStyle/>
        <a:p>
          <a:endParaRPr lang="en-US"/>
        </a:p>
      </dgm:t>
    </dgm:pt>
    <dgm:pt modelId="{D5832785-2887-46E7-B461-84F696FE8614}" type="pres">
      <dgm:prSet presAssocID="{059E824A-978F-42F3-BF3E-7A56D8FF1596}" presName="Name0" presStyleCnt="0">
        <dgm:presLayoutVars>
          <dgm:dir/>
          <dgm:animLvl val="lvl"/>
          <dgm:resizeHandles val="exact"/>
        </dgm:presLayoutVars>
      </dgm:prSet>
      <dgm:spPr/>
    </dgm:pt>
    <dgm:pt modelId="{215DBF5C-60BD-4D7F-B2DB-A77171BDA115}" type="pres">
      <dgm:prSet presAssocID="{A0E66B5E-3C53-413D-9FE0-6EA5BE5395D5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F046DF-8850-4BE3-B524-B2BFB1A8D1BD}" type="presOf" srcId="{059E824A-978F-42F3-BF3E-7A56D8FF1596}" destId="{D5832785-2887-46E7-B461-84F696FE8614}" srcOrd="0" destOrd="0" presId="urn:microsoft.com/office/officeart/2005/8/layout/chevron1"/>
    <dgm:cxn modelId="{9829271A-B2AC-4151-AAE3-CDDB247F5FEA}" type="presOf" srcId="{A0E66B5E-3C53-413D-9FE0-6EA5BE5395D5}" destId="{215DBF5C-60BD-4D7F-B2DB-A77171BDA115}" srcOrd="0" destOrd="0" presId="urn:microsoft.com/office/officeart/2005/8/layout/chevron1"/>
    <dgm:cxn modelId="{5E19AD2D-A909-4FA6-82E1-78CC9ECF4D58}" srcId="{059E824A-978F-42F3-BF3E-7A56D8FF1596}" destId="{A0E66B5E-3C53-413D-9FE0-6EA5BE5395D5}" srcOrd="0" destOrd="0" parTransId="{BD84215E-1626-4156-8996-3E3B85E20B0A}" sibTransId="{86BE64E0-FABC-417F-8DEC-AAF5BD38D53C}"/>
    <dgm:cxn modelId="{1B9A621B-596F-45F6-B85F-3D6F9AE70ADC}" type="presParOf" srcId="{D5832785-2887-46E7-B461-84F696FE8614}" destId="{215DBF5C-60BD-4D7F-B2DB-A77171BDA11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6CAC9D-FC0B-4B58-BF68-6F95604BE662}">
      <dgm:prSet phldrT="[Text]"/>
      <dgm:spPr>
        <a:solidFill>
          <a:srgbClr val="787978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Completed </a:t>
          </a:r>
          <a:r>
            <a:rPr lang="en-US" dirty="0" err="1" smtClean="0">
              <a:solidFill>
                <a:schemeClr val="tx1"/>
              </a:solidFill>
            </a:rPr>
            <a:t>imm</a:t>
          </a:r>
          <a:r>
            <a:rPr lang="en-US" dirty="0" smtClean="0">
              <a:solidFill>
                <a:schemeClr val="tx1"/>
              </a:solidFill>
            </a:rPr>
            <a:t>. rises</a:t>
          </a:r>
          <a:endParaRPr lang="en-US" dirty="0">
            <a:solidFill>
              <a:schemeClr val="tx1"/>
            </a:solidFill>
          </a:endParaRPr>
        </a:p>
      </dgm:t>
    </dgm:pt>
    <dgm:pt modelId="{DE9F3FF9-51A8-49F4-BA62-91E4A6471AA0}" type="parTrans" cxnId="{FA739294-81BD-4148-9D9A-C5DAD8146D7E}">
      <dgm:prSet/>
      <dgm:spPr/>
      <dgm:t>
        <a:bodyPr/>
        <a:lstStyle/>
        <a:p>
          <a:endParaRPr lang="en-US"/>
        </a:p>
      </dgm:t>
    </dgm:pt>
    <dgm:pt modelId="{93040681-7595-4020-84AC-836750F28B99}" type="sibTrans" cxnId="{FA739294-81BD-4148-9D9A-C5DAD8146D7E}">
      <dgm:prSet/>
      <dgm:spPr/>
      <dgm:t>
        <a:bodyPr/>
        <a:lstStyle/>
        <a:p>
          <a:endParaRPr lang="en-US"/>
        </a:p>
      </dgm:t>
    </dgm:pt>
    <dgm:pt modelId="{2ED4D393-28C2-4033-942E-61D2C59DBEDA}">
      <dgm:prSet/>
      <dgm:spPr>
        <a:solidFill>
          <a:srgbClr val="787978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Improved health</a:t>
          </a:r>
          <a:endParaRPr lang="en-US" dirty="0">
            <a:solidFill>
              <a:schemeClr val="tx1"/>
            </a:solidFill>
          </a:endParaRPr>
        </a:p>
      </dgm:t>
    </dgm:pt>
    <dgm:pt modelId="{A087CA8A-D07F-4079-BD7E-AB409E769A13}" type="parTrans" cxnId="{3DB7744F-6437-4035-B3EA-AADFCDBCD282}">
      <dgm:prSet/>
      <dgm:spPr/>
      <dgm:t>
        <a:bodyPr/>
        <a:lstStyle/>
        <a:p>
          <a:endParaRPr lang="en-US"/>
        </a:p>
      </dgm:t>
    </dgm:pt>
    <dgm:pt modelId="{FA6D7DA9-0FD0-4D51-9A29-D83F0E896213}" type="sibTrans" cxnId="{3DB7744F-6437-4035-B3EA-AADFCDBCD282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89E0E6-9F94-4C13-BAB0-CDEF20EB284D}" type="pres">
      <dgm:prSet presAssocID="{7F6CAC9D-FC0B-4B58-BF68-6F95604BE66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B3003-E5BB-4BA7-8CF7-34E0D0141997}" type="pres">
      <dgm:prSet presAssocID="{93040681-7595-4020-84AC-836750F28B99}" presName="parTxOnlySpace" presStyleCnt="0"/>
      <dgm:spPr/>
    </dgm:pt>
    <dgm:pt modelId="{40ADAFE7-103B-40FC-9F92-16E4E2353350}" type="pres">
      <dgm:prSet presAssocID="{2ED4D393-28C2-4033-942E-61D2C59DBEDA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739294-81BD-4148-9D9A-C5DAD8146D7E}" srcId="{05905043-6932-4FAC-B5D1-392CF7CB8DAC}" destId="{7F6CAC9D-FC0B-4B58-BF68-6F95604BE662}" srcOrd="0" destOrd="0" parTransId="{DE9F3FF9-51A8-49F4-BA62-91E4A6471AA0}" sibTransId="{93040681-7595-4020-84AC-836750F28B99}"/>
    <dgm:cxn modelId="{E6B96BC7-5392-4ADF-8DE4-DB65F3CDA3AC}" type="presOf" srcId="{7F6CAC9D-FC0B-4B58-BF68-6F95604BE662}" destId="{0289E0E6-9F94-4C13-BAB0-CDEF20EB284D}" srcOrd="0" destOrd="0" presId="urn:microsoft.com/office/officeart/2005/8/layout/chevron1"/>
    <dgm:cxn modelId="{3DB7744F-6437-4035-B3EA-AADFCDBCD282}" srcId="{05905043-6932-4FAC-B5D1-392CF7CB8DAC}" destId="{2ED4D393-28C2-4033-942E-61D2C59DBEDA}" srcOrd="1" destOrd="0" parTransId="{A087CA8A-D07F-4079-BD7E-AB409E769A13}" sibTransId="{FA6D7DA9-0FD0-4D51-9A29-D83F0E896213}"/>
    <dgm:cxn modelId="{12DF8FD0-FA16-488E-94DE-88282FB9E216}" type="presOf" srcId="{2ED4D393-28C2-4033-942E-61D2C59DBEDA}" destId="{40ADAFE7-103B-40FC-9F92-16E4E2353350}" srcOrd="0" destOrd="0" presId="urn:microsoft.com/office/officeart/2005/8/layout/chevron1"/>
    <dgm:cxn modelId="{C5787E80-D879-4F44-B27A-5DAC0D4D523B}" type="presOf" srcId="{05905043-6932-4FAC-B5D1-392CF7CB8DAC}" destId="{3C935E52-9E6E-4186-88EE-3CCF889962F6}" srcOrd="0" destOrd="0" presId="urn:microsoft.com/office/officeart/2005/8/layout/chevron1"/>
    <dgm:cxn modelId="{83ED6200-233A-4532-86D6-42582CC331EC}" type="presParOf" srcId="{3C935E52-9E6E-4186-88EE-3CCF889962F6}" destId="{0289E0E6-9F94-4C13-BAB0-CDEF20EB284D}" srcOrd="0" destOrd="0" presId="urn:microsoft.com/office/officeart/2005/8/layout/chevron1"/>
    <dgm:cxn modelId="{288F2807-D978-4ED5-AC35-821490F3EDBC}" type="presParOf" srcId="{3C935E52-9E6E-4186-88EE-3CCF889962F6}" destId="{3E9B3003-E5BB-4BA7-8CF7-34E0D0141997}" srcOrd="1" destOrd="0" presId="urn:microsoft.com/office/officeart/2005/8/layout/chevron1"/>
    <dgm:cxn modelId="{463C9C05-E8A3-4433-997B-347BB73784E8}" type="presParOf" srcId="{3C935E52-9E6E-4186-88EE-3CCF889962F6}" destId="{40ADAFE7-103B-40FC-9F92-16E4E235335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FA0F-FE45-4AF1-9E96-7F8D40470158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Min risk from over vaccination</a:t>
          </a:r>
          <a:endParaRPr lang="en-US" dirty="0">
            <a:solidFill>
              <a:schemeClr val="tx1"/>
            </a:solidFill>
          </a:endParaRPr>
        </a:p>
      </dgm:t>
    </dgm:pt>
    <dgm:pt modelId="{BF12A18D-1878-425E-AF00-D90906EE8FD1}" type="parTrans" cxnId="{D22C791D-B1B5-417A-BAB1-7354DE440549}">
      <dgm:prSet/>
      <dgm:spPr/>
      <dgm:t>
        <a:bodyPr/>
        <a:lstStyle/>
        <a:p>
          <a:endParaRPr lang="en-US"/>
        </a:p>
      </dgm:t>
    </dgm:pt>
    <dgm:pt modelId="{97C49061-61A7-4EB2-A0CC-AB37DFD299FC}" type="sibTrans" cxnId="{D22C791D-B1B5-417A-BAB1-7354DE440549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88168-3ADE-4D0D-94C4-98A8B1893E45}" type="pres">
      <dgm:prSet presAssocID="{A56FFA0F-FE45-4AF1-9E96-7F8D40470158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995BA0-821F-40C0-B27D-920687DDB061}" type="presOf" srcId="{05905043-6932-4FAC-B5D1-392CF7CB8DAC}" destId="{3C935E52-9E6E-4186-88EE-3CCF889962F6}" srcOrd="0" destOrd="0" presId="urn:microsoft.com/office/officeart/2005/8/layout/chevron1"/>
    <dgm:cxn modelId="{234478F2-4466-4DF2-AE66-4E0FC3F6535A}" type="presOf" srcId="{A56FFA0F-FE45-4AF1-9E96-7F8D40470158}" destId="{D1E88168-3ADE-4D0D-94C4-98A8B1893E45}" srcOrd="0" destOrd="0" presId="urn:microsoft.com/office/officeart/2005/8/layout/chevron1"/>
    <dgm:cxn modelId="{D22C791D-B1B5-417A-BAB1-7354DE440549}" srcId="{05905043-6932-4FAC-B5D1-392CF7CB8DAC}" destId="{A56FFA0F-FE45-4AF1-9E96-7F8D40470158}" srcOrd="0" destOrd="0" parTransId="{BF12A18D-1878-425E-AF00-D90906EE8FD1}" sibTransId="{97C49061-61A7-4EB2-A0CC-AB37DFD299FC}"/>
    <dgm:cxn modelId="{7085C172-A6E3-45EA-8297-3F3F4D709A22}" type="presParOf" srcId="{3C935E52-9E6E-4186-88EE-3CCF889962F6}" destId="{D1E88168-3ADE-4D0D-94C4-98A8B1893E4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FA0F-FE45-4AF1-9E96-7F8D40470158}">
      <dgm:prSet phldrT="[Text]"/>
      <dgm:spPr>
        <a:solidFill>
          <a:srgbClr val="CBCBCB"/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Incentive program</a:t>
          </a:r>
          <a:endParaRPr lang="en-US" dirty="0">
            <a:solidFill>
              <a:schemeClr val="tx1"/>
            </a:solidFill>
          </a:endParaRPr>
        </a:p>
      </dgm:t>
    </dgm:pt>
    <dgm:pt modelId="{BF12A18D-1878-425E-AF00-D90906EE8FD1}" type="parTrans" cxnId="{D22C791D-B1B5-417A-BAB1-7354DE440549}">
      <dgm:prSet/>
      <dgm:spPr/>
      <dgm:t>
        <a:bodyPr/>
        <a:lstStyle/>
        <a:p>
          <a:endParaRPr lang="en-US"/>
        </a:p>
      </dgm:t>
    </dgm:pt>
    <dgm:pt modelId="{97C49061-61A7-4EB2-A0CC-AB37DFD299FC}" type="sibTrans" cxnId="{D22C791D-B1B5-417A-BAB1-7354DE440549}">
      <dgm:prSet/>
      <dgm:spPr/>
      <dgm:t>
        <a:bodyPr/>
        <a:lstStyle/>
        <a:p>
          <a:endParaRPr lang="en-US"/>
        </a:p>
      </dgm:t>
    </dgm:pt>
    <dgm:pt modelId="{76BFC188-B620-4EF0-AE64-BE63A7287226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Parents want to vaccinate </a:t>
          </a:r>
          <a:endParaRPr lang="en-US" dirty="0">
            <a:solidFill>
              <a:schemeClr val="tx1"/>
            </a:solidFill>
          </a:endParaRPr>
        </a:p>
      </dgm:t>
    </dgm:pt>
    <dgm:pt modelId="{A50993F3-1804-46A4-932B-5AE8BD753F34}" type="parTrans" cxnId="{4E53A9B0-6A07-4E9E-A139-A31F0F9E3CB6}">
      <dgm:prSet/>
      <dgm:spPr/>
      <dgm:t>
        <a:bodyPr/>
        <a:lstStyle/>
        <a:p>
          <a:endParaRPr lang="en-US"/>
        </a:p>
      </dgm:t>
    </dgm:pt>
    <dgm:pt modelId="{8D201B9C-50A6-4873-BDD3-EAEEFA077D64}" type="sibTrans" cxnId="{4E53A9B0-6A07-4E9E-A139-A31F0F9E3CB6}">
      <dgm:prSet/>
      <dgm:spPr/>
      <dgm:t>
        <a:bodyPr/>
        <a:lstStyle/>
        <a:p>
          <a:endParaRPr lang="en-US"/>
        </a:p>
      </dgm:t>
    </dgm:pt>
    <dgm:pt modelId="{7F6CAC9D-FC0B-4B58-BF68-6F95604BE662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Can access clinic</a:t>
          </a:r>
          <a:endParaRPr lang="en-US" dirty="0">
            <a:solidFill>
              <a:schemeClr val="tx1"/>
            </a:solidFill>
          </a:endParaRPr>
        </a:p>
      </dgm:t>
    </dgm:pt>
    <dgm:pt modelId="{DE9F3FF9-51A8-49F4-BA62-91E4A6471AA0}" type="parTrans" cxnId="{FA739294-81BD-4148-9D9A-C5DAD8146D7E}">
      <dgm:prSet/>
      <dgm:spPr/>
      <dgm:t>
        <a:bodyPr/>
        <a:lstStyle/>
        <a:p>
          <a:endParaRPr lang="en-US"/>
        </a:p>
      </dgm:t>
    </dgm:pt>
    <dgm:pt modelId="{93040681-7595-4020-84AC-836750F28B99}" type="sibTrans" cxnId="{FA739294-81BD-4148-9D9A-C5DAD8146D7E}">
      <dgm:prSet/>
      <dgm:spPr/>
      <dgm:t>
        <a:bodyPr/>
        <a:lstStyle/>
        <a:p>
          <a:endParaRPr lang="en-US"/>
        </a:p>
      </dgm:t>
    </dgm:pt>
    <dgm:pt modelId="{2ED4D393-28C2-4033-942E-61D2C59DBEDA}">
      <dgm:prSet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Provider presence sufficient</a:t>
          </a:r>
          <a:endParaRPr lang="en-US" dirty="0">
            <a:solidFill>
              <a:schemeClr val="tx1"/>
            </a:solidFill>
          </a:endParaRPr>
        </a:p>
      </dgm:t>
    </dgm:pt>
    <dgm:pt modelId="{A087CA8A-D07F-4079-BD7E-AB409E769A13}" type="parTrans" cxnId="{3DB7744F-6437-4035-B3EA-AADFCDBCD282}">
      <dgm:prSet/>
      <dgm:spPr/>
      <dgm:t>
        <a:bodyPr/>
        <a:lstStyle/>
        <a:p>
          <a:endParaRPr lang="en-US"/>
        </a:p>
      </dgm:t>
    </dgm:pt>
    <dgm:pt modelId="{FA6D7DA9-0FD0-4D51-9A29-D83F0E896213}" type="sibTrans" cxnId="{3DB7744F-6437-4035-B3EA-AADFCDBCD282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88168-3ADE-4D0D-94C4-98A8B1893E45}" type="pres">
      <dgm:prSet presAssocID="{A56FFA0F-FE45-4AF1-9E96-7F8D4047015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D4CE6-E63D-499A-B8E1-3020CE0B5EC8}" type="pres">
      <dgm:prSet presAssocID="{97C49061-61A7-4EB2-A0CC-AB37DFD299FC}" presName="parTxOnlySpace" presStyleCnt="0"/>
      <dgm:spPr/>
    </dgm:pt>
    <dgm:pt modelId="{0530AECA-61D4-4D9F-84FA-742338B58275}" type="pres">
      <dgm:prSet presAssocID="{76BFC188-B620-4EF0-AE64-BE63A728722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F7E73-C700-4D33-8951-9DC8C5404F76}" type="pres">
      <dgm:prSet presAssocID="{8D201B9C-50A6-4873-BDD3-EAEEFA077D64}" presName="parTxOnlySpace" presStyleCnt="0"/>
      <dgm:spPr/>
    </dgm:pt>
    <dgm:pt modelId="{0289E0E6-9F94-4C13-BAB0-CDEF20EB284D}" type="pres">
      <dgm:prSet presAssocID="{7F6CAC9D-FC0B-4B58-BF68-6F95604BE66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B3003-E5BB-4BA7-8CF7-34E0D0141997}" type="pres">
      <dgm:prSet presAssocID="{93040681-7595-4020-84AC-836750F28B99}" presName="parTxOnlySpace" presStyleCnt="0"/>
      <dgm:spPr/>
    </dgm:pt>
    <dgm:pt modelId="{40ADAFE7-103B-40FC-9F92-16E4E2353350}" type="pres">
      <dgm:prSet presAssocID="{2ED4D393-28C2-4033-942E-61D2C59DBED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03CE53-7C64-4A56-8B83-A4896FE546AC}" type="presOf" srcId="{76BFC188-B620-4EF0-AE64-BE63A7287226}" destId="{0530AECA-61D4-4D9F-84FA-742338B58275}" srcOrd="0" destOrd="0" presId="urn:microsoft.com/office/officeart/2005/8/layout/chevron1"/>
    <dgm:cxn modelId="{D9397684-5F4D-47CA-8C85-E7103C588701}" type="presOf" srcId="{05905043-6932-4FAC-B5D1-392CF7CB8DAC}" destId="{3C935E52-9E6E-4186-88EE-3CCF889962F6}" srcOrd="0" destOrd="0" presId="urn:microsoft.com/office/officeart/2005/8/layout/chevron1"/>
    <dgm:cxn modelId="{F721331E-C83E-4C31-BB54-6BDC2EF23C7A}" type="presOf" srcId="{A56FFA0F-FE45-4AF1-9E96-7F8D40470158}" destId="{D1E88168-3ADE-4D0D-94C4-98A8B1893E45}" srcOrd="0" destOrd="0" presId="urn:microsoft.com/office/officeart/2005/8/layout/chevron1"/>
    <dgm:cxn modelId="{B8E02085-9649-4B16-A30E-9EF22711F27F}" type="presOf" srcId="{2ED4D393-28C2-4033-942E-61D2C59DBEDA}" destId="{40ADAFE7-103B-40FC-9F92-16E4E2353350}" srcOrd="0" destOrd="0" presId="urn:microsoft.com/office/officeart/2005/8/layout/chevron1"/>
    <dgm:cxn modelId="{4E53A9B0-6A07-4E9E-A139-A31F0F9E3CB6}" srcId="{05905043-6932-4FAC-B5D1-392CF7CB8DAC}" destId="{76BFC188-B620-4EF0-AE64-BE63A7287226}" srcOrd="1" destOrd="0" parTransId="{A50993F3-1804-46A4-932B-5AE8BD753F34}" sibTransId="{8D201B9C-50A6-4873-BDD3-EAEEFA077D64}"/>
    <dgm:cxn modelId="{FA739294-81BD-4148-9D9A-C5DAD8146D7E}" srcId="{05905043-6932-4FAC-B5D1-392CF7CB8DAC}" destId="{7F6CAC9D-FC0B-4B58-BF68-6F95604BE662}" srcOrd="2" destOrd="0" parTransId="{DE9F3FF9-51A8-49F4-BA62-91E4A6471AA0}" sibTransId="{93040681-7595-4020-84AC-836750F28B99}"/>
    <dgm:cxn modelId="{3DB7744F-6437-4035-B3EA-AADFCDBCD282}" srcId="{05905043-6932-4FAC-B5D1-392CF7CB8DAC}" destId="{2ED4D393-28C2-4033-942E-61D2C59DBEDA}" srcOrd="3" destOrd="0" parTransId="{A087CA8A-D07F-4079-BD7E-AB409E769A13}" sibTransId="{FA6D7DA9-0FD0-4D51-9A29-D83F0E896213}"/>
    <dgm:cxn modelId="{CF59A823-885F-4770-8D5C-24F805E32251}" type="presOf" srcId="{7F6CAC9D-FC0B-4B58-BF68-6F95604BE662}" destId="{0289E0E6-9F94-4C13-BAB0-CDEF20EB284D}" srcOrd="0" destOrd="0" presId="urn:microsoft.com/office/officeart/2005/8/layout/chevron1"/>
    <dgm:cxn modelId="{D22C791D-B1B5-417A-BAB1-7354DE440549}" srcId="{05905043-6932-4FAC-B5D1-392CF7CB8DAC}" destId="{A56FFA0F-FE45-4AF1-9E96-7F8D40470158}" srcOrd="0" destOrd="0" parTransId="{BF12A18D-1878-425E-AF00-D90906EE8FD1}" sibTransId="{97C49061-61A7-4EB2-A0CC-AB37DFD299FC}"/>
    <dgm:cxn modelId="{4AE69CD9-55F5-42FE-854A-7A3ADB6083E2}" type="presParOf" srcId="{3C935E52-9E6E-4186-88EE-3CCF889962F6}" destId="{D1E88168-3ADE-4D0D-94C4-98A8B1893E45}" srcOrd="0" destOrd="0" presId="urn:microsoft.com/office/officeart/2005/8/layout/chevron1"/>
    <dgm:cxn modelId="{25A0EE40-8190-452A-A2B8-7D574C18498E}" type="presParOf" srcId="{3C935E52-9E6E-4186-88EE-3CCF889962F6}" destId="{9B0D4CE6-E63D-499A-B8E1-3020CE0B5EC8}" srcOrd="1" destOrd="0" presId="urn:microsoft.com/office/officeart/2005/8/layout/chevron1"/>
    <dgm:cxn modelId="{193F137B-1963-49E6-B263-3C0B6ACEA597}" type="presParOf" srcId="{3C935E52-9E6E-4186-88EE-3CCF889962F6}" destId="{0530AECA-61D4-4D9F-84FA-742338B58275}" srcOrd="2" destOrd="0" presId="urn:microsoft.com/office/officeart/2005/8/layout/chevron1"/>
    <dgm:cxn modelId="{8ED39538-D05E-42E9-9605-18079D5453AC}" type="presParOf" srcId="{3C935E52-9E6E-4186-88EE-3CCF889962F6}" destId="{2B3F7E73-C700-4D33-8951-9DC8C5404F76}" srcOrd="3" destOrd="0" presId="urn:microsoft.com/office/officeart/2005/8/layout/chevron1"/>
    <dgm:cxn modelId="{E7699444-02D7-481F-99E3-CDAF671FDF64}" type="presParOf" srcId="{3C935E52-9E6E-4186-88EE-3CCF889962F6}" destId="{0289E0E6-9F94-4C13-BAB0-CDEF20EB284D}" srcOrd="4" destOrd="0" presId="urn:microsoft.com/office/officeart/2005/8/layout/chevron1"/>
    <dgm:cxn modelId="{BF0823DB-A5BA-4020-9890-18DCFCE1261C}" type="presParOf" srcId="{3C935E52-9E6E-4186-88EE-3CCF889962F6}" destId="{3E9B3003-E5BB-4BA7-8CF7-34E0D0141997}" srcOrd="5" destOrd="0" presId="urn:microsoft.com/office/officeart/2005/8/layout/chevron1"/>
    <dgm:cxn modelId="{64D55B27-40EF-4E5D-BA52-72D49E5AF38E}" type="presParOf" srcId="{3C935E52-9E6E-4186-88EE-3CCF889962F6}" destId="{40ADAFE7-103B-40FC-9F92-16E4E2353350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FA0F-FE45-4AF1-9E96-7F8D40470158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Parents present biased</a:t>
          </a:r>
          <a:endParaRPr lang="en-US" dirty="0">
            <a:solidFill>
              <a:schemeClr val="tx1"/>
            </a:solidFill>
          </a:endParaRPr>
        </a:p>
      </dgm:t>
    </dgm:pt>
    <dgm:pt modelId="{BF12A18D-1878-425E-AF00-D90906EE8FD1}" type="parTrans" cxnId="{D22C791D-B1B5-417A-BAB1-7354DE440549}">
      <dgm:prSet/>
      <dgm:spPr/>
      <dgm:t>
        <a:bodyPr/>
        <a:lstStyle/>
        <a:p>
          <a:endParaRPr lang="en-US"/>
        </a:p>
      </dgm:t>
    </dgm:pt>
    <dgm:pt modelId="{97C49061-61A7-4EB2-A0CC-AB37DFD299FC}" type="sibTrans" cxnId="{D22C791D-B1B5-417A-BAB1-7354DE440549}">
      <dgm:prSet/>
      <dgm:spPr/>
      <dgm:t>
        <a:bodyPr/>
        <a:lstStyle/>
        <a:p>
          <a:endParaRPr lang="en-US"/>
        </a:p>
      </dgm:t>
    </dgm:pt>
    <dgm:pt modelId="{76BFC188-B620-4EF0-AE64-BE63A7287226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Small incentives offset bias</a:t>
          </a:r>
          <a:endParaRPr lang="en-US" dirty="0">
            <a:solidFill>
              <a:schemeClr val="tx1"/>
            </a:solidFill>
          </a:endParaRPr>
        </a:p>
      </dgm:t>
    </dgm:pt>
    <dgm:pt modelId="{A50993F3-1804-46A4-932B-5AE8BD753F34}" type="parTrans" cxnId="{4E53A9B0-6A07-4E9E-A139-A31F0F9E3CB6}">
      <dgm:prSet/>
      <dgm:spPr/>
      <dgm:t>
        <a:bodyPr/>
        <a:lstStyle/>
        <a:p>
          <a:endParaRPr lang="en-US"/>
        </a:p>
      </dgm:t>
    </dgm:pt>
    <dgm:pt modelId="{8D201B9C-50A6-4873-BDD3-EAEEFA077D64}" type="sibTrans" cxnId="{4E53A9B0-6A07-4E9E-A139-A31F0F9E3CB6}">
      <dgm:prSet/>
      <dgm:spPr/>
      <dgm:t>
        <a:bodyPr/>
        <a:lstStyle/>
        <a:p>
          <a:endParaRPr lang="en-US"/>
        </a:p>
      </dgm:t>
    </dgm:pt>
    <dgm:pt modelId="{7F6CAC9D-FC0B-4B58-BF68-6F95604BE662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Completed schedule salient</a:t>
          </a:r>
          <a:endParaRPr lang="en-US" dirty="0">
            <a:solidFill>
              <a:schemeClr val="tx1"/>
            </a:solidFill>
          </a:endParaRPr>
        </a:p>
      </dgm:t>
    </dgm:pt>
    <dgm:pt modelId="{DE9F3FF9-51A8-49F4-BA62-91E4A6471AA0}" type="parTrans" cxnId="{FA739294-81BD-4148-9D9A-C5DAD8146D7E}">
      <dgm:prSet/>
      <dgm:spPr/>
      <dgm:t>
        <a:bodyPr/>
        <a:lstStyle/>
        <a:p>
          <a:endParaRPr lang="en-US"/>
        </a:p>
      </dgm:t>
    </dgm:pt>
    <dgm:pt modelId="{93040681-7595-4020-84AC-836750F28B99}" type="sibTrans" cxnId="{FA739294-81BD-4148-9D9A-C5DAD8146D7E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88168-3ADE-4D0D-94C4-98A8B1893E45}" type="pres">
      <dgm:prSet presAssocID="{A56FFA0F-FE45-4AF1-9E96-7F8D4047015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D4CE6-E63D-499A-B8E1-3020CE0B5EC8}" type="pres">
      <dgm:prSet presAssocID="{97C49061-61A7-4EB2-A0CC-AB37DFD299FC}" presName="parTxOnlySpace" presStyleCnt="0"/>
      <dgm:spPr/>
    </dgm:pt>
    <dgm:pt modelId="{0530AECA-61D4-4D9F-84FA-742338B58275}" type="pres">
      <dgm:prSet presAssocID="{76BFC188-B620-4EF0-AE64-BE63A728722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F7E73-C700-4D33-8951-9DC8C5404F76}" type="pres">
      <dgm:prSet presAssocID="{8D201B9C-50A6-4873-BDD3-EAEEFA077D64}" presName="parTxOnlySpace" presStyleCnt="0"/>
      <dgm:spPr/>
    </dgm:pt>
    <dgm:pt modelId="{0289E0E6-9F94-4C13-BAB0-CDEF20EB284D}" type="pres">
      <dgm:prSet presAssocID="{7F6CAC9D-FC0B-4B58-BF68-6F95604BE66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3412F-E01B-42B4-B96B-D37470A74E64}" type="presOf" srcId="{A56FFA0F-FE45-4AF1-9E96-7F8D40470158}" destId="{D1E88168-3ADE-4D0D-94C4-98A8B1893E45}" srcOrd="0" destOrd="0" presId="urn:microsoft.com/office/officeart/2005/8/layout/chevron1"/>
    <dgm:cxn modelId="{0FF56024-A6E8-45BF-B67B-EE99529760F1}" type="presOf" srcId="{76BFC188-B620-4EF0-AE64-BE63A7287226}" destId="{0530AECA-61D4-4D9F-84FA-742338B58275}" srcOrd="0" destOrd="0" presId="urn:microsoft.com/office/officeart/2005/8/layout/chevron1"/>
    <dgm:cxn modelId="{4E53A9B0-6A07-4E9E-A139-A31F0F9E3CB6}" srcId="{05905043-6932-4FAC-B5D1-392CF7CB8DAC}" destId="{76BFC188-B620-4EF0-AE64-BE63A7287226}" srcOrd="1" destOrd="0" parTransId="{A50993F3-1804-46A4-932B-5AE8BD753F34}" sibTransId="{8D201B9C-50A6-4873-BDD3-EAEEFA077D64}"/>
    <dgm:cxn modelId="{FA739294-81BD-4148-9D9A-C5DAD8146D7E}" srcId="{05905043-6932-4FAC-B5D1-392CF7CB8DAC}" destId="{7F6CAC9D-FC0B-4B58-BF68-6F95604BE662}" srcOrd="2" destOrd="0" parTransId="{DE9F3FF9-51A8-49F4-BA62-91E4A6471AA0}" sibTransId="{93040681-7595-4020-84AC-836750F28B99}"/>
    <dgm:cxn modelId="{1B7504C5-FA2F-4775-ACEB-43343A21A882}" type="presOf" srcId="{05905043-6932-4FAC-B5D1-392CF7CB8DAC}" destId="{3C935E52-9E6E-4186-88EE-3CCF889962F6}" srcOrd="0" destOrd="0" presId="urn:microsoft.com/office/officeart/2005/8/layout/chevron1"/>
    <dgm:cxn modelId="{232471C9-6F15-486E-A1BE-A111B2589AFC}" type="presOf" srcId="{7F6CAC9D-FC0B-4B58-BF68-6F95604BE662}" destId="{0289E0E6-9F94-4C13-BAB0-CDEF20EB284D}" srcOrd="0" destOrd="0" presId="urn:microsoft.com/office/officeart/2005/8/layout/chevron1"/>
    <dgm:cxn modelId="{D22C791D-B1B5-417A-BAB1-7354DE440549}" srcId="{05905043-6932-4FAC-B5D1-392CF7CB8DAC}" destId="{A56FFA0F-FE45-4AF1-9E96-7F8D40470158}" srcOrd="0" destOrd="0" parTransId="{BF12A18D-1878-425E-AF00-D90906EE8FD1}" sibTransId="{97C49061-61A7-4EB2-A0CC-AB37DFD299FC}"/>
    <dgm:cxn modelId="{E2ABC65B-F7EE-4673-B2C2-799C3E1CA7C4}" type="presParOf" srcId="{3C935E52-9E6E-4186-88EE-3CCF889962F6}" destId="{D1E88168-3ADE-4D0D-94C4-98A8B1893E45}" srcOrd="0" destOrd="0" presId="urn:microsoft.com/office/officeart/2005/8/layout/chevron1"/>
    <dgm:cxn modelId="{20541E86-22FA-42F6-8E11-E14CC7FD85D2}" type="presParOf" srcId="{3C935E52-9E6E-4186-88EE-3CCF889962F6}" destId="{9B0D4CE6-E63D-499A-B8E1-3020CE0B5EC8}" srcOrd="1" destOrd="0" presId="urn:microsoft.com/office/officeart/2005/8/layout/chevron1"/>
    <dgm:cxn modelId="{EFD60D91-55C0-4511-8B2F-232ABF5E5DAC}" type="presParOf" srcId="{3C935E52-9E6E-4186-88EE-3CCF889962F6}" destId="{0530AECA-61D4-4D9F-84FA-742338B58275}" srcOrd="2" destOrd="0" presId="urn:microsoft.com/office/officeart/2005/8/layout/chevron1"/>
    <dgm:cxn modelId="{2F123D67-3AF5-42CB-90E0-94ECEB661C30}" type="presParOf" srcId="{3C935E52-9E6E-4186-88EE-3CCF889962F6}" destId="{2B3F7E73-C700-4D33-8951-9DC8C5404F76}" srcOrd="3" destOrd="0" presId="urn:microsoft.com/office/officeart/2005/8/layout/chevron1"/>
    <dgm:cxn modelId="{3B3D1ABB-6D41-4238-88AB-34C794BEAAF0}" type="presParOf" srcId="{3C935E52-9E6E-4186-88EE-3CCF889962F6}" destId="{0289E0E6-9F94-4C13-BAB0-CDEF20EB284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FA0F-FE45-4AF1-9E96-7F8D40470158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Incentives given to parents</a:t>
          </a:r>
          <a:endParaRPr lang="en-US" dirty="0">
            <a:solidFill>
              <a:schemeClr val="tx1"/>
            </a:solidFill>
          </a:endParaRPr>
        </a:p>
      </dgm:t>
    </dgm:pt>
    <dgm:pt modelId="{BF12A18D-1878-425E-AF00-D90906EE8FD1}" type="parTrans" cxnId="{D22C791D-B1B5-417A-BAB1-7354DE440549}">
      <dgm:prSet/>
      <dgm:spPr/>
      <dgm:t>
        <a:bodyPr/>
        <a:lstStyle/>
        <a:p>
          <a:endParaRPr lang="en-US"/>
        </a:p>
      </dgm:t>
    </dgm:pt>
    <dgm:pt modelId="{97C49061-61A7-4EB2-A0CC-AB37DFD299FC}" type="sibTrans" cxnId="{D22C791D-B1B5-417A-BAB1-7354DE440549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88168-3ADE-4D0D-94C4-98A8B1893E45}" type="pres">
      <dgm:prSet presAssocID="{A56FFA0F-FE45-4AF1-9E96-7F8D40470158}" presName="parTxOnly" presStyleLbl="node1" presStyleIdx="0" presStyleCnt="1" custScaleX="84000" custScaleY="89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C4479D-BD57-4061-AA9B-FB07DF759A1C}" type="presOf" srcId="{A56FFA0F-FE45-4AF1-9E96-7F8D40470158}" destId="{D1E88168-3ADE-4D0D-94C4-98A8B1893E45}" srcOrd="0" destOrd="0" presId="urn:microsoft.com/office/officeart/2005/8/layout/chevron1"/>
    <dgm:cxn modelId="{D22C791D-B1B5-417A-BAB1-7354DE440549}" srcId="{05905043-6932-4FAC-B5D1-392CF7CB8DAC}" destId="{A56FFA0F-FE45-4AF1-9E96-7F8D40470158}" srcOrd="0" destOrd="0" parTransId="{BF12A18D-1878-425E-AF00-D90906EE8FD1}" sibTransId="{97C49061-61A7-4EB2-A0CC-AB37DFD299FC}"/>
    <dgm:cxn modelId="{11F952DC-F0C1-4BB9-83FD-F5DC5145A517}" type="presOf" srcId="{05905043-6932-4FAC-B5D1-392CF7CB8DAC}" destId="{3C935E52-9E6E-4186-88EE-3CCF889962F6}" srcOrd="0" destOrd="0" presId="urn:microsoft.com/office/officeart/2005/8/layout/chevron1"/>
    <dgm:cxn modelId="{52B2A71A-C005-4DB8-A571-67DF6B14B30C}" type="presParOf" srcId="{3C935E52-9E6E-4186-88EE-3CCF889962F6}" destId="{D1E88168-3ADE-4D0D-94C4-98A8B1893E4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9E824A-978F-42F3-BF3E-7A56D8FF159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0E66B5E-3C53-413D-9FE0-6EA5BE5395D5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Incentives delivered to clinic</a:t>
          </a:r>
          <a:endParaRPr lang="en-US" dirty="0">
            <a:solidFill>
              <a:schemeClr val="tx1"/>
            </a:solidFill>
          </a:endParaRPr>
        </a:p>
      </dgm:t>
    </dgm:pt>
    <dgm:pt modelId="{BD84215E-1626-4156-8996-3E3B85E20B0A}" type="parTrans" cxnId="{5E19AD2D-A909-4FA6-82E1-78CC9ECF4D58}">
      <dgm:prSet/>
      <dgm:spPr/>
      <dgm:t>
        <a:bodyPr/>
        <a:lstStyle/>
        <a:p>
          <a:endParaRPr lang="en-US"/>
        </a:p>
      </dgm:t>
    </dgm:pt>
    <dgm:pt modelId="{86BE64E0-FABC-417F-8DEC-AAF5BD38D53C}" type="sibTrans" cxnId="{5E19AD2D-A909-4FA6-82E1-78CC9ECF4D58}">
      <dgm:prSet/>
      <dgm:spPr/>
      <dgm:t>
        <a:bodyPr/>
        <a:lstStyle/>
        <a:p>
          <a:endParaRPr lang="en-US"/>
        </a:p>
      </dgm:t>
    </dgm:pt>
    <dgm:pt modelId="{D5832785-2887-46E7-B461-84F696FE8614}" type="pres">
      <dgm:prSet presAssocID="{059E824A-978F-42F3-BF3E-7A56D8FF1596}" presName="Name0" presStyleCnt="0">
        <dgm:presLayoutVars>
          <dgm:dir/>
          <dgm:animLvl val="lvl"/>
          <dgm:resizeHandles val="exact"/>
        </dgm:presLayoutVars>
      </dgm:prSet>
      <dgm:spPr/>
    </dgm:pt>
    <dgm:pt modelId="{215DBF5C-60BD-4D7F-B2DB-A77171BDA115}" type="pres">
      <dgm:prSet presAssocID="{A0E66B5E-3C53-413D-9FE0-6EA5BE5395D5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1D4EEC-99A6-4556-BEE5-9210D5BDAE9F}" type="presOf" srcId="{059E824A-978F-42F3-BF3E-7A56D8FF1596}" destId="{D5832785-2887-46E7-B461-84F696FE8614}" srcOrd="0" destOrd="0" presId="urn:microsoft.com/office/officeart/2005/8/layout/chevron1"/>
    <dgm:cxn modelId="{63A6A862-BA33-411C-B1B3-74B7CF281328}" type="presOf" srcId="{A0E66B5E-3C53-413D-9FE0-6EA5BE5395D5}" destId="{215DBF5C-60BD-4D7F-B2DB-A77171BDA115}" srcOrd="0" destOrd="0" presId="urn:microsoft.com/office/officeart/2005/8/layout/chevron1"/>
    <dgm:cxn modelId="{5E19AD2D-A909-4FA6-82E1-78CC9ECF4D58}" srcId="{059E824A-978F-42F3-BF3E-7A56D8FF1596}" destId="{A0E66B5E-3C53-413D-9FE0-6EA5BE5395D5}" srcOrd="0" destOrd="0" parTransId="{BD84215E-1626-4156-8996-3E3B85E20B0A}" sibTransId="{86BE64E0-FABC-417F-8DEC-AAF5BD38D53C}"/>
    <dgm:cxn modelId="{8EAE6678-3532-4558-A643-E6B2C39DF7AB}" type="presParOf" srcId="{D5832785-2887-46E7-B461-84F696FE8614}" destId="{215DBF5C-60BD-4D7F-B2DB-A77171BDA11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6CAC9D-FC0B-4B58-BF68-6F95604BE662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Completed </a:t>
          </a:r>
          <a:r>
            <a:rPr lang="en-US" dirty="0" err="1" smtClean="0">
              <a:solidFill>
                <a:schemeClr val="tx1"/>
              </a:solidFill>
            </a:rPr>
            <a:t>imm</a:t>
          </a:r>
          <a:r>
            <a:rPr lang="en-US" dirty="0" smtClean="0">
              <a:solidFill>
                <a:schemeClr val="tx1"/>
              </a:solidFill>
            </a:rPr>
            <a:t>. rises</a:t>
          </a:r>
          <a:endParaRPr lang="en-US" dirty="0">
            <a:solidFill>
              <a:schemeClr val="tx1"/>
            </a:solidFill>
          </a:endParaRPr>
        </a:p>
      </dgm:t>
    </dgm:pt>
    <dgm:pt modelId="{DE9F3FF9-51A8-49F4-BA62-91E4A6471AA0}" type="parTrans" cxnId="{FA739294-81BD-4148-9D9A-C5DAD8146D7E}">
      <dgm:prSet/>
      <dgm:spPr/>
      <dgm:t>
        <a:bodyPr/>
        <a:lstStyle/>
        <a:p>
          <a:endParaRPr lang="en-US"/>
        </a:p>
      </dgm:t>
    </dgm:pt>
    <dgm:pt modelId="{93040681-7595-4020-84AC-836750F28B99}" type="sibTrans" cxnId="{FA739294-81BD-4148-9D9A-C5DAD8146D7E}">
      <dgm:prSet/>
      <dgm:spPr/>
      <dgm:t>
        <a:bodyPr/>
        <a:lstStyle/>
        <a:p>
          <a:endParaRPr lang="en-US"/>
        </a:p>
      </dgm:t>
    </dgm:pt>
    <dgm:pt modelId="{2ED4D393-28C2-4033-942E-61D2C59DBEDA}">
      <dgm:prSet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Improved health</a:t>
          </a:r>
          <a:endParaRPr lang="en-US" dirty="0">
            <a:solidFill>
              <a:schemeClr val="tx1"/>
            </a:solidFill>
          </a:endParaRPr>
        </a:p>
      </dgm:t>
    </dgm:pt>
    <dgm:pt modelId="{A087CA8A-D07F-4079-BD7E-AB409E769A13}" type="parTrans" cxnId="{3DB7744F-6437-4035-B3EA-AADFCDBCD282}">
      <dgm:prSet/>
      <dgm:spPr/>
      <dgm:t>
        <a:bodyPr/>
        <a:lstStyle/>
        <a:p>
          <a:endParaRPr lang="en-US"/>
        </a:p>
      </dgm:t>
    </dgm:pt>
    <dgm:pt modelId="{FA6D7DA9-0FD0-4D51-9A29-D83F0E896213}" type="sibTrans" cxnId="{3DB7744F-6437-4035-B3EA-AADFCDBCD282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89E0E6-9F94-4C13-BAB0-CDEF20EB284D}" type="pres">
      <dgm:prSet presAssocID="{7F6CAC9D-FC0B-4B58-BF68-6F95604BE66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B3003-E5BB-4BA7-8CF7-34E0D0141997}" type="pres">
      <dgm:prSet presAssocID="{93040681-7595-4020-84AC-836750F28B99}" presName="parTxOnlySpace" presStyleCnt="0"/>
      <dgm:spPr/>
    </dgm:pt>
    <dgm:pt modelId="{40ADAFE7-103B-40FC-9F92-16E4E2353350}" type="pres">
      <dgm:prSet presAssocID="{2ED4D393-28C2-4033-942E-61D2C59DBEDA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739294-81BD-4148-9D9A-C5DAD8146D7E}" srcId="{05905043-6932-4FAC-B5D1-392CF7CB8DAC}" destId="{7F6CAC9D-FC0B-4B58-BF68-6F95604BE662}" srcOrd="0" destOrd="0" parTransId="{DE9F3FF9-51A8-49F4-BA62-91E4A6471AA0}" sibTransId="{93040681-7595-4020-84AC-836750F28B99}"/>
    <dgm:cxn modelId="{4A58B71E-6375-4C13-869F-D38E70091A3F}" type="presOf" srcId="{7F6CAC9D-FC0B-4B58-BF68-6F95604BE662}" destId="{0289E0E6-9F94-4C13-BAB0-CDEF20EB284D}" srcOrd="0" destOrd="0" presId="urn:microsoft.com/office/officeart/2005/8/layout/chevron1"/>
    <dgm:cxn modelId="{3DB7744F-6437-4035-B3EA-AADFCDBCD282}" srcId="{05905043-6932-4FAC-B5D1-392CF7CB8DAC}" destId="{2ED4D393-28C2-4033-942E-61D2C59DBEDA}" srcOrd="1" destOrd="0" parTransId="{A087CA8A-D07F-4079-BD7E-AB409E769A13}" sibTransId="{FA6D7DA9-0FD0-4D51-9A29-D83F0E896213}"/>
    <dgm:cxn modelId="{F9652FC8-8F7C-411E-87D4-85B8022EE5BD}" type="presOf" srcId="{2ED4D393-28C2-4033-942E-61D2C59DBEDA}" destId="{40ADAFE7-103B-40FC-9F92-16E4E2353350}" srcOrd="0" destOrd="0" presId="urn:microsoft.com/office/officeart/2005/8/layout/chevron1"/>
    <dgm:cxn modelId="{F6EDA97A-3F0F-4122-8264-596AE6A6D3F8}" type="presOf" srcId="{05905043-6932-4FAC-B5D1-392CF7CB8DAC}" destId="{3C935E52-9E6E-4186-88EE-3CCF889962F6}" srcOrd="0" destOrd="0" presId="urn:microsoft.com/office/officeart/2005/8/layout/chevron1"/>
    <dgm:cxn modelId="{22F90B6B-59CC-4A45-A735-5343830A18EA}" type="presParOf" srcId="{3C935E52-9E6E-4186-88EE-3CCF889962F6}" destId="{0289E0E6-9F94-4C13-BAB0-CDEF20EB284D}" srcOrd="0" destOrd="0" presId="urn:microsoft.com/office/officeart/2005/8/layout/chevron1"/>
    <dgm:cxn modelId="{478835DC-37C4-4CFF-BD62-82817FA4C203}" type="presParOf" srcId="{3C935E52-9E6E-4186-88EE-3CCF889962F6}" destId="{3E9B3003-E5BB-4BA7-8CF7-34E0D0141997}" srcOrd="1" destOrd="0" presId="urn:microsoft.com/office/officeart/2005/8/layout/chevron1"/>
    <dgm:cxn modelId="{6D93527C-592C-4E5C-B491-7CA310786F44}" type="presParOf" srcId="{3C935E52-9E6E-4186-88EE-3CCF889962F6}" destId="{40ADAFE7-103B-40FC-9F92-16E4E235335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FA0F-FE45-4AF1-9E96-7F8D40470158}">
      <dgm:prSet phldrT="[Text]"/>
      <dgm:spPr>
        <a:solidFill>
          <a:srgbClr val="CBCBCB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Min risk from over vaccination</a:t>
          </a:r>
          <a:endParaRPr lang="en-US" dirty="0">
            <a:solidFill>
              <a:schemeClr val="tx1"/>
            </a:solidFill>
          </a:endParaRPr>
        </a:p>
      </dgm:t>
    </dgm:pt>
    <dgm:pt modelId="{BF12A18D-1878-425E-AF00-D90906EE8FD1}" type="parTrans" cxnId="{D22C791D-B1B5-417A-BAB1-7354DE440549}">
      <dgm:prSet/>
      <dgm:spPr/>
      <dgm:t>
        <a:bodyPr/>
        <a:lstStyle/>
        <a:p>
          <a:endParaRPr lang="en-US"/>
        </a:p>
      </dgm:t>
    </dgm:pt>
    <dgm:pt modelId="{97C49061-61A7-4EB2-A0CC-AB37DFD299FC}" type="sibTrans" cxnId="{D22C791D-B1B5-417A-BAB1-7354DE440549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88168-3ADE-4D0D-94C4-98A8B1893E45}" type="pres">
      <dgm:prSet presAssocID="{A56FFA0F-FE45-4AF1-9E96-7F8D40470158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2109DD-F902-4A1F-AEDF-BC1057DA2FAF}" type="presOf" srcId="{05905043-6932-4FAC-B5D1-392CF7CB8DAC}" destId="{3C935E52-9E6E-4186-88EE-3CCF889962F6}" srcOrd="0" destOrd="0" presId="urn:microsoft.com/office/officeart/2005/8/layout/chevron1"/>
    <dgm:cxn modelId="{E761FE18-C772-4011-B841-9BDA65EF5917}" type="presOf" srcId="{A56FFA0F-FE45-4AF1-9E96-7F8D40470158}" destId="{D1E88168-3ADE-4D0D-94C4-98A8B1893E45}" srcOrd="0" destOrd="0" presId="urn:microsoft.com/office/officeart/2005/8/layout/chevron1"/>
    <dgm:cxn modelId="{D22C791D-B1B5-417A-BAB1-7354DE440549}" srcId="{05905043-6932-4FAC-B5D1-392CF7CB8DAC}" destId="{A56FFA0F-FE45-4AF1-9E96-7F8D40470158}" srcOrd="0" destOrd="0" parTransId="{BF12A18D-1878-425E-AF00-D90906EE8FD1}" sibTransId="{97C49061-61A7-4EB2-A0CC-AB37DFD299FC}"/>
    <dgm:cxn modelId="{3AB8D5A4-ABC8-4FB6-87FA-1076AF03EEC8}" type="presParOf" srcId="{3C935E52-9E6E-4186-88EE-3CCF889962F6}" destId="{D1E88168-3ADE-4D0D-94C4-98A8B1893E4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FA0F-FE45-4AF1-9E96-7F8D40470158}">
      <dgm:prSet phldrT="[Text]"/>
      <dgm:spPr>
        <a:solidFill>
          <a:srgbClr val="787978"/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Incentive program</a:t>
          </a:r>
          <a:endParaRPr lang="en-US" dirty="0">
            <a:solidFill>
              <a:schemeClr val="tx1"/>
            </a:solidFill>
          </a:endParaRPr>
        </a:p>
      </dgm:t>
    </dgm:pt>
    <dgm:pt modelId="{BF12A18D-1878-425E-AF00-D90906EE8FD1}" type="parTrans" cxnId="{D22C791D-B1B5-417A-BAB1-7354DE440549}">
      <dgm:prSet/>
      <dgm:spPr/>
      <dgm:t>
        <a:bodyPr/>
        <a:lstStyle/>
        <a:p>
          <a:endParaRPr lang="en-US"/>
        </a:p>
      </dgm:t>
    </dgm:pt>
    <dgm:pt modelId="{97C49061-61A7-4EB2-A0CC-AB37DFD299FC}" type="sibTrans" cxnId="{D22C791D-B1B5-417A-BAB1-7354DE440549}">
      <dgm:prSet/>
      <dgm:spPr/>
      <dgm:t>
        <a:bodyPr/>
        <a:lstStyle/>
        <a:p>
          <a:endParaRPr lang="en-US"/>
        </a:p>
      </dgm:t>
    </dgm:pt>
    <dgm:pt modelId="{76BFC188-B620-4EF0-AE64-BE63A7287226}">
      <dgm:prSet phldrT="[Text]"/>
      <dgm:spPr>
        <a:solidFill>
          <a:srgbClr val="787978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Parents want to vaccinate </a:t>
          </a:r>
          <a:endParaRPr lang="en-US" dirty="0">
            <a:solidFill>
              <a:schemeClr val="tx1"/>
            </a:solidFill>
          </a:endParaRPr>
        </a:p>
      </dgm:t>
    </dgm:pt>
    <dgm:pt modelId="{A50993F3-1804-46A4-932B-5AE8BD753F34}" type="parTrans" cxnId="{4E53A9B0-6A07-4E9E-A139-A31F0F9E3CB6}">
      <dgm:prSet/>
      <dgm:spPr/>
      <dgm:t>
        <a:bodyPr/>
        <a:lstStyle/>
        <a:p>
          <a:endParaRPr lang="en-US"/>
        </a:p>
      </dgm:t>
    </dgm:pt>
    <dgm:pt modelId="{8D201B9C-50A6-4873-BDD3-EAEEFA077D64}" type="sibTrans" cxnId="{4E53A9B0-6A07-4E9E-A139-A31F0F9E3CB6}">
      <dgm:prSet/>
      <dgm:spPr/>
      <dgm:t>
        <a:bodyPr/>
        <a:lstStyle/>
        <a:p>
          <a:endParaRPr lang="en-US"/>
        </a:p>
      </dgm:t>
    </dgm:pt>
    <dgm:pt modelId="{7F6CAC9D-FC0B-4B58-BF68-6F95604BE662}">
      <dgm:prSet phldrT="[Text]"/>
      <dgm:spPr>
        <a:solidFill>
          <a:srgbClr val="787978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Can access clinic</a:t>
          </a:r>
          <a:endParaRPr lang="en-US" dirty="0">
            <a:solidFill>
              <a:schemeClr val="tx1"/>
            </a:solidFill>
          </a:endParaRPr>
        </a:p>
      </dgm:t>
    </dgm:pt>
    <dgm:pt modelId="{DE9F3FF9-51A8-49F4-BA62-91E4A6471AA0}" type="parTrans" cxnId="{FA739294-81BD-4148-9D9A-C5DAD8146D7E}">
      <dgm:prSet/>
      <dgm:spPr/>
      <dgm:t>
        <a:bodyPr/>
        <a:lstStyle/>
        <a:p>
          <a:endParaRPr lang="en-US"/>
        </a:p>
      </dgm:t>
    </dgm:pt>
    <dgm:pt modelId="{93040681-7595-4020-84AC-836750F28B99}" type="sibTrans" cxnId="{FA739294-81BD-4148-9D9A-C5DAD8146D7E}">
      <dgm:prSet/>
      <dgm:spPr/>
      <dgm:t>
        <a:bodyPr/>
        <a:lstStyle/>
        <a:p>
          <a:endParaRPr lang="en-US"/>
        </a:p>
      </dgm:t>
    </dgm:pt>
    <dgm:pt modelId="{2ED4D393-28C2-4033-942E-61D2C59DBEDA}">
      <dgm:prSet/>
      <dgm:spPr>
        <a:solidFill>
          <a:srgbClr val="787978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Provider presence sufficient</a:t>
          </a:r>
          <a:endParaRPr lang="en-US" dirty="0">
            <a:solidFill>
              <a:schemeClr val="tx1"/>
            </a:solidFill>
          </a:endParaRPr>
        </a:p>
      </dgm:t>
    </dgm:pt>
    <dgm:pt modelId="{A087CA8A-D07F-4079-BD7E-AB409E769A13}" type="parTrans" cxnId="{3DB7744F-6437-4035-B3EA-AADFCDBCD282}">
      <dgm:prSet/>
      <dgm:spPr/>
      <dgm:t>
        <a:bodyPr/>
        <a:lstStyle/>
        <a:p>
          <a:endParaRPr lang="en-US"/>
        </a:p>
      </dgm:t>
    </dgm:pt>
    <dgm:pt modelId="{FA6D7DA9-0FD0-4D51-9A29-D83F0E896213}" type="sibTrans" cxnId="{3DB7744F-6437-4035-B3EA-AADFCDBCD282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88168-3ADE-4D0D-94C4-98A8B1893E45}" type="pres">
      <dgm:prSet presAssocID="{A56FFA0F-FE45-4AF1-9E96-7F8D4047015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D4CE6-E63D-499A-B8E1-3020CE0B5EC8}" type="pres">
      <dgm:prSet presAssocID="{97C49061-61A7-4EB2-A0CC-AB37DFD299FC}" presName="parTxOnlySpace" presStyleCnt="0"/>
      <dgm:spPr/>
    </dgm:pt>
    <dgm:pt modelId="{0530AECA-61D4-4D9F-84FA-742338B58275}" type="pres">
      <dgm:prSet presAssocID="{76BFC188-B620-4EF0-AE64-BE63A728722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F7E73-C700-4D33-8951-9DC8C5404F76}" type="pres">
      <dgm:prSet presAssocID="{8D201B9C-50A6-4873-BDD3-EAEEFA077D64}" presName="parTxOnlySpace" presStyleCnt="0"/>
      <dgm:spPr/>
    </dgm:pt>
    <dgm:pt modelId="{0289E0E6-9F94-4C13-BAB0-CDEF20EB284D}" type="pres">
      <dgm:prSet presAssocID="{7F6CAC9D-FC0B-4B58-BF68-6F95604BE66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B3003-E5BB-4BA7-8CF7-34E0D0141997}" type="pres">
      <dgm:prSet presAssocID="{93040681-7595-4020-84AC-836750F28B99}" presName="parTxOnlySpace" presStyleCnt="0"/>
      <dgm:spPr/>
    </dgm:pt>
    <dgm:pt modelId="{40ADAFE7-103B-40FC-9F92-16E4E2353350}" type="pres">
      <dgm:prSet presAssocID="{2ED4D393-28C2-4033-942E-61D2C59DBED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EB5D57-B24A-44B2-BFD1-0191E7302A61}" type="presOf" srcId="{A56FFA0F-FE45-4AF1-9E96-7F8D40470158}" destId="{D1E88168-3ADE-4D0D-94C4-98A8B1893E45}" srcOrd="0" destOrd="0" presId="urn:microsoft.com/office/officeart/2005/8/layout/chevron1"/>
    <dgm:cxn modelId="{6B275CFB-9B14-4C80-8688-DB82721C521E}" type="presOf" srcId="{7F6CAC9D-FC0B-4B58-BF68-6F95604BE662}" destId="{0289E0E6-9F94-4C13-BAB0-CDEF20EB284D}" srcOrd="0" destOrd="0" presId="urn:microsoft.com/office/officeart/2005/8/layout/chevron1"/>
    <dgm:cxn modelId="{4E53A9B0-6A07-4E9E-A139-A31F0F9E3CB6}" srcId="{05905043-6932-4FAC-B5D1-392CF7CB8DAC}" destId="{76BFC188-B620-4EF0-AE64-BE63A7287226}" srcOrd="1" destOrd="0" parTransId="{A50993F3-1804-46A4-932B-5AE8BD753F34}" sibTransId="{8D201B9C-50A6-4873-BDD3-EAEEFA077D64}"/>
    <dgm:cxn modelId="{F40C3CB0-396F-401A-9C2C-064A32012114}" type="presOf" srcId="{2ED4D393-28C2-4033-942E-61D2C59DBEDA}" destId="{40ADAFE7-103B-40FC-9F92-16E4E2353350}" srcOrd="0" destOrd="0" presId="urn:microsoft.com/office/officeart/2005/8/layout/chevron1"/>
    <dgm:cxn modelId="{68E0A79C-673A-4236-B3FD-5A9F350CB98C}" type="presOf" srcId="{76BFC188-B620-4EF0-AE64-BE63A7287226}" destId="{0530AECA-61D4-4D9F-84FA-742338B58275}" srcOrd="0" destOrd="0" presId="urn:microsoft.com/office/officeart/2005/8/layout/chevron1"/>
    <dgm:cxn modelId="{FA739294-81BD-4148-9D9A-C5DAD8146D7E}" srcId="{05905043-6932-4FAC-B5D1-392CF7CB8DAC}" destId="{7F6CAC9D-FC0B-4B58-BF68-6F95604BE662}" srcOrd="2" destOrd="0" parTransId="{DE9F3FF9-51A8-49F4-BA62-91E4A6471AA0}" sibTransId="{93040681-7595-4020-84AC-836750F28B99}"/>
    <dgm:cxn modelId="{3DB7744F-6437-4035-B3EA-AADFCDBCD282}" srcId="{05905043-6932-4FAC-B5D1-392CF7CB8DAC}" destId="{2ED4D393-28C2-4033-942E-61D2C59DBEDA}" srcOrd="3" destOrd="0" parTransId="{A087CA8A-D07F-4079-BD7E-AB409E769A13}" sibTransId="{FA6D7DA9-0FD0-4D51-9A29-D83F0E896213}"/>
    <dgm:cxn modelId="{D22C791D-B1B5-417A-BAB1-7354DE440549}" srcId="{05905043-6932-4FAC-B5D1-392CF7CB8DAC}" destId="{A56FFA0F-FE45-4AF1-9E96-7F8D40470158}" srcOrd="0" destOrd="0" parTransId="{BF12A18D-1878-425E-AF00-D90906EE8FD1}" sibTransId="{97C49061-61A7-4EB2-A0CC-AB37DFD299FC}"/>
    <dgm:cxn modelId="{97BCEA77-0470-4074-8719-65E28BF8EB8E}" type="presOf" srcId="{05905043-6932-4FAC-B5D1-392CF7CB8DAC}" destId="{3C935E52-9E6E-4186-88EE-3CCF889962F6}" srcOrd="0" destOrd="0" presId="urn:microsoft.com/office/officeart/2005/8/layout/chevron1"/>
    <dgm:cxn modelId="{55BF846F-8935-49C9-AEDC-A25308903123}" type="presParOf" srcId="{3C935E52-9E6E-4186-88EE-3CCF889962F6}" destId="{D1E88168-3ADE-4D0D-94C4-98A8B1893E45}" srcOrd="0" destOrd="0" presId="urn:microsoft.com/office/officeart/2005/8/layout/chevron1"/>
    <dgm:cxn modelId="{886D916B-C87F-4D71-889C-B3DCC18CF0F7}" type="presParOf" srcId="{3C935E52-9E6E-4186-88EE-3CCF889962F6}" destId="{9B0D4CE6-E63D-499A-B8E1-3020CE0B5EC8}" srcOrd="1" destOrd="0" presId="urn:microsoft.com/office/officeart/2005/8/layout/chevron1"/>
    <dgm:cxn modelId="{EA87B301-DCA4-459A-8B70-31060FF1B5C6}" type="presParOf" srcId="{3C935E52-9E6E-4186-88EE-3CCF889962F6}" destId="{0530AECA-61D4-4D9F-84FA-742338B58275}" srcOrd="2" destOrd="0" presId="urn:microsoft.com/office/officeart/2005/8/layout/chevron1"/>
    <dgm:cxn modelId="{4A86A7D3-4813-4FB4-A1D6-4B1059D63AA8}" type="presParOf" srcId="{3C935E52-9E6E-4186-88EE-3CCF889962F6}" destId="{2B3F7E73-C700-4D33-8951-9DC8C5404F76}" srcOrd="3" destOrd="0" presId="urn:microsoft.com/office/officeart/2005/8/layout/chevron1"/>
    <dgm:cxn modelId="{DDBFE92E-6B6B-475F-9F50-6006AFEEE98A}" type="presParOf" srcId="{3C935E52-9E6E-4186-88EE-3CCF889962F6}" destId="{0289E0E6-9F94-4C13-BAB0-CDEF20EB284D}" srcOrd="4" destOrd="0" presId="urn:microsoft.com/office/officeart/2005/8/layout/chevron1"/>
    <dgm:cxn modelId="{A3009C6A-05CE-4E3C-8C82-71A3C3965FCF}" type="presParOf" srcId="{3C935E52-9E6E-4186-88EE-3CCF889962F6}" destId="{3E9B3003-E5BB-4BA7-8CF7-34E0D0141997}" srcOrd="5" destOrd="0" presId="urn:microsoft.com/office/officeart/2005/8/layout/chevron1"/>
    <dgm:cxn modelId="{63650B13-CCD9-455B-B23B-455337281687}" type="presParOf" srcId="{3C935E52-9E6E-4186-88EE-3CCF889962F6}" destId="{40ADAFE7-103B-40FC-9F92-16E4E2353350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5905043-6932-4FAC-B5D1-392CF7CB8D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FA0F-FE45-4AF1-9E96-7F8D40470158}">
      <dgm:prSet phldrT="[Text]"/>
      <dgm:spPr>
        <a:solidFill>
          <a:srgbClr val="787978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Parents present biased</a:t>
          </a:r>
          <a:endParaRPr lang="en-US" dirty="0">
            <a:solidFill>
              <a:schemeClr val="tx1"/>
            </a:solidFill>
          </a:endParaRPr>
        </a:p>
      </dgm:t>
    </dgm:pt>
    <dgm:pt modelId="{BF12A18D-1878-425E-AF00-D90906EE8FD1}" type="parTrans" cxnId="{D22C791D-B1B5-417A-BAB1-7354DE440549}">
      <dgm:prSet/>
      <dgm:spPr/>
      <dgm:t>
        <a:bodyPr/>
        <a:lstStyle/>
        <a:p>
          <a:endParaRPr lang="en-US"/>
        </a:p>
      </dgm:t>
    </dgm:pt>
    <dgm:pt modelId="{97C49061-61A7-4EB2-A0CC-AB37DFD299FC}" type="sibTrans" cxnId="{D22C791D-B1B5-417A-BAB1-7354DE440549}">
      <dgm:prSet/>
      <dgm:spPr/>
      <dgm:t>
        <a:bodyPr/>
        <a:lstStyle/>
        <a:p>
          <a:endParaRPr lang="en-US"/>
        </a:p>
      </dgm:t>
    </dgm:pt>
    <dgm:pt modelId="{76BFC188-B620-4EF0-AE64-BE63A7287226}">
      <dgm:prSet phldrT="[Text]"/>
      <dgm:spPr>
        <a:solidFill>
          <a:srgbClr val="787978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Small incentives offset bias</a:t>
          </a:r>
          <a:endParaRPr lang="en-US" dirty="0">
            <a:solidFill>
              <a:schemeClr val="tx1"/>
            </a:solidFill>
          </a:endParaRPr>
        </a:p>
      </dgm:t>
    </dgm:pt>
    <dgm:pt modelId="{A50993F3-1804-46A4-932B-5AE8BD753F34}" type="parTrans" cxnId="{4E53A9B0-6A07-4E9E-A139-A31F0F9E3CB6}">
      <dgm:prSet/>
      <dgm:spPr/>
      <dgm:t>
        <a:bodyPr/>
        <a:lstStyle/>
        <a:p>
          <a:endParaRPr lang="en-US"/>
        </a:p>
      </dgm:t>
    </dgm:pt>
    <dgm:pt modelId="{8D201B9C-50A6-4873-BDD3-EAEEFA077D64}" type="sibTrans" cxnId="{4E53A9B0-6A07-4E9E-A139-A31F0F9E3CB6}">
      <dgm:prSet/>
      <dgm:spPr/>
      <dgm:t>
        <a:bodyPr/>
        <a:lstStyle/>
        <a:p>
          <a:endParaRPr lang="en-US"/>
        </a:p>
      </dgm:t>
    </dgm:pt>
    <dgm:pt modelId="{7F6CAC9D-FC0B-4B58-BF68-6F95604BE66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Completed schedule salient</a:t>
          </a:r>
          <a:endParaRPr lang="en-US" dirty="0">
            <a:solidFill>
              <a:schemeClr val="tx1"/>
            </a:solidFill>
          </a:endParaRPr>
        </a:p>
      </dgm:t>
    </dgm:pt>
    <dgm:pt modelId="{DE9F3FF9-51A8-49F4-BA62-91E4A6471AA0}" type="parTrans" cxnId="{FA739294-81BD-4148-9D9A-C5DAD8146D7E}">
      <dgm:prSet/>
      <dgm:spPr/>
      <dgm:t>
        <a:bodyPr/>
        <a:lstStyle/>
        <a:p>
          <a:endParaRPr lang="en-US"/>
        </a:p>
      </dgm:t>
    </dgm:pt>
    <dgm:pt modelId="{93040681-7595-4020-84AC-836750F28B99}" type="sibTrans" cxnId="{FA739294-81BD-4148-9D9A-C5DAD8146D7E}">
      <dgm:prSet/>
      <dgm:spPr/>
      <dgm:t>
        <a:bodyPr/>
        <a:lstStyle/>
        <a:p>
          <a:endParaRPr lang="en-US"/>
        </a:p>
      </dgm:t>
    </dgm:pt>
    <dgm:pt modelId="{3C935E52-9E6E-4186-88EE-3CCF889962F6}" type="pres">
      <dgm:prSet presAssocID="{05905043-6932-4FAC-B5D1-392CF7CB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88168-3ADE-4D0D-94C4-98A8B1893E45}" type="pres">
      <dgm:prSet presAssocID="{A56FFA0F-FE45-4AF1-9E96-7F8D4047015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D4CE6-E63D-499A-B8E1-3020CE0B5EC8}" type="pres">
      <dgm:prSet presAssocID="{97C49061-61A7-4EB2-A0CC-AB37DFD299FC}" presName="parTxOnlySpace" presStyleCnt="0"/>
      <dgm:spPr/>
    </dgm:pt>
    <dgm:pt modelId="{0530AECA-61D4-4D9F-84FA-742338B58275}" type="pres">
      <dgm:prSet presAssocID="{76BFC188-B620-4EF0-AE64-BE63A728722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F7E73-C700-4D33-8951-9DC8C5404F76}" type="pres">
      <dgm:prSet presAssocID="{8D201B9C-50A6-4873-BDD3-EAEEFA077D64}" presName="parTxOnlySpace" presStyleCnt="0"/>
      <dgm:spPr/>
    </dgm:pt>
    <dgm:pt modelId="{0289E0E6-9F94-4C13-BAB0-CDEF20EB284D}" type="pres">
      <dgm:prSet presAssocID="{7F6CAC9D-FC0B-4B58-BF68-6F95604BE66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FB41D-F8A1-4EEE-B396-A5FBECF26F59}" type="presOf" srcId="{05905043-6932-4FAC-B5D1-392CF7CB8DAC}" destId="{3C935E52-9E6E-4186-88EE-3CCF889962F6}" srcOrd="0" destOrd="0" presId="urn:microsoft.com/office/officeart/2005/8/layout/chevron1"/>
    <dgm:cxn modelId="{FA739294-81BD-4148-9D9A-C5DAD8146D7E}" srcId="{05905043-6932-4FAC-B5D1-392CF7CB8DAC}" destId="{7F6CAC9D-FC0B-4B58-BF68-6F95604BE662}" srcOrd="2" destOrd="0" parTransId="{DE9F3FF9-51A8-49F4-BA62-91E4A6471AA0}" sibTransId="{93040681-7595-4020-84AC-836750F28B99}"/>
    <dgm:cxn modelId="{9333AEE8-52C6-4191-88DB-EA5D3C5BF045}" type="presOf" srcId="{A56FFA0F-FE45-4AF1-9E96-7F8D40470158}" destId="{D1E88168-3ADE-4D0D-94C4-98A8B1893E45}" srcOrd="0" destOrd="0" presId="urn:microsoft.com/office/officeart/2005/8/layout/chevron1"/>
    <dgm:cxn modelId="{3AEBFF95-1AC4-4B48-A905-5B39A07B5C73}" type="presOf" srcId="{76BFC188-B620-4EF0-AE64-BE63A7287226}" destId="{0530AECA-61D4-4D9F-84FA-742338B58275}" srcOrd="0" destOrd="0" presId="urn:microsoft.com/office/officeart/2005/8/layout/chevron1"/>
    <dgm:cxn modelId="{4E53A9B0-6A07-4E9E-A139-A31F0F9E3CB6}" srcId="{05905043-6932-4FAC-B5D1-392CF7CB8DAC}" destId="{76BFC188-B620-4EF0-AE64-BE63A7287226}" srcOrd="1" destOrd="0" parTransId="{A50993F3-1804-46A4-932B-5AE8BD753F34}" sibTransId="{8D201B9C-50A6-4873-BDD3-EAEEFA077D64}"/>
    <dgm:cxn modelId="{D22C791D-B1B5-417A-BAB1-7354DE440549}" srcId="{05905043-6932-4FAC-B5D1-392CF7CB8DAC}" destId="{A56FFA0F-FE45-4AF1-9E96-7F8D40470158}" srcOrd="0" destOrd="0" parTransId="{BF12A18D-1878-425E-AF00-D90906EE8FD1}" sibTransId="{97C49061-61A7-4EB2-A0CC-AB37DFD299FC}"/>
    <dgm:cxn modelId="{7D331614-32E9-4AD3-9B11-5DB476273E53}" type="presOf" srcId="{7F6CAC9D-FC0B-4B58-BF68-6F95604BE662}" destId="{0289E0E6-9F94-4C13-BAB0-CDEF20EB284D}" srcOrd="0" destOrd="0" presId="urn:microsoft.com/office/officeart/2005/8/layout/chevron1"/>
    <dgm:cxn modelId="{1BC1A36D-8A63-464C-8BB9-626D0B292CAB}" type="presParOf" srcId="{3C935E52-9E6E-4186-88EE-3CCF889962F6}" destId="{D1E88168-3ADE-4D0D-94C4-98A8B1893E45}" srcOrd="0" destOrd="0" presId="urn:microsoft.com/office/officeart/2005/8/layout/chevron1"/>
    <dgm:cxn modelId="{BE03C7E4-ED76-4270-8F73-4E7066FC9045}" type="presParOf" srcId="{3C935E52-9E6E-4186-88EE-3CCF889962F6}" destId="{9B0D4CE6-E63D-499A-B8E1-3020CE0B5EC8}" srcOrd="1" destOrd="0" presId="urn:microsoft.com/office/officeart/2005/8/layout/chevron1"/>
    <dgm:cxn modelId="{E63A32AE-CAC6-4BE9-AF66-1CC816A1F676}" type="presParOf" srcId="{3C935E52-9E6E-4186-88EE-3CCF889962F6}" destId="{0530AECA-61D4-4D9F-84FA-742338B58275}" srcOrd="2" destOrd="0" presId="urn:microsoft.com/office/officeart/2005/8/layout/chevron1"/>
    <dgm:cxn modelId="{FA7A37DD-8132-463A-8BFF-B1B5B2AA2A04}" type="presParOf" srcId="{3C935E52-9E6E-4186-88EE-3CCF889962F6}" destId="{2B3F7E73-C700-4D33-8951-9DC8C5404F76}" srcOrd="3" destOrd="0" presId="urn:microsoft.com/office/officeart/2005/8/layout/chevron1"/>
    <dgm:cxn modelId="{290FBAA6-CB46-4F3B-BEAC-A51696DC3E3C}" type="presParOf" srcId="{3C935E52-9E6E-4186-88EE-3CCF889962F6}" destId="{0289E0E6-9F94-4C13-BAB0-CDEF20EB284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788B9-AEA6-4F88-A3A5-198F4B189036}">
      <dsp:nvSpPr>
        <dsp:cNvPr id="0" name=""/>
        <dsp:cNvSpPr/>
      </dsp:nvSpPr>
      <dsp:spPr>
        <a:xfrm>
          <a:off x="4936" y="48405"/>
          <a:ext cx="2951133" cy="1180453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Incentives for immunization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95163" y="48405"/>
        <a:ext cx="1770680" cy="1180453"/>
      </dsp:txXfrm>
    </dsp:sp>
    <dsp:sp modelId="{DCE257D6-95C4-450A-BE00-118FABC25196}">
      <dsp:nvSpPr>
        <dsp:cNvPr id="0" name=""/>
        <dsp:cNvSpPr/>
      </dsp:nvSpPr>
      <dsp:spPr>
        <a:xfrm>
          <a:off x="2660957" y="48405"/>
          <a:ext cx="2951133" cy="1180453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Higher completed vaccination rate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251184" y="48405"/>
        <a:ext cx="1770680" cy="11804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8168-3ADE-4D0D-94C4-98A8B1893E45}">
      <dsp:nvSpPr>
        <dsp:cNvPr id="0" name=""/>
        <dsp:cNvSpPr/>
      </dsp:nvSpPr>
      <dsp:spPr>
        <a:xfrm>
          <a:off x="216553" y="35813"/>
          <a:ext cx="2273808" cy="972865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Incentives given to parents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02986" y="35813"/>
        <a:ext cx="1300943" cy="9728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DBF5C-60BD-4D7F-B2DB-A77171BDA115}">
      <dsp:nvSpPr>
        <dsp:cNvPr id="0" name=""/>
        <dsp:cNvSpPr/>
      </dsp:nvSpPr>
      <dsp:spPr>
        <a:xfrm>
          <a:off x="0" y="172995"/>
          <a:ext cx="2307772" cy="923108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Incentives delivered to clinic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61554" y="172995"/>
        <a:ext cx="1384664" cy="9231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9E0E6-9F94-4C13-BAB0-CDEF20EB284D}">
      <dsp:nvSpPr>
        <dsp:cNvPr id="0" name=""/>
        <dsp:cNvSpPr/>
      </dsp:nvSpPr>
      <dsp:spPr>
        <a:xfrm>
          <a:off x="3723" y="204560"/>
          <a:ext cx="2225742" cy="890296"/>
        </a:xfrm>
        <a:prstGeom prst="chevron">
          <a:avLst/>
        </a:prstGeom>
        <a:solidFill>
          <a:srgbClr val="78797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Completed </a:t>
          </a:r>
          <a:r>
            <a:rPr lang="en-US" sz="2000" kern="1200" dirty="0" err="1" smtClean="0">
              <a:solidFill>
                <a:schemeClr val="tx1"/>
              </a:solidFill>
            </a:rPr>
            <a:t>imm</a:t>
          </a:r>
          <a:r>
            <a:rPr lang="en-US" sz="2000" kern="1200" dirty="0" smtClean="0">
              <a:solidFill>
                <a:schemeClr val="tx1"/>
              </a:solidFill>
            </a:rPr>
            <a:t>. rises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48871" y="204560"/>
        <a:ext cx="1335446" cy="890296"/>
      </dsp:txXfrm>
    </dsp:sp>
    <dsp:sp modelId="{40ADAFE7-103B-40FC-9F92-16E4E2353350}">
      <dsp:nvSpPr>
        <dsp:cNvPr id="0" name=""/>
        <dsp:cNvSpPr/>
      </dsp:nvSpPr>
      <dsp:spPr>
        <a:xfrm>
          <a:off x="2006891" y="204560"/>
          <a:ext cx="2225742" cy="890296"/>
        </a:xfrm>
        <a:prstGeom prst="chevron">
          <a:avLst/>
        </a:prstGeom>
        <a:solidFill>
          <a:srgbClr val="78797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Improved health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452039" y="204560"/>
        <a:ext cx="1335446" cy="8902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8168-3ADE-4D0D-94C4-98A8B1893E45}">
      <dsp:nvSpPr>
        <dsp:cNvPr id="0" name=""/>
        <dsp:cNvSpPr/>
      </dsp:nvSpPr>
      <dsp:spPr>
        <a:xfrm>
          <a:off x="1176" y="0"/>
          <a:ext cx="2407019" cy="927100"/>
        </a:xfrm>
        <a:prstGeom prst="chevron">
          <a:avLst/>
        </a:prstGeom>
        <a:solidFill>
          <a:schemeClr val="bg1">
            <a:lumMod val="6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Min risk from over vaccination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4726" y="0"/>
        <a:ext cx="1479919" cy="927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8168-3ADE-4D0D-94C4-98A8B1893E45}">
      <dsp:nvSpPr>
        <dsp:cNvPr id="0" name=""/>
        <dsp:cNvSpPr/>
      </dsp:nvSpPr>
      <dsp:spPr>
        <a:xfrm>
          <a:off x="3827" y="677437"/>
          <a:ext cx="2228031" cy="891212"/>
        </a:xfrm>
        <a:prstGeom prst="chevron">
          <a:avLst/>
        </a:prstGeom>
        <a:solidFill>
          <a:srgbClr val="CBCBCB"/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Incentive program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49433" y="677437"/>
        <a:ext cx="1336819" cy="891212"/>
      </dsp:txXfrm>
    </dsp:sp>
    <dsp:sp modelId="{0530AECA-61D4-4D9F-84FA-742338B58275}">
      <dsp:nvSpPr>
        <dsp:cNvPr id="0" name=""/>
        <dsp:cNvSpPr/>
      </dsp:nvSpPr>
      <dsp:spPr>
        <a:xfrm>
          <a:off x="2009055" y="677437"/>
          <a:ext cx="2228031" cy="891212"/>
        </a:xfrm>
        <a:prstGeom prst="chevron">
          <a:avLst/>
        </a:prstGeom>
        <a:solidFill>
          <a:schemeClr val="bg1">
            <a:lumMod val="8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Parents want to vaccinate 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2454661" y="677437"/>
        <a:ext cx="1336819" cy="891212"/>
      </dsp:txXfrm>
    </dsp:sp>
    <dsp:sp modelId="{0289E0E6-9F94-4C13-BAB0-CDEF20EB284D}">
      <dsp:nvSpPr>
        <dsp:cNvPr id="0" name=""/>
        <dsp:cNvSpPr/>
      </dsp:nvSpPr>
      <dsp:spPr>
        <a:xfrm>
          <a:off x="4014284" y="677437"/>
          <a:ext cx="2228031" cy="891212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Can access clinic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459890" y="677437"/>
        <a:ext cx="1336819" cy="891212"/>
      </dsp:txXfrm>
    </dsp:sp>
    <dsp:sp modelId="{40ADAFE7-103B-40FC-9F92-16E4E2353350}">
      <dsp:nvSpPr>
        <dsp:cNvPr id="0" name=""/>
        <dsp:cNvSpPr/>
      </dsp:nvSpPr>
      <dsp:spPr>
        <a:xfrm>
          <a:off x="6019512" y="677437"/>
          <a:ext cx="2228031" cy="891212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Provider presence sufficient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465118" y="677437"/>
        <a:ext cx="1336819" cy="891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8168-3ADE-4D0D-94C4-98A8B1893E45}">
      <dsp:nvSpPr>
        <dsp:cNvPr id="0" name=""/>
        <dsp:cNvSpPr/>
      </dsp:nvSpPr>
      <dsp:spPr>
        <a:xfrm>
          <a:off x="1860" y="635266"/>
          <a:ext cx="2266528" cy="906611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Parents present biased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5166" y="635266"/>
        <a:ext cx="1359917" cy="906611"/>
      </dsp:txXfrm>
    </dsp:sp>
    <dsp:sp modelId="{0530AECA-61D4-4D9F-84FA-742338B58275}">
      <dsp:nvSpPr>
        <dsp:cNvPr id="0" name=""/>
        <dsp:cNvSpPr/>
      </dsp:nvSpPr>
      <dsp:spPr>
        <a:xfrm>
          <a:off x="2041735" y="635266"/>
          <a:ext cx="2266528" cy="906611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Small incentives offset bias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495041" y="635266"/>
        <a:ext cx="1359917" cy="906611"/>
      </dsp:txXfrm>
    </dsp:sp>
    <dsp:sp modelId="{0289E0E6-9F94-4C13-BAB0-CDEF20EB284D}">
      <dsp:nvSpPr>
        <dsp:cNvPr id="0" name=""/>
        <dsp:cNvSpPr/>
      </dsp:nvSpPr>
      <dsp:spPr>
        <a:xfrm>
          <a:off x="4081611" y="635266"/>
          <a:ext cx="2266528" cy="906611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Completed schedule salient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34917" y="635266"/>
        <a:ext cx="1359917" cy="9066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8168-3ADE-4D0D-94C4-98A8B1893E45}">
      <dsp:nvSpPr>
        <dsp:cNvPr id="0" name=""/>
        <dsp:cNvSpPr/>
      </dsp:nvSpPr>
      <dsp:spPr>
        <a:xfrm>
          <a:off x="216553" y="35813"/>
          <a:ext cx="2273808" cy="972865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Incentives given to parents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02986" y="35813"/>
        <a:ext cx="1300943" cy="9728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DBF5C-60BD-4D7F-B2DB-A77171BDA115}">
      <dsp:nvSpPr>
        <dsp:cNvPr id="0" name=""/>
        <dsp:cNvSpPr/>
      </dsp:nvSpPr>
      <dsp:spPr>
        <a:xfrm>
          <a:off x="0" y="290144"/>
          <a:ext cx="2307771" cy="923108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Incentives delivered to clinic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61554" y="290144"/>
        <a:ext cx="1384663" cy="9231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9E0E6-9F94-4C13-BAB0-CDEF20EB284D}">
      <dsp:nvSpPr>
        <dsp:cNvPr id="0" name=""/>
        <dsp:cNvSpPr/>
      </dsp:nvSpPr>
      <dsp:spPr>
        <a:xfrm>
          <a:off x="3723" y="204560"/>
          <a:ext cx="2225742" cy="890296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Completed </a:t>
          </a:r>
          <a:r>
            <a:rPr lang="en-US" sz="2000" kern="1200" dirty="0" err="1" smtClean="0">
              <a:solidFill>
                <a:schemeClr val="tx1"/>
              </a:solidFill>
            </a:rPr>
            <a:t>imm</a:t>
          </a:r>
          <a:r>
            <a:rPr lang="en-US" sz="2000" kern="1200" dirty="0" smtClean="0">
              <a:solidFill>
                <a:schemeClr val="tx1"/>
              </a:solidFill>
            </a:rPr>
            <a:t>. rises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48871" y="204560"/>
        <a:ext cx="1335446" cy="890296"/>
      </dsp:txXfrm>
    </dsp:sp>
    <dsp:sp modelId="{40ADAFE7-103B-40FC-9F92-16E4E2353350}">
      <dsp:nvSpPr>
        <dsp:cNvPr id="0" name=""/>
        <dsp:cNvSpPr/>
      </dsp:nvSpPr>
      <dsp:spPr>
        <a:xfrm>
          <a:off x="2006891" y="204560"/>
          <a:ext cx="2225742" cy="890296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Improved health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452039" y="204560"/>
        <a:ext cx="1335446" cy="8902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8168-3ADE-4D0D-94C4-98A8B1893E45}">
      <dsp:nvSpPr>
        <dsp:cNvPr id="0" name=""/>
        <dsp:cNvSpPr/>
      </dsp:nvSpPr>
      <dsp:spPr>
        <a:xfrm>
          <a:off x="1176" y="0"/>
          <a:ext cx="2407019" cy="927100"/>
        </a:xfrm>
        <a:prstGeom prst="chevron">
          <a:avLst/>
        </a:prstGeom>
        <a:solidFill>
          <a:srgbClr val="CBCBC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Min risk from over vaccination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4726" y="0"/>
        <a:ext cx="1479919" cy="9271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8168-3ADE-4D0D-94C4-98A8B1893E45}">
      <dsp:nvSpPr>
        <dsp:cNvPr id="0" name=""/>
        <dsp:cNvSpPr/>
      </dsp:nvSpPr>
      <dsp:spPr>
        <a:xfrm>
          <a:off x="3827" y="677437"/>
          <a:ext cx="2228031" cy="891212"/>
        </a:xfrm>
        <a:prstGeom prst="chevron">
          <a:avLst/>
        </a:prstGeom>
        <a:solidFill>
          <a:srgbClr val="787978"/>
        </a:solid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Incentive program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49433" y="677437"/>
        <a:ext cx="1336819" cy="891212"/>
      </dsp:txXfrm>
    </dsp:sp>
    <dsp:sp modelId="{0530AECA-61D4-4D9F-84FA-742338B58275}">
      <dsp:nvSpPr>
        <dsp:cNvPr id="0" name=""/>
        <dsp:cNvSpPr/>
      </dsp:nvSpPr>
      <dsp:spPr>
        <a:xfrm>
          <a:off x="2009055" y="677437"/>
          <a:ext cx="2228031" cy="891212"/>
        </a:xfrm>
        <a:prstGeom prst="chevron">
          <a:avLst/>
        </a:prstGeom>
        <a:solidFill>
          <a:srgbClr val="78797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Parents want to vaccinate 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2454661" y="677437"/>
        <a:ext cx="1336819" cy="891212"/>
      </dsp:txXfrm>
    </dsp:sp>
    <dsp:sp modelId="{0289E0E6-9F94-4C13-BAB0-CDEF20EB284D}">
      <dsp:nvSpPr>
        <dsp:cNvPr id="0" name=""/>
        <dsp:cNvSpPr/>
      </dsp:nvSpPr>
      <dsp:spPr>
        <a:xfrm>
          <a:off x="4014284" y="677437"/>
          <a:ext cx="2228031" cy="891212"/>
        </a:xfrm>
        <a:prstGeom prst="chevron">
          <a:avLst/>
        </a:prstGeom>
        <a:solidFill>
          <a:srgbClr val="78797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Can access clinic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459890" y="677437"/>
        <a:ext cx="1336819" cy="891212"/>
      </dsp:txXfrm>
    </dsp:sp>
    <dsp:sp modelId="{40ADAFE7-103B-40FC-9F92-16E4E2353350}">
      <dsp:nvSpPr>
        <dsp:cNvPr id="0" name=""/>
        <dsp:cNvSpPr/>
      </dsp:nvSpPr>
      <dsp:spPr>
        <a:xfrm>
          <a:off x="6019512" y="677437"/>
          <a:ext cx="2228031" cy="891212"/>
        </a:xfrm>
        <a:prstGeom prst="chevron">
          <a:avLst/>
        </a:prstGeom>
        <a:solidFill>
          <a:srgbClr val="78797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Provider presence sufficient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465118" y="677437"/>
        <a:ext cx="1336819" cy="8912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8168-3ADE-4D0D-94C4-98A8B1893E45}">
      <dsp:nvSpPr>
        <dsp:cNvPr id="0" name=""/>
        <dsp:cNvSpPr/>
      </dsp:nvSpPr>
      <dsp:spPr>
        <a:xfrm>
          <a:off x="1860" y="635266"/>
          <a:ext cx="2266528" cy="906611"/>
        </a:xfrm>
        <a:prstGeom prst="chevron">
          <a:avLst/>
        </a:prstGeom>
        <a:solidFill>
          <a:srgbClr val="78797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Parents present biased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5166" y="635266"/>
        <a:ext cx="1359917" cy="906611"/>
      </dsp:txXfrm>
    </dsp:sp>
    <dsp:sp modelId="{0530AECA-61D4-4D9F-84FA-742338B58275}">
      <dsp:nvSpPr>
        <dsp:cNvPr id="0" name=""/>
        <dsp:cNvSpPr/>
      </dsp:nvSpPr>
      <dsp:spPr>
        <a:xfrm>
          <a:off x="2041735" y="635266"/>
          <a:ext cx="2266528" cy="906611"/>
        </a:xfrm>
        <a:prstGeom prst="chevron">
          <a:avLst/>
        </a:prstGeom>
        <a:solidFill>
          <a:srgbClr val="78797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Small incentives offset bias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495041" y="635266"/>
        <a:ext cx="1359917" cy="906611"/>
      </dsp:txXfrm>
    </dsp:sp>
    <dsp:sp modelId="{0289E0E6-9F94-4C13-BAB0-CDEF20EB284D}">
      <dsp:nvSpPr>
        <dsp:cNvPr id="0" name=""/>
        <dsp:cNvSpPr/>
      </dsp:nvSpPr>
      <dsp:spPr>
        <a:xfrm>
          <a:off x="4081611" y="635266"/>
          <a:ext cx="2266528" cy="906611"/>
        </a:xfrm>
        <a:prstGeom prst="chevron">
          <a:avLst/>
        </a:prstGeom>
        <a:solidFill>
          <a:schemeClr val="bg1">
            <a:lumMod val="6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Completed schedule salient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34917" y="635266"/>
        <a:ext cx="1359917" cy="90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CAAC7-2E26-42A3-B2A9-A7040AB0753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29F26-89F4-480D-A15D-B0C7BC174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1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86138"/>
            <a:ext cx="7848600" cy="1587"/>
          </a:xfrm>
          <a:prstGeom prst="line">
            <a:avLst/>
          </a:prstGeom>
          <a:ln w="38100" cmpd="sng">
            <a:solidFill>
              <a:srgbClr val="445878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879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72F1-BB71-444A-B15A-96485E43985E}" type="datetime2">
              <a:rPr lang="en-US"/>
              <a:pPr>
                <a:defRPr/>
              </a:pPr>
              <a:t>Monday, June 02, 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CCB-9690-FB48-A3F1-5B31AB08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7879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6360"/>
          </a:xfrm>
        </p:spPr>
        <p:txBody>
          <a:bodyPr/>
          <a:lstStyle>
            <a:lvl1pPr>
              <a:buClr>
                <a:srgbClr val="787978"/>
              </a:buClr>
              <a:defRPr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195-694A-C745-A481-4A54DA93ECB3}" type="datetime2">
              <a:rPr lang="en-US"/>
              <a:pPr>
                <a:defRPr/>
              </a:pPr>
              <a:t>Monday, June 02, 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B36D-2770-5E40-B136-62BA901FA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7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17390"/>
            <a:ext cx="9250430" cy="6445799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06729" y="6328409"/>
            <a:ext cx="9443671" cy="529591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June 02, 2014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200" b="0">
                <a:solidFill>
                  <a:srgbClr val="445878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200" b="0" kern="1200" dirty="0" smtClean="0">
                <a:solidFill>
                  <a:srgbClr val="445878"/>
                </a:solidFill>
                <a:latin typeface="Franklin Gothic Medium"/>
                <a:ea typeface="+mn-ea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2A32-7FA1-1C4C-83CE-A880ABB3DAAE}" type="datetime2">
              <a:rPr lang="en-US"/>
              <a:pPr>
                <a:defRPr/>
              </a:pPr>
              <a:t>Monday, June 02, 2014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070C-9ADB-FA4F-8432-49A6D1B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E348-6563-F645-83C4-1A95631E8DBF}" type="datetime2">
              <a:rPr lang="en-US"/>
              <a:pPr>
                <a:defRPr/>
              </a:pPr>
              <a:t>Monday, June 02, 2014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ABC9-602B-3C49-9096-1FB6DE66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June 02, 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116981"/>
            <a:ext cx="9144000" cy="64339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5438" y="792164"/>
            <a:ext cx="2357437" cy="5109829"/>
          </a:xfrm>
          <a:prstGeom prst="rect">
            <a:avLst/>
          </a:prstGeom>
          <a:solidFill>
            <a:srgbClr val="7879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ln w="3175" cmpd="sng">
            <a:noFill/>
          </a:ln>
        </p:spPr>
        <p:txBody>
          <a:bodyPr anchor="b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06379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3595229"/>
          </a:xfrm>
          <a:ln w="3175" cmpd="sng"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288B-9DD0-4046-A9ED-DE343CCD5BC2}" type="datetime2">
              <a:rPr lang="en-US"/>
              <a:pPr>
                <a:defRPr/>
              </a:pPr>
              <a:t>Monday, June 02, 2014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3CB-D9B6-1F43-A106-EFC3B4CB1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9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32DF9FF2-F469-F64F-B974-F3B05D229CBA}" type="datetime2">
              <a:rPr lang="en-US"/>
              <a:pPr>
                <a:defRPr/>
              </a:pPr>
              <a:t>Monday, June 02,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06FE29BD-ED72-A942-8BD5-8D43C2769B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8862" y="6334902"/>
            <a:ext cx="9250430" cy="550513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1" r:id="rId3"/>
    <p:sldLayoutId id="2147483982" r:id="rId4"/>
    <p:sldLayoutId id="2147483983" r:id="rId5"/>
    <p:sldLayoutId id="2147483984" r:id="rId6"/>
    <p:sldLayoutId id="2147483985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spc="-100">
          <a:solidFill>
            <a:srgbClr val="787978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0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90000"/>
        <a:buFont typeface="Arial" charset="0"/>
        <a:buChar char="•"/>
        <a:defRPr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Font typeface="Arial" charset="0"/>
        <a:buChar char="•"/>
        <a:defRPr sz="16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100000"/>
        <a:buFont typeface="Arial" charset="0"/>
        <a:buChar char="•"/>
        <a:defRPr sz="1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26" Type="http://schemas.microsoft.com/office/2007/relationships/diagramDrawing" Target="../diagrams/drawing12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5" Type="http://schemas.openxmlformats.org/officeDocument/2006/relationships/diagramColors" Target="../diagrams/colors12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29" Type="http://schemas.openxmlformats.org/officeDocument/2006/relationships/diagramQuickStyle" Target="../diagrams/quickStyle1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24" Type="http://schemas.openxmlformats.org/officeDocument/2006/relationships/diagramQuickStyle" Target="../diagrams/quickStyle12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23" Type="http://schemas.openxmlformats.org/officeDocument/2006/relationships/diagramLayout" Target="../diagrams/layout12.xml"/><Relationship Id="rId28" Type="http://schemas.openxmlformats.org/officeDocument/2006/relationships/diagramLayout" Target="../diagrams/layout13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31" Type="http://schemas.microsoft.com/office/2007/relationships/diagramDrawing" Target="../diagrams/drawing13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Relationship Id="rId22" Type="http://schemas.openxmlformats.org/officeDocument/2006/relationships/diagramData" Target="../diagrams/data12.xml"/><Relationship Id="rId27" Type="http://schemas.openxmlformats.org/officeDocument/2006/relationships/diagramData" Target="../diagrams/data13.xml"/><Relationship Id="rId30" Type="http://schemas.openxmlformats.org/officeDocument/2006/relationships/diagramColors" Target="../diagrams/colors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29" Type="http://schemas.openxmlformats.org/officeDocument/2006/relationships/diagramQuickStyle" Target="../diagrams/quickStyle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28" Type="http://schemas.openxmlformats.org/officeDocument/2006/relationships/diagramLayout" Target="../diagrams/layout7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31" Type="http://schemas.microsoft.com/office/2007/relationships/diagramDrawing" Target="../diagrams/drawing7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Relationship Id="rId27" Type="http://schemas.openxmlformats.org/officeDocument/2006/relationships/diagramData" Target="../diagrams/data7.xml"/><Relationship Id="rId30" Type="http://schemas.openxmlformats.org/officeDocument/2006/relationships/diagramColors" Target="../diagrams/colors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344" y="813459"/>
            <a:ext cx="85125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Univers 57 Condensed"/>
                <a:cs typeface="Univers 57 Condensed"/>
              </a:rPr>
              <a:t>Drawing policy lessons from RCTs:</a:t>
            </a:r>
          </a:p>
          <a:p>
            <a:r>
              <a:rPr lang="en-US" sz="3600" dirty="0" smtClean="0">
                <a:latin typeface="Univers 57 Condensed"/>
                <a:cs typeface="Univers 57 Condensed"/>
              </a:rPr>
              <a:t>When to generalize and when not to</a:t>
            </a:r>
            <a:r>
              <a:rPr lang="en-US" sz="3200" dirty="0" smtClean="0">
                <a:solidFill>
                  <a:srgbClr val="445878"/>
                </a:solidFill>
                <a:latin typeface="Univers 57 Condensed"/>
                <a:cs typeface="Univers 57 Condensed"/>
              </a:rPr>
              <a:t/>
            </a:r>
            <a:br>
              <a:rPr lang="en-US" sz="3200" dirty="0" smtClean="0">
                <a:solidFill>
                  <a:srgbClr val="445878"/>
                </a:solidFill>
                <a:latin typeface="Univers 57 Condensed"/>
                <a:cs typeface="Univers 57 Condensed"/>
              </a:rPr>
            </a:br>
            <a:endParaRPr lang="en-US" sz="2400" dirty="0">
              <a:solidFill>
                <a:srgbClr val="445878"/>
              </a:solidFill>
              <a:latin typeface="Franklin Gothic Book"/>
              <a:cs typeface="Franklin Gothic Boo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8" y="3340328"/>
            <a:ext cx="8609013" cy="265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0344" y="2172982"/>
            <a:ext cx="7588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45878"/>
                </a:solidFill>
                <a:latin typeface="Franklin Gothic Book"/>
                <a:cs typeface="Franklin Gothic Book"/>
              </a:rPr>
              <a:t>Rachel </a:t>
            </a:r>
            <a:r>
              <a:rPr lang="en-US" dirty="0" err="1" smtClean="0">
                <a:solidFill>
                  <a:srgbClr val="445878"/>
                </a:solidFill>
                <a:latin typeface="Franklin Gothic Book"/>
                <a:cs typeface="Franklin Gothic Book"/>
              </a:rPr>
              <a:t>Glennerster</a:t>
            </a:r>
            <a:endParaRPr lang="en-US" dirty="0" smtClean="0">
              <a:solidFill>
                <a:srgbClr val="445878"/>
              </a:solidFill>
              <a:latin typeface="Franklin Gothic Book"/>
              <a:cs typeface="Franklin Gothic Book"/>
            </a:endParaRPr>
          </a:p>
          <a:p>
            <a:r>
              <a:rPr lang="en-US" dirty="0" smtClean="0">
                <a:solidFill>
                  <a:srgbClr val="445878"/>
                </a:solidFill>
                <a:latin typeface="Franklin Gothic Book"/>
                <a:cs typeface="Franklin Gothic Book"/>
              </a:rPr>
              <a:t>J-PAL and IGC</a:t>
            </a:r>
          </a:p>
          <a:p>
            <a:r>
              <a:rPr lang="en-US" dirty="0" smtClean="0">
                <a:solidFill>
                  <a:srgbClr val="445878"/>
                </a:solidFill>
                <a:latin typeface="Franklin Gothic Book"/>
                <a:cs typeface="Franklin Gothic Book"/>
              </a:rPr>
              <a:t>London School of Economics, June 3, 2014</a:t>
            </a:r>
            <a:endParaRPr lang="en-US" dirty="0">
              <a:solidFill>
                <a:srgbClr val="445878"/>
              </a:solidFill>
              <a:latin typeface="Franklin Gothic Book"/>
              <a:cs typeface="Franklin Gothic 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on behavioral linkages in TOC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571" y="1524000"/>
            <a:ext cx="8686800" cy="4566360"/>
          </a:xfrm>
        </p:spPr>
        <p:txBody>
          <a:bodyPr/>
          <a:lstStyle/>
          <a:p>
            <a:pPr>
              <a:buClr>
                <a:srgbClr val="787978"/>
              </a:buClr>
            </a:pPr>
            <a:r>
              <a:rPr lang="en-US" sz="2600" dirty="0" smtClean="0"/>
              <a:t>Parents are present biased (</a:t>
            </a:r>
            <a:r>
              <a:rPr lang="en-US" sz="2600" dirty="0" err="1" smtClean="0"/>
              <a:t>ie</a:t>
            </a:r>
            <a:r>
              <a:rPr lang="en-US" sz="2600" dirty="0" smtClean="0"/>
              <a:t> discount today vs tomorrow at a higher rate than day 100 vs 101)</a:t>
            </a:r>
          </a:p>
          <a:p>
            <a:pPr lvl="1"/>
            <a:r>
              <a:rPr lang="en-US" sz="2200" dirty="0" smtClean="0"/>
              <a:t>Good theoretical work showing how this small changes to a standard discounting model produces series of testable conclusions and can explain many stylized facts </a:t>
            </a:r>
            <a:r>
              <a:rPr lang="en-US" sz="2200" dirty="0"/>
              <a:t>(e.g. </a:t>
            </a:r>
            <a:r>
              <a:rPr lang="en-US" sz="2200" dirty="0" err="1"/>
              <a:t>Laibson</a:t>
            </a:r>
            <a:r>
              <a:rPr lang="en-US" sz="2200" dirty="0"/>
              <a:t>, 1997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lvl="1"/>
            <a:r>
              <a:rPr lang="en-US" sz="2200" dirty="0" smtClean="0"/>
              <a:t>Small changes in price of preventative products sharply reduces take up (6+ RCTs)</a:t>
            </a:r>
          </a:p>
          <a:p>
            <a:pPr lvl="1"/>
            <a:r>
              <a:rPr lang="en-US" sz="2200" dirty="0" smtClean="0"/>
              <a:t>People are willing to pay to tie their own hands with commitment savings products: difficult to explain unless people know they are present biased (e.g. </a:t>
            </a:r>
            <a:r>
              <a:rPr lang="en-US" sz="2200" dirty="0" err="1" smtClean="0"/>
              <a:t>Gine</a:t>
            </a:r>
            <a:r>
              <a:rPr lang="en-US" sz="2200" dirty="0" smtClean="0"/>
              <a:t> et al. 2010)</a:t>
            </a:r>
          </a:p>
          <a:p>
            <a:pPr lvl="1"/>
            <a:endParaRPr 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15413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on behavioral linkages in TOC II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571" y="1524000"/>
            <a:ext cx="8686800" cy="4566360"/>
          </a:xfrm>
        </p:spPr>
        <p:txBody>
          <a:bodyPr/>
          <a:lstStyle/>
          <a:p>
            <a:pPr lvl="1"/>
            <a:endParaRPr lang="en-US" sz="600" dirty="0" smtClean="0"/>
          </a:p>
          <a:p>
            <a:pPr lvl="0">
              <a:buClr>
                <a:srgbClr val="787978"/>
              </a:buClr>
            </a:pPr>
            <a:r>
              <a:rPr lang="en-US" sz="2600" dirty="0" smtClean="0"/>
              <a:t>Small incentives can have big impacts on behavior</a:t>
            </a:r>
          </a:p>
          <a:p>
            <a:pPr lvl="1"/>
            <a:r>
              <a:rPr lang="en-US" sz="2200" dirty="0"/>
              <a:t>30+ RCTs of CCTs but usually much bigger </a:t>
            </a:r>
            <a:r>
              <a:rPr lang="en-US" sz="2200" dirty="0" smtClean="0"/>
              <a:t>incentives (</a:t>
            </a:r>
            <a:r>
              <a:rPr lang="en-US" sz="2200" dirty="0" err="1" smtClean="0"/>
              <a:t>Fiszbein</a:t>
            </a:r>
            <a:r>
              <a:rPr lang="en-US" sz="2200" dirty="0" smtClean="0"/>
              <a:t> and </a:t>
            </a:r>
            <a:r>
              <a:rPr lang="en-US" sz="2200" dirty="0" err="1" smtClean="0"/>
              <a:t>Schady</a:t>
            </a:r>
            <a:r>
              <a:rPr lang="en-US" sz="2200" dirty="0" smtClean="0"/>
              <a:t>, 2009)</a:t>
            </a:r>
            <a:endParaRPr lang="en-US" sz="2200" dirty="0"/>
          </a:p>
          <a:p>
            <a:pPr lvl="1"/>
            <a:r>
              <a:rPr lang="en-US" sz="2200" dirty="0" smtClean="0"/>
              <a:t>Malawi</a:t>
            </a:r>
            <a:r>
              <a:rPr lang="en-US" sz="2200" dirty="0"/>
              <a:t>: smaller CCT same impact as bigger </a:t>
            </a:r>
            <a:r>
              <a:rPr lang="en-US" sz="2200" dirty="0" smtClean="0"/>
              <a:t>CCT (Baird et al 2010)</a:t>
            </a:r>
            <a:endParaRPr lang="en-US" sz="2200" dirty="0"/>
          </a:p>
          <a:p>
            <a:pPr lvl="1"/>
            <a:r>
              <a:rPr lang="en-US" sz="2200" dirty="0"/>
              <a:t>Small incentives for HIV testing </a:t>
            </a:r>
            <a:r>
              <a:rPr lang="en-US" sz="2200" dirty="0" smtClean="0"/>
              <a:t>(Thornton 2008 Malawi</a:t>
            </a:r>
            <a:r>
              <a:rPr lang="en-US" sz="2200" dirty="0"/>
              <a:t>), age of marriage </a:t>
            </a:r>
            <a:r>
              <a:rPr lang="en-US" sz="2200" dirty="0" smtClean="0"/>
              <a:t>(Field et al, 2014 Bangladesh)</a:t>
            </a:r>
            <a:endParaRPr lang="en-US" sz="2200" dirty="0"/>
          </a:p>
          <a:p>
            <a:pPr lvl="0">
              <a:buClr>
                <a:srgbClr val="787978"/>
              </a:buClr>
            </a:pPr>
            <a:endParaRPr lang="en-US" sz="400" dirty="0" smtClean="0"/>
          </a:p>
          <a:p>
            <a:pPr lvl="0">
              <a:buClr>
                <a:srgbClr val="787978"/>
              </a:buClr>
            </a:pPr>
            <a:r>
              <a:rPr lang="en-US" sz="2600" dirty="0" smtClean="0"/>
              <a:t>Knowledge, or salience, of how many vaccinations are needed for completed immunization</a:t>
            </a:r>
          </a:p>
          <a:p>
            <a:pPr lvl="1"/>
            <a:r>
              <a:rPr lang="en-US" sz="2200" dirty="0" smtClean="0"/>
              <a:t>Weaker evidence on the importance of salience</a:t>
            </a:r>
          </a:p>
          <a:p>
            <a:pPr lvl="1"/>
            <a:r>
              <a:rPr lang="en-US" sz="2200" dirty="0" smtClean="0"/>
              <a:t>India study had different incentive at final vaccination: how important?</a:t>
            </a:r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679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on process links in the </a:t>
            </a:r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Process questions include:</a:t>
            </a:r>
          </a:p>
          <a:p>
            <a:pPr lvl="1"/>
            <a:r>
              <a:rPr lang="en-US" sz="2200" dirty="0" smtClean="0"/>
              <a:t>Will the incentives be delivered regularly to the clinic?</a:t>
            </a:r>
          </a:p>
          <a:p>
            <a:pPr lvl="1"/>
            <a:r>
              <a:rPr lang="en-US" sz="2200" dirty="0" smtClean="0"/>
              <a:t>Will the incentives be given to parents appropriately?</a:t>
            </a:r>
          </a:p>
          <a:p>
            <a:pPr lvl="1"/>
            <a:endParaRPr lang="en-US" sz="400" dirty="0" smtClean="0"/>
          </a:p>
          <a:p>
            <a:r>
              <a:rPr lang="en-US" sz="2600" dirty="0"/>
              <a:t>H</a:t>
            </a:r>
            <a:r>
              <a:rPr lang="en-US" sz="2600" dirty="0" smtClean="0"/>
              <a:t>arder to generalize on these process questions from one program and country to another</a:t>
            </a:r>
          </a:p>
          <a:p>
            <a:endParaRPr lang="en-US" sz="400" dirty="0" smtClean="0"/>
          </a:p>
          <a:p>
            <a:r>
              <a:rPr lang="en-US" sz="2600" dirty="0"/>
              <a:t>N</a:t>
            </a:r>
            <a:r>
              <a:rPr lang="en-US" sz="2600" dirty="0" smtClean="0"/>
              <a:t>ot just a challenge from learning from RCTs, good implementation is a constant struggle in development</a:t>
            </a:r>
          </a:p>
          <a:p>
            <a:endParaRPr lang="en-US" sz="400" dirty="0" smtClean="0"/>
          </a:p>
          <a:p>
            <a:r>
              <a:rPr lang="en-US" sz="2600" dirty="0" smtClean="0"/>
              <a:t>This is why we need monitoring for every program:</a:t>
            </a:r>
            <a:endParaRPr lang="en-US" sz="2200" dirty="0" smtClean="0"/>
          </a:p>
          <a:p>
            <a:pPr lvl="1"/>
            <a:r>
              <a:rPr lang="en-US" sz="2200" dirty="0" smtClean="0"/>
              <a:t>We may be confident a program will work if it is delivered, but we need to make sure it is delivered appropriately</a:t>
            </a:r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045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7068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Can RCTs tell us about details of delivery?</a:t>
            </a: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326571" y="1524000"/>
            <a:ext cx="8686800" cy="4566360"/>
          </a:xfrm>
          <a:prstGeom prst="rect">
            <a:avLst/>
          </a:prstGeom>
        </p:spPr>
        <p:txBody>
          <a:bodyPr/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1pPr>
            <a:lvl2pPr marL="4572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0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2pPr>
            <a:lvl3pPr marL="7302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90000"/>
              <a:buFont typeface="Arial" charset="0"/>
              <a:buChar char="•"/>
              <a:defRPr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3pPr>
            <a:lvl4pPr marL="10048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Font typeface="Arial" charset="0"/>
              <a:buChar char="•"/>
              <a:defRPr sz="16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4pPr>
            <a:lvl5pPr marL="1187450" indent="-1365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100000"/>
              <a:buFont typeface="Arial" charset="0"/>
              <a:buChar char="•"/>
              <a:defRPr sz="1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600" dirty="0" smtClean="0"/>
          </a:p>
          <a:p>
            <a:r>
              <a:rPr lang="en-US" sz="2600" dirty="0" smtClean="0"/>
              <a:t>Yes, but harder than in other areas. In our review of 74 RCTs on health we find</a:t>
            </a:r>
          </a:p>
          <a:p>
            <a:pPr lvl="1"/>
            <a:r>
              <a:rPr lang="en-US" sz="2200" dirty="0" smtClean="0"/>
              <a:t>V</a:t>
            </a:r>
            <a:r>
              <a:rPr lang="en-US" sz="2200" dirty="0" smtClean="0"/>
              <a:t>ery </a:t>
            </a:r>
            <a:r>
              <a:rPr lang="en-US" sz="2200" dirty="0" smtClean="0"/>
              <a:t>similar results across contexts for consumer behavior (68 studies)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/>
              <a:t>M</a:t>
            </a:r>
            <a:r>
              <a:rPr lang="en-US" sz="2200" dirty="0" smtClean="0"/>
              <a:t>ore </a:t>
            </a:r>
            <a:r>
              <a:rPr lang="en-US" sz="2200" dirty="0" smtClean="0"/>
              <a:t>varied results on provider behavior (6 studies)</a:t>
            </a:r>
          </a:p>
          <a:p>
            <a:pPr lvl="1"/>
            <a:endParaRPr lang="en-US" sz="400" dirty="0" smtClean="0"/>
          </a:p>
          <a:p>
            <a:r>
              <a:rPr lang="en-US" sz="2600" dirty="0" smtClean="0"/>
              <a:t>Providers are humans too, why harder to predict?</a:t>
            </a:r>
          </a:p>
          <a:p>
            <a:pPr lvl="1"/>
            <a:r>
              <a:rPr lang="en-US" sz="2200" dirty="0"/>
              <a:t>W</a:t>
            </a:r>
            <a:r>
              <a:rPr lang="en-US" sz="2200" dirty="0" smtClean="0"/>
              <a:t>ork </a:t>
            </a:r>
            <a:r>
              <a:rPr lang="en-US" sz="2200" dirty="0" smtClean="0"/>
              <a:t>in bureaucratic settings with complex incentives</a:t>
            </a:r>
          </a:p>
          <a:p>
            <a:pPr lvl="1"/>
            <a:r>
              <a:rPr lang="en-US" sz="2200" dirty="0" smtClean="0"/>
              <a:t>T</a:t>
            </a:r>
            <a:r>
              <a:rPr lang="en-US" sz="2200" dirty="0" smtClean="0"/>
              <a:t>heory </a:t>
            </a:r>
            <a:r>
              <a:rPr lang="en-US" sz="2200" dirty="0" smtClean="0"/>
              <a:t>of change longer, with many more steps</a:t>
            </a:r>
          </a:p>
          <a:p>
            <a:pPr lvl="1"/>
            <a:r>
              <a:rPr lang="en-US" sz="2200" dirty="0" smtClean="0"/>
              <a:t>I</a:t>
            </a:r>
            <a:r>
              <a:rPr lang="en-US" sz="2200" dirty="0" smtClean="0"/>
              <a:t>ncreasingly </a:t>
            </a:r>
            <a:r>
              <a:rPr lang="en-US" sz="2200" dirty="0" smtClean="0"/>
              <a:t>RCTs are breaking down these steps and testing them</a:t>
            </a:r>
          </a:p>
          <a:p>
            <a:pPr lvl="1"/>
            <a:r>
              <a:rPr lang="en-US" sz="2200" dirty="0" smtClean="0"/>
              <a:t>M</a:t>
            </a:r>
            <a:r>
              <a:rPr lang="en-US" sz="2200" dirty="0" smtClean="0"/>
              <a:t>any </a:t>
            </a:r>
            <a:r>
              <a:rPr lang="en-US" sz="2200" dirty="0" smtClean="0"/>
              <a:t>fewer RCTs on provider behavior than consumer behavior</a:t>
            </a:r>
          </a:p>
          <a:p>
            <a:pPr marL="274637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932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7068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Black box vs </a:t>
            </a:r>
            <a:r>
              <a:rPr lang="en-US" dirty="0" err="1" smtClean="0"/>
              <a:t>ToC</a:t>
            </a:r>
            <a:r>
              <a:rPr lang="en-US" dirty="0" smtClean="0"/>
              <a:t> interpretation of service delivery</a:t>
            </a: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326571" y="1407886"/>
            <a:ext cx="8686800" cy="4566360"/>
          </a:xfrm>
          <a:prstGeom prst="rect">
            <a:avLst/>
          </a:prstGeom>
        </p:spPr>
        <p:txBody>
          <a:bodyPr/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1pPr>
            <a:lvl2pPr marL="4572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0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2pPr>
            <a:lvl3pPr marL="7302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90000"/>
              <a:buFont typeface="Arial" charset="0"/>
              <a:buChar char="•"/>
              <a:defRPr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3pPr>
            <a:lvl4pPr marL="10048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Font typeface="Arial" charset="0"/>
              <a:buChar char="•"/>
              <a:defRPr sz="16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4pPr>
            <a:lvl5pPr marL="1187450" indent="-1365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100000"/>
              <a:buFont typeface="Arial" charset="0"/>
              <a:buChar char="•"/>
              <a:defRPr sz="1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600" dirty="0" smtClean="0"/>
          </a:p>
          <a:p>
            <a:r>
              <a:rPr lang="en-US" sz="2600" dirty="0"/>
              <a:t>I</a:t>
            </a:r>
            <a:r>
              <a:rPr lang="en-US" sz="2600" dirty="0" smtClean="0"/>
              <a:t>ntroducing accountable teachers with focus on children at similar learning levels sharply increases test scores</a:t>
            </a:r>
          </a:p>
          <a:p>
            <a:r>
              <a:rPr lang="en-US" sz="2600" dirty="0" smtClean="0"/>
              <a:t>Bold et al </a:t>
            </a:r>
            <a:r>
              <a:rPr lang="en-US" sz="2600" dirty="0" smtClean="0"/>
              <a:t>(</a:t>
            </a:r>
            <a:r>
              <a:rPr lang="en-US" sz="2600" dirty="0" smtClean="0"/>
              <a:t>2013</a:t>
            </a:r>
            <a:r>
              <a:rPr lang="en-US" sz="2600" dirty="0" smtClean="0"/>
              <a:t>) </a:t>
            </a:r>
            <a:r>
              <a:rPr lang="en-US" sz="2600" dirty="0" smtClean="0"/>
              <a:t>test the model through govt. and NGO</a:t>
            </a:r>
          </a:p>
          <a:p>
            <a:pPr lvl="1"/>
            <a:r>
              <a:rPr lang="en-US" sz="2200" dirty="0" smtClean="0"/>
              <a:t>Government version ineffective, NGO version effective</a:t>
            </a:r>
          </a:p>
          <a:p>
            <a:r>
              <a:rPr lang="en-US" sz="2600" dirty="0" smtClean="0"/>
              <a:t>Black box view:  </a:t>
            </a:r>
          </a:p>
          <a:p>
            <a:pPr lvl="1"/>
            <a:r>
              <a:rPr lang="en-US" sz="2200" dirty="0" smtClean="0"/>
              <a:t>impossible to generalize from NGO program to government </a:t>
            </a:r>
          </a:p>
          <a:p>
            <a:r>
              <a:rPr lang="en-US" sz="2600" dirty="0" err="1" smtClean="0"/>
              <a:t>ToC</a:t>
            </a:r>
            <a:r>
              <a:rPr lang="en-US" sz="2600" dirty="0" smtClean="0"/>
              <a:t> interpretation: </a:t>
            </a:r>
          </a:p>
          <a:p>
            <a:pPr lvl="1"/>
            <a:r>
              <a:rPr lang="en-US" sz="2200" dirty="0" smtClean="0"/>
              <a:t>Renewable contracts     accountability      higher test scores</a:t>
            </a:r>
          </a:p>
          <a:p>
            <a:pPr lvl="1"/>
            <a:r>
              <a:rPr lang="en-US" sz="2200" dirty="0" err="1" smtClean="0"/>
              <a:t>Govt</a:t>
            </a:r>
            <a:r>
              <a:rPr lang="en-US" sz="2200" dirty="0" smtClean="0"/>
              <a:t> </a:t>
            </a:r>
            <a:r>
              <a:rPr lang="en-US" sz="2200" dirty="0" smtClean="0"/>
              <a:t>promise to make</a:t>
            </a:r>
            <a:r>
              <a:rPr lang="en-US" sz="2200" dirty="0" smtClean="0"/>
              <a:t> </a:t>
            </a:r>
            <a:r>
              <a:rPr lang="en-US" sz="2200" dirty="0" smtClean="0"/>
              <a:t>contract teachers </a:t>
            </a:r>
            <a:r>
              <a:rPr lang="en-US" sz="2200" dirty="0" smtClean="0"/>
              <a:t>permanent</a:t>
            </a:r>
            <a:endParaRPr lang="en-US" sz="2200" dirty="0" smtClean="0"/>
          </a:p>
          <a:p>
            <a:pPr lvl="1"/>
            <a:r>
              <a:rPr lang="en-US" sz="2200" dirty="0" smtClean="0"/>
              <a:t>Further evidence of importance of renewable contracts</a:t>
            </a:r>
          </a:p>
          <a:p>
            <a:pPr lvl="1"/>
            <a:r>
              <a:rPr lang="en-US" sz="2200" dirty="0" smtClean="0"/>
              <a:t>Underlines the importance of ensuring implementation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03601" y="4912973"/>
            <a:ext cx="21771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614" y="4804003"/>
            <a:ext cx="317500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159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12629" cy="990600"/>
          </a:xfrm>
        </p:spPr>
        <p:txBody>
          <a:bodyPr>
            <a:normAutofit/>
          </a:bodyPr>
          <a:lstStyle/>
          <a:p>
            <a:r>
              <a:rPr lang="en-US" sz="3400" dirty="0" err="1" smtClean="0"/>
              <a:t>ToC</a:t>
            </a:r>
            <a:r>
              <a:rPr lang="en-US" sz="3400" dirty="0" smtClean="0"/>
              <a:t> </a:t>
            </a:r>
            <a:r>
              <a:rPr lang="en-US" sz="3400" dirty="0" smtClean="0"/>
              <a:t>incentives for </a:t>
            </a:r>
            <a:r>
              <a:rPr lang="en-US" sz="3400" dirty="0" smtClean="0"/>
              <a:t>immunization: Country 1</a:t>
            </a:r>
            <a:endParaRPr lang="en-US" sz="3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81713217"/>
              </p:ext>
            </p:extLst>
          </p:nvPr>
        </p:nvGraphicFramePr>
        <p:xfrm>
          <a:off x="457199" y="1135741"/>
          <a:ext cx="8251372" cy="224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08484965"/>
              </p:ext>
            </p:extLst>
          </p:nvPr>
        </p:nvGraphicFramePr>
        <p:xfrm>
          <a:off x="341086" y="2672443"/>
          <a:ext cx="6350000" cy="217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21352133"/>
              </p:ext>
            </p:extLst>
          </p:nvPr>
        </p:nvGraphicFramePr>
        <p:xfrm>
          <a:off x="137884" y="4792066"/>
          <a:ext cx="2706915" cy="104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1085" y="4296228"/>
            <a:ext cx="49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Strong RCT evidence of behavioral conditions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1085" y="2837543"/>
            <a:ext cx="590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Strong descriptive evidence that basic conditions hold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5942" y="4296230"/>
            <a:ext cx="242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to monitor process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16628" y="5915851"/>
            <a:ext cx="447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Strong RCT evidence of impact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43658761"/>
              </p:ext>
            </p:extLst>
          </p:nvPr>
        </p:nvGraphicFramePr>
        <p:xfrm>
          <a:off x="6400799" y="3113434"/>
          <a:ext cx="2307772" cy="126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950083564"/>
              </p:ext>
            </p:extLst>
          </p:nvPr>
        </p:nvGraphicFramePr>
        <p:xfrm>
          <a:off x="4472214" y="4665560"/>
          <a:ext cx="4236357" cy="1299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138642201"/>
              </p:ext>
            </p:extLst>
          </p:nvPr>
        </p:nvGraphicFramePr>
        <p:xfrm>
          <a:off x="2285999" y="4849587"/>
          <a:ext cx="2409372" cy="92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360376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8" grpId="0"/>
      <p:bldP spid="10" grpId="0"/>
      <p:bldP spid="11" grpId="0"/>
      <p:bldGraphic spid="12" grpId="0">
        <p:bldAsOne/>
      </p:bldGraphic>
      <p:bldGraphic spid="13" grpId="0">
        <p:bldAsOne/>
      </p:bldGraphic>
      <p:bldGraphic spid="1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7068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evidence is enough to act?</a:t>
            </a: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326571" y="1407886"/>
            <a:ext cx="8686800" cy="4566360"/>
          </a:xfrm>
          <a:prstGeom prst="rect">
            <a:avLst/>
          </a:prstGeom>
        </p:spPr>
        <p:txBody>
          <a:bodyPr/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1pPr>
            <a:lvl2pPr marL="4572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0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2pPr>
            <a:lvl3pPr marL="7302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90000"/>
              <a:buFont typeface="Arial" charset="0"/>
              <a:buChar char="•"/>
              <a:defRPr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3pPr>
            <a:lvl4pPr marL="10048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Font typeface="Arial" charset="0"/>
              <a:buChar char="•"/>
              <a:defRPr sz="16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4pPr>
            <a:lvl5pPr marL="1187450" indent="-1365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100000"/>
              <a:buFont typeface="Arial" charset="0"/>
              <a:buChar char="•"/>
              <a:defRPr sz="1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600" dirty="0" smtClean="0"/>
          </a:p>
          <a:p>
            <a:r>
              <a:rPr lang="en-US" sz="2600" dirty="0"/>
              <a:t>W</a:t>
            </a:r>
            <a:r>
              <a:rPr lang="en-US" sz="2600" dirty="0" smtClean="0"/>
              <a:t>e never have 100% certainty about impact of a new policy</a:t>
            </a:r>
          </a:p>
          <a:p>
            <a:pPr lvl="1"/>
            <a:r>
              <a:rPr lang="en-US" sz="2200" dirty="0" smtClean="0"/>
              <a:t>e.g. </a:t>
            </a:r>
            <a:r>
              <a:rPr lang="en-US" sz="2200" dirty="0" err="1" smtClean="0"/>
              <a:t>Basu</a:t>
            </a:r>
            <a:r>
              <a:rPr lang="en-US" sz="2200" dirty="0" smtClean="0"/>
              <a:t>, 2014, tomorrow is always a new context</a:t>
            </a:r>
          </a:p>
          <a:p>
            <a:pPr lvl="1"/>
            <a:endParaRPr lang="en-US" sz="400" dirty="0" smtClean="0"/>
          </a:p>
          <a:p>
            <a:r>
              <a:rPr lang="en-US" sz="2600" dirty="0" smtClean="0"/>
              <a:t>Most policy makers must make decisions every day</a:t>
            </a:r>
          </a:p>
          <a:p>
            <a:pPr lvl="1"/>
            <a:r>
              <a:rPr lang="en-US" sz="2200" dirty="0" err="1" smtClean="0"/>
              <a:t>MoH</a:t>
            </a:r>
            <a:r>
              <a:rPr lang="en-US" sz="2200" dirty="0" smtClean="0"/>
              <a:t>: use combination of theory, descriptive, causal evidence for daily decisions. </a:t>
            </a:r>
            <a:r>
              <a:rPr lang="en-US" sz="2200" dirty="0"/>
              <a:t>U</a:t>
            </a:r>
            <a:r>
              <a:rPr lang="en-US" sz="2200" dirty="0" smtClean="0"/>
              <a:t>nderstand where the evidence is weak</a:t>
            </a:r>
          </a:p>
          <a:p>
            <a:pPr lvl="1"/>
            <a:endParaRPr lang="en-US" sz="400" dirty="0" smtClean="0"/>
          </a:p>
          <a:p>
            <a:r>
              <a:rPr lang="en-US" sz="2600" dirty="0" smtClean="0"/>
              <a:t>Sometimes flexibility over timing and where to invest</a:t>
            </a:r>
            <a:endParaRPr lang="en-US" sz="2200" dirty="0"/>
          </a:p>
          <a:p>
            <a:pPr lvl="1"/>
            <a:r>
              <a:rPr lang="en-US" sz="2200" dirty="0" smtClean="0"/>
              <a:t>Balance urgency of need, confidence in evidence, magnitude of likely impact vs cost</a:t>
            </a:r>
          </a:p>
          <a:p>
            <a:pPr lvl="1"/>
            <a:endParaRPr lang="en-US" sz="400" dirty="0" smtClean="0"/>
          </a:p>
          <a:p>
            <a:r>
              <a:rPr lang="en-US" sz="2600" dirty="0"/>
              <a:t>M</a:t>
            </a:r>
            <a:r>
              <a:rPr lang="en-US" sz="2600" dirty="0" smtClean="0"/>
              <a:t>ore steps in </a:t>
            </a:r>
            <a:r>
              <a:rPr lang="en-US" sz="2600" dirty="0" err="1" smtClean="0"/>
              <a:t>ToC</a:t>
            </a:r>
            <a:r>
              <a:rPr lang="en-US" sz="2600" dirty="0" smtClean="0"/>
              <a:t> backed by rigorous evidence the better</a:t>
            </a:r>
          </a:p>
          <a:p>
            <a:pPr lvl="1"/>
            <a:r>
              <a:rPr lang="en-US" sz="2200" dirty="0"/>
              <a:t>K</a:t>
            </a:r>
            <a:r>
              <a:rPr lang="en-US" sz="2200" dirty="0" smtClean="0"/>
              <a:t>nowing more could theoretically mean worse decisions, is it likely?</a:t>
            </a:r>
          </a:p>
        </p:txBody>
      </p:sp>
    </p:spTree>
    <p:extLst>
      <p:ext uri="{BB962C8B-B14F-4D97-AF65-F5344CB8AC3E}">
        <p14:creationId xmlns:p14="http://schemas.microsoft.com/office/powerpoint/2010/main" val="27387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7068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When do we stop evaluating?</a:t>
            </a: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326571" y="1407886"/>
            <a:ext cx="8686800" cy="4566360"/>
          </a:xfrm>
          <a:prstGeom prst="rect">
            <a:avLst/>
          </a:prstGeom>
        </p:spPr>
        <p:txBody>
          <a:bodyPr/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1pPr>
            <a:lvl2pPr marL="4572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0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2pPr>
            <a:lvl3pPr marL="7302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90000"/>
              <a:buFont typeface="Arial" charset="0"/>
              <a:buChar char="•"/>
              <a:defRPr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3pPr>
            <a:lvl4pPr marL="10048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Font typeface="Arial" charset="0"/>
              <a:buChar char="•"/>
              <a:defRPr sz="16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4pPr>
            <a:lvl5pPr marL="1187450" indent="-1365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100000"/>
              <a:buFont typeface="Arial" charset="0"/>
              <a:buChar char="•"/>
              <a:defRPr sz="1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600" dirty="0" smtClean="0"/>
          </a:p>
          <a:p>
            <a:r>
              <a:rPr lang="en-US" sz="2600" dirty="0" smtClean="0"/>
              <a:t>If we have enough evidence to act, do we have enough evidence to stop evaluating? (always monitor)</a:t>
            </a:r>
          </a:p>
          <a:p>
            <a:r>
              <a:rPr lang="en-US" sz="2600" dirty="0" smtClean="0"/>
              <a:t>No: we often need to act even when evidence is </a:t>
            </a:r>
            <a:r>
              <a:rPr lang="en-US" sz="2600" dirty="0" smtClean="0"/>
              <a:t>thin</a:t>
            </a:r>
            <a:endParaRPr lang="en-US" sz="2600" dirty="0" smtClean="0"/>
          </a:p>
          <a:p>
            <a:endParaRPr lang="en-US" sz="400" dirty="0" smtClean="0"/>
          </a:p>
          <a:p>
            <a:r>
              <a:rPr lang="en-US" sz="2600" dirty="0" smtClean="0"/>
              <a:t>Often a big overlap between when have enough evidence to launch big new initiative and </a:t>
            </a:r>
            <a:r>
              <a:rPr lang="en-US" sz="2600" dirty="0" smtClean="0"/>
              <a:t>when still </a:t>
            </a:r>
            <a:r>
              <a:rPr lang="en-US" sz="2600" dirty="0" smtClean="0"/>
              <a:t>worth evaluating</a:t>
            </a:r>
          </a:p>
          <a:p>
            <a:endParaRPr lang="en-US" sz="400" dirty="0" smtClean="0"/>
          </a:p>
          <a:p>
            <a:r>
              <a:rPr lang="en-US" sz="2600" dirty="0" smtClean="0"/>
              <a:t>Questions may remain about best way to implement</a:t>
            </a:r>
          </a:p>
          <a:p>
            <a:endParaRPr lang="en-US" sz="400" dirty="0" smtClean="0"/>
          </a:p>
          <a:p>
            <a:r>
              <a:rPr lang="en-US" sz="2600" dirty="0" smtClean="0"/>
              <a:t>Billions spent on CCTs. Very strong evidence they work, but important evaluations on how to make more effective</a:t>
            </a:r>
          </a:p>
          <a:p>
            <a:endParaRPr lang="en-US" sz="400" dirty="0" smtClean="0"/>
          </a:p>
          <a:p>
            <a:r>
              <a:rPr lang="en-US" sz="2600" dirty="0" smtClean="0"/>
              <a:t>Trade off of evidence in new areas, vs more on existing</a:t>
            </a: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4890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7068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326571" y="1407886"/>
            <a:ext cx="8686800" cy="4566360"/>
          </a:xfrm>
          <a:prstGeom prst="rect">
            <a:avLst/>
          </a:prstGeom>
        </p:spPr>
        <p:txBody>
          <a:bodyPr/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1pPr>
            <a:lvl2pPr marL="4572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85000"/>
              <a:buFont typeface="Arial" charset="0"/>
              <a:buChar char="•"/>
              <a:defRPr sz="20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2pPr>
            <a:lvl3pPr marL="7302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90000"/>
              <a:buFont typeface="Arial" charset="0"/>
              <a:buChar char="•"/>
              <a:defRPr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3pPr>
            <a:lvl4pPr marL="10048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Font typeface="Arial" charset="0"/>
              <a:buChar char="•"/>
              <a:defRPr sz="16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4pPr>
            <a:lvl5pPr marL="1187450" indent="-1365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87978"/>
              </a:buClr>
              <a:buSzPct val="100000"/>
              <a:buFont typeface="Arial" charset="0"/>
              <a:buChar char="•"/>
              <a:defRPr sz="1400" kern="1200">
                <a:solidFill>
                  <a:srgbClr val="141313"/>
                </a:solidFill>
                <a:latin typeface="Franklin Gothic Book"/>
                <a:ea typeface="ＭＳ Ｐゴシック" charset="0"/>
                <a:cs typeface="Franklin Gothic Book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600" dirty="0" smtClean="0"/>
          </a:p>
          <a:p>
            <a:r>
              <a:rPr lang="en-US" sz="2600" dirty="0" smtClean="0"/>
              <a:t>Design </a:t>
            </a:r>
            <a:r>
              <a:rPr lang="en-US" sz="2600" dirty="0" smtClean="0"/>
              <a:t>research for </a:t>
            </a:r>
            <a:r>
              <a:rPr lang="en-US" sz="2600" dirty="0" smtClean="0"/>
              <a:t>generalizability (Chapter 3)</a:t>
            </a:r>
          </a:p>
          <a:p>
            <a:pPr lvl="1"/>
            <a:r>
              <a:rPr lang="en-US" sz="2200" dirty="0" smtClean="0"/>
              <a:t>Theory based RCTs can be very useful for policy because ask particularly generalizable questions </a:t>
            </a:r>
            <a:r>
              <a:rPr lang="en-US" sz="2600" dirty="0" smtClean="0"/>
              <a:t>Theory based literature reviews much more useful than simply averaging coefficients across studies</a:t>
            </a:r>
          </a:p>
          <a:p>
            <a:pPr lvl="1"/>
            <a:r>
              <a:rPr lang="en-US" sz="2200" dirty="0" smtClean="0"/>
              <a:t>Some approaches to systematic reviews attempt to take the judgment out, wary of going the public health route</a:t>
            </a:r>
            <a:endParaRPr lang="en-US" sz="2200" dirty="0" smtClean="0"/>
          </a:p>
          <a:p>
            <a:r>
              <a:rPr lang="en-US" sz="2600" dirty="0" smtClean="0"/>
              <a:t>Policy making requires drawing on different kinds of evidence, but that does not mean all evidence is equal</a:t>
            </a:r>
          </a:p>
          <a:p>
            <a:endParaRPr lang="en-US" sz="200" dirty="0" smtClean="0"/>
          </a:p>
          <a:p>
            <a:r>
              <a:rPr lang="en-US" sz="2600" dirty="0" smtClean="0"/>
              <a:t>Implementation is hard: knowing a program will have impact if </a:t>
            </a:r>
            <a:r>
              <a:rPr lang="en-US" sz="2600" dirty="0" smtClean="0"/>
              <a:t>implemented is a good place to start</a:t>
            </a:r>
          </a:p>
        </p:txBody>
      </p:sp>
    </p:spTree>
    <p:extLst>
      <p:ext uri="{BB962C8B-B14F-4D97-AF65-F5344CB8AC3E}">
        <p14:creationId xmlns:p14="http://schemas.microsoft.com/office/powerpoint/2010/main" val="3425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569" y="1600199"/>
            <a:ext cx="8360231" cy="4495801"/>
          </a:xfrm>
        </p:spPr>
        <p:txBody>
          <a:bodyPr/>
          <a:lstStyle/>
          <a:p>
            <a:r>
              <a:rPr lang="en-US" sz="2600" dirty="0" smtClean="0"/>
              <a:t>Policy makers often need to make decisions without the luxury of all the evidence they might want</a:t>
            </a:r>
          </a:p>
          <a:p>
            <a:endParaRPr lang="en-US" sz="600" dirty="0" smtClean="0"/>
          </a:p>
          <a:p>
            <a:r>
              <a:rPr lang="en-US" sz="2600" dirty="0" smtClean="0"/>
              <a:t>Evidence </a:t>
            </a:r>
            <a:r>
              <a:rPr lang="en-US" sz="2600" dirty="0"/>
              <a:t>comes in many forms, how do we combine different forms of evidence to design a plan of action</a:t>
            </a:r>
            <a:r>
              <a:rPr lang="en-US" sz="2600" dirty="0" smtClean="0"/>
              <a:t>?</a:t>
            </a:r>
          </a:p>
          <a:p>
            <a:endParaRPr lang="en-US" sz="400" dirty="0"/>
          </a:p>
          <a:p>
            <a:pPr>
              <a:buClr>
                <a:srgbClr val="787978"/>
              </a:buClr>
            </a:pPr>
            <a:r>
              <a:rPr lang="en-US" sz="2600" dirty="0" smtClean="0"/>
              <a:t>What constitutes enough evidence to act? </a:t>
            </a:r>
          </a:p>
          <a:p>
            <a:pPr lvl="1"/>
            <a:r>
              <a:rPr lang="en-US" sz="2200" dirty="0" smtClean="0"/>
              <a:t>When and how do we incorporate evidence from other countries and contexts?</a:t>
            </a:r>
          </a:p>
          <a:p>
            <a:pPr lvl="1"/>
            <a:endParaRPr lang="en-US" sz="400" dirty="0" smtClean="0"/>
          </a:p>
          <a:p>
            <a:pPr marL="274637" lvl="1" indent="0">
              <a:buNone/>
            </a:pPr>
            <a:endParaRPr lang="en-US" sz="400" dirty="0" smtClean="0"/>
          </a:p>
          <a:p>
            <a:pPr>
              <a:buClr>
                <a:srgbClr val="787978"/>
              </a:buClr>
            </a:pPr>
            <a:r>
              <a:rPr lang="en-US" sz="2600" dirty="0" smtClean="0"/>
              <a:t>When do we stop evaluating?</a:t>
            </a:r>
          </a:p>
          <a:p>
            <a:pPr>
              <a:buClr>
                <a:srgbClr val="787978"/>
              </a:buClr>
            </a:pP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17658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399"/>
            <a:ext cx="855617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a (Bayesian) approach to evidence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569" y="1600199"/>
            <a:ext cx="8686801" cy="4495801"/>
          </a:xfrm>
        </p:spPr>
        <p:txBody>
          <a:bodyPr/>
          <a:lstStyle/>
          <a:p>
            <a:r>
              <a:rPr lang="en-US" sz="2600" dirty="0" smtClean="0"/>
              <a:t>Evidence from a single RCT is only one part of the puzzle</a:t>
            </a:r>
          </a:p>
          <a:p>
            <a:endParaRPr lang="en-US" sz="400" dirty="0" smtClean="0"/>
          </a:p>
          <a:p>
            <a:r>
              <a:rPr lang="en-US" sz="2600" dirty="0" smtClean="0"/>
              <a:t>We use it to adjust our “priors” which are based on theory, descriptive work, other empirical evidence</a:t>
            </a:r>
          </a:p>
          <a:p>
            <a:endParaRPr lang="en-US" sz="400" dirty="0" smtClean="0"/>
          </a:p>
          <a:p>
            <a:r>
              <a:rPr lang="en-US" sz="2600" dirty="0" smtClean="0"/>
              <a:t>Putting evidence into a theoretical overview allows more efficient use of evidence than “black box” approach</a:t>
            </a:r>
          </a:p>
          <a:p>
            <a:endParaRPr lang="en-US" sz="400" dirty="0" smtClean="0"/>
          </a:p>
          <a:p>
            <a:r>
              <a:rPr lang="en-US" sz="2600" dirty="0"/>
              <a:t>E</a:t>
            </a:r>
            <a:r>
              <a:rPr lang="en-US" sz="2600" dirty="0" smtClean="0"/>
              <a:t>xample on improving immunization in a </a:t>
            </a:r>
            <a:r>
              <a:rPr lang="en-US" sz="2600" dirty="0"/>
              <a:t>W</a:t>
            </a:r>
            <a:r>
              <a:rPr lang="en-US" sz="2600" dirty="0" smtClean="0"/>
              <a:t>est </a:t>
            </a:r>
            <a:r>
              <a:rPr lang="en-US" sz="2600" dirty="0"/>
              <a:t>A</a:t>
            </a:r>
            <a:r>
              <a:rPr lang="en-US" sz="2600" dirty="0" smtClean="0"/>
              <a:t>frican country</a:t>
            </a:r>
          </a:p>
          <a:p>
            <a:endParaRPr lang="en-US" sz="400" dirty="0"/>
          </a:p>
          <a:p>
            <a:pPr>
              <a:buClr>
                <a:srgbClr val="787978"/>
              </a:buClr>
            </a:pPr>
            <a:r>
              <a:rPr lang="en-US" sz="2600" dirty="0" smtClean="0"/>
              <a:t>Draw on a theory based overview of RCTs in health economics (Kremer and </a:t>
            </a:r>
            <a:r>
              <a:rPr lang="en-US" sz="2600" dirty="0" err="1" smtClean="0"/>
              <a:t>Glennerster</a:t>
            </a:r>
            <a:r>
              <a:rPr lang="en-US" sz="2600" dirty="0" smtClean="0"/>
              <a:t>, 2010)</a:t>
            </a:r>
            <a:endParaRPr lang="en-US" sz="400" dirty="0" smtClean="0"/>
          </a:p>
          <a:p>
            <a:pPr>
              <a:buClr>
                <a:srgbClr val="787978"/>
              </a:buClr>
            </a:pPr>
            <a:endParaRPr lang="en-US" sz="400" dirty="0" smtClean="0"/>
          </a:p>
          <a:p>
            <a:pPr>
              <a:buClr>
                <a:srgbClr val="787978"/>
              </a:buClr>
            </a:pP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7904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56171" cy="1066800"/>
          </a:xfrm>
        </p:spPr>
        <p:txBody>
          <a:bodyPr>
            <a:normAutofit fontScale="90000"/>
          </a:bodyPr>
          <a:lstStyle/>
          <a:p>
            <a:r>
              <a:rPr lang="en-US" sz="3400" dirty="0" smtClean="0"/>
              <a:t>Non cash incentives for immunization in Rajasthan 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15229"/>
          </a:xfrm>
        </p:spPr>
        <p:txBody>
          <a:bodyPr/>
          <a:lstStyle/>
          <a:p>
            <a:pPr>
              <a:buClr>
                <a:srgbClr val="787978"/>
              </a:buClr>
            </a:pPr>
            <a:r>
              <a:rPr lang="en-US" sz="2600" dirty="0" err="1" smtClean="0"/>
              <a:t>Seva</a:t>
            </a:r>
            <a:r>
              <a:rPr lang="en-US" sz="2600" dirty="0" smtClean="0"/>
              <a:t> </a:t>
            </a:r>
            <a:r>
              <a:rPr lang="en-US" sz="2600" dirty="0" err="1" smtClean="0"/>
              <a:t>Mandir</a:t>
            </a:r>
            <a:r>
              <a:rPr lang="en-US" sz="2600" dirty="0" smtClean="0"/>
              <a:t> program to increase immunization rates in rural Rajasthan, tested with RCT </a:t>
            </a:r>
          </a:p>
          <a:p>
            <a:pPr lvl="1"/>
            <a:r>
              <a:rPr lang="en-US" sz="2200" dirty="0" smtClean="0"/>
              <a:t>Banerjee, </a:t>
            </a:r>
            <a:r>
              <a:rPr lang="en-US" sz="2200" dirty="0" err="1" smtClean="0"/>
              <a:t>Duflo</a:t>
            </a:r>
            <a:r>
              <a:rPr lang="en-US" sz="2200" dirty="0" smtClean="0"/>
              <a:t>, </a:t>
            </a:r>
            <a:r>
              <a:rPr lang="en-US" sz="2200" dirty="0" err="1" smtClean="0"/>
              <a:t>Glennerster</a:t>
            </a:r>
            <a:r>
              <a:rPr lang="en-US" sz="2200" dirty="0" smtClean="0"/>
              <a:t>, Kothari, 2010</a:t>
            </a:r>
          </a:p>
          <a:p>
            <a:pPr lvl="1"/>
            <a:endParaRPr lang="en-US" sz="400" dirty="0" smtClean="0"/>
          </a:p>
          <a:p>
            <a:pPr>
              <a:buClr>
                <a:srgbClr val="787978"/>
              </a:buClr>
            </a:pPr>
            <a:r>
              <a:rPr lang="en-US" sz="2600" dirty="0" smtClean="0"/>
              <a:t>Fixing supply: regular monthly immunization camps with nurse present without fail</a:t>
            </a:r>
          </a:p>
          <a:p>
            <a:pPr>
              <a:buClr>
                <a:srgbClr val="787978"/>
              </a:buClr>
            </a:pPr>
            <a:endParaRPr lang="en-US" sz="400" dirty="0" smtClean="0"/>
          </a:p>
          <a:p>
            <a:pPr>
              <a:buClr>
                <a:srgbClr val="787978"/>
              </a:buClr>
            </a:pPr>
            <a:r>
              <a:rPr lang="en-US" sz="2600" dirty="0" smtClean="0"/>
              <a:t>Incentive: 1kg </a:t>
            </a:r>
            <a:r>
              <a:rPr lang="en-US" sz="2600" dirty="0" err="1" smtClean="0"/>
              <a:t>dahl</a:t>
            </a:r>
            <a:r>
              <a:rPr lang="en-US" sz="2600" dirty="0" smtClean="0"/>
              <a:t> for every vaccination, set of plates on completed immunization schedule</a:t>
            </a:r>
          </a:p>
          <a:p>
            <a:pPr>
              <a:buClr>
                <a:srgbClr val="787978"/>
              </a:buClr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79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6" y="295280"/>
            <a:ext cx="7794171" cy="598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35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56171" cy="106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“black box” approach to evidence 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15229"/>
          </a:xfrm>
        </p:spPr>
        <p:txBody>
          <a:bodyPr/>
          <a:lstStyle/>
          <a:p>
            <a:pPr>
              <a:buClr>
                <a:srgbClr val="787978"/>
              </a:buClr>
            </a:pPr>
            <a:r>
              <a:rPr lang="en-US" sz="2600" dirty="0" smtClean="0"/>
              <a:t>If </a:t>
            </a:r>
            <a:r>
              <a:rPr lang="en-US" sz="2600" dirty="0" err="1" smtClean="0"/>
              <a:t>Govt</a:t>
            </a:r>
            <a:r>
              <a:rPr lang="en-US" sz="2600" dirty="0" smtClean="0"/>
              <a:t> in West Africa wanted to improved immunization rate, should they consider noncash incentives?</a:t>
            </a:r>
          </a:p>
          <a:p>
            <a:pPr>
              <a:buClr>
                <a:srgbClr val="787978"/>
              </a:buClr>
            </a:pPr>
            <a:endParaRPr lang="en-US" sz="400" dirty="0" smtClean="0"/>
          </a:p>
          <a:p>
            <a:pPr>
              <a:buClr>
                <a:srgbClr val="787978"/>
              </a:buClr>
            </a:pPr>
            <a:r>
              <a:rPr lang="en-US" sz="2600" dirty="0" smtClean="0"/>
              <a:t>What is our evidence of the following relationship?</a:t>
            </a:r>
          </a:p>
          <a:p>
            <a:pPr>
              <a:buClr>
                <a:srgbClr val="787978"/>
              </a:buClr>
            </a:pPr>
            <a:endParaRPr lang="en-US" sz="2600" dirty="0"/>
          </a:p>
          <a:p>
            <a:pPr>
              <a:buClr>
                <a:srgbClr val="787978"/>
              </a:buClr>
            </a:pPr>
            <a:endParaRPr lang="en-US" sz="2600" dirty="0" smtClean="0"/>
          </a:p>
          <a:p>
            <a:pPr>
              <a:buClr>
                <a:srgbClr val="787978"/>
              </a:buClr>
            </a:pPr>
            <a:endParaRPr lang="en-US" sz="2600" dirty="0" smtClean="0"/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sz="2600" dirty="0" smtClean="0"/>
              <a:t>Only one RCT in South Asia not Africa</a:t>
            </a:r>
          </a:p>
          <a:p>
            <a:pPr>
              <a:buClr>
                <a:srgbClr val="787978"/>
              </a:buClr>
            </a:pPr>
            <a:r>
              <a:rPr lang="en-US" sz="2600" dirty="0" smtClean="0"/>
              <a:t>Program conducted by NGO not government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89190542"/>
              </p:ext>
            </p:extLst>
          </p:nvPr>
        </p:nvGraphicFramePr>
        <p:xfrm>
          <a:off x="1045030" y="3120565"/>
          <a:ext cx="5617028" cy="127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0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12629" cy="990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Theory of change: incentives for immunization</a:t>
            </a:r>
            <a:endParaRPr lang="en-US" sz="3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04233934"/>
              </p:ext>
            </p:extLst>
          </p:nvPr>
        </p:nvGraphicFramePr>
        <p:xfrm>
          <a:off x="457199" y="1135741"/>
          <a:ext cx="8251372" cy="224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49114864"/>
              </p:ext>
            </p:extLst>
          </p:nvPr>
        </p:nvGraphicFramePr>
        <p:xfrm>
          <a:off x="341086" y="2672443"/>
          <a:ext cx="6350000" cy="217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34703276"/>
              </p:ext>
            </p:extLst>
          </p:nvPr>
        </p:nvGraphicFramePr>
        <p:xfrm>
          <a:off x="137884" y="4792066"/>
          <a:ext cx="2706915" cy="104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1085" y="4296228"/>
            <a:ext cx="148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Behavioral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1085" y="2837543"/>
            <a:ext cx="233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conditions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5942" y="4296228"/>
            <a:ext cx="148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16628" y="5915851"/>
            <a:ext cx="148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637865093"/>
              </p:ext>
            </p:extLst>
          </p:nvPr>
        </p:nvGraphicFramePr>
        <p:xfrm>
          <a:off x="6400799" y="3027128"/>
          <a:ext cx="2307771" cy="150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284242726"/>
              </p:ext>
            </p:extLst>
          </p:nvPr>
        </p:nvGraphicFramePr>
        <p:xfrm>
          <a:off x="4472214" y="4665560"/>
          <a:ext cx="4236357" cy="1299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128603119"/>
              </p:ext>
            </p:extLst>
          </p:nvPr>
        </p:nvGraphicFramePr>
        <p:xfrm>
          <a:off x="2285999" y="4849587"/>
          <a:ext cx="2409372" cy="92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20304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8" grpId="0"/>
      <p:bldP spid="10" grpId="0"/>
      <p:bldP spid="11" grpId="0"/>
      <p:bldGraphic spid="12" grpId="0">
        <p:bldAsOne/>
      </p:bldGraphic>
      <p:bldGraphic spid="13" grpId="0">
        <p:bldAsOne/>
      </p:bldGraphic>
      <p:bldGraphic spid="1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27143" cy="1066800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vidence on the basic conditions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571" y="1600200"/>
            <a:ext cx="8360229" cy="4566360"/>
          </a:xfrm>
        </p:spPr>
        <p:txBody>
          <a:bodyPr/>
          <a:lstStyle/>
          <a:p>
            <a:pPr>
              <a:buClr>
                <a:srgbClr val="787978"/>
              </a:buClr>
            </a:pPr>
            <a:r>
              <a:rPr lang="en-US" sz="2600" dirty="0" smtClean="0"/>
              <a:t>What evidence do we have on basic conditions?</a:t>
            </a:r>
          </a:p>
          <a:p>
            <a:pPr lvl="1"/>
            <a:r>
              <a:rPr lang="en-US" sz="2200" dirty="0" smtClean="0"/>
              <a:t>Do parents want to immunize? </a:t>
            </a:r>
          </a:p>
          <a:p>
            <a:pPr lvl="1"/>
            <a:r>
              <a:rPr lang="en-US" sz="2200" dirty="0" smtClean="0"/>
              <a:t>Is access to clinics adequate? </a:t>
            </a:r>
          </a:p>
          <a:p>
            <a:pPr lvl="1"/>
            <a:r>
              <a:rPr lang="en-US" sz="2200" dirty="0" smtClean="0"/>
              <a:t>Howe big a barrier is health worker absenteeism? </a:t>
            </a:r>
          </a:p>
          <a:p>
            <a:pPr lvl="1"/>
            <a:endParaRPr lang="en-US" sz="400" dirty="0" smtClean="0"/>
          </a:p>
          <a:p>
            <a:pPr lvl="0">
              <a:buClr>
                <a:srgbClr val="787978"/>
              </a:buClr>
            </a:pPr>
            <a:endParaRPr lang="en-US" sz="200" dirty="0" smtClean="0"/>
          </a:p>
          <a:p>
            <a:r>
              <a:rPr lang="en-US" sz="2600" dirty="0" smtClean="0"/>
              <a:t>Descriptive evidence:</a:t>
            </a:r>
          </a:p>
          <a:p>
            <a:pPr lvl="1"/>
            <a:r>
              <a:rPr lang="en-US" sz="2200" dirty="0" smtClean="0"/>
              <a:t>54% </a:t>
            </a:r>
            <a:r>
              <a:rPr lang="en-US" sz="2200" dirty="0"/>
              <a:t>of households within </a:t>
            </a:r>
            <a:r>
              <a:rPr lang="en-US" sz="2200" dirty="0" smtClean="0"/>
              <a:t>1 hour walk </a:t>
            </a:r>
            <a:r>
              <a:rPr lang="en-US" sz="2200" dirty="0"/>
              <a:t>of </a:t>
            </a:r>
            <a:r>
              <a:rPr lang="en-US" sz="2200" dirty="0" smtClean="0"/>
              <a:t>clinic</a:t>
            </a:r>
          </a:p>
          <a:p>
            <a:pPr lvl="1"/>
            <a:r>
              <a:rPr lang="en-US" sz="2200" dirty="0" smtClean="0"/>
              <a:t>Health worker absenteeism 44%, </a:t>
            </a:r>
          </a:p>
          <a:p>
            <a:pPr lvl="1"/>
            <a:endParaRPr lang="en-US" sz="400" dirty="0" smtClean="0"/>
          </a:p>
          <a:p>
            <a:r>
              <a:rPr lang="en-US" sz="2600" dirty="0"/>
              <a:t>Institutional </a:t>
            </a:r>
            <a:r>
              <a:rPr lang="en-US" sz="2600" dirty="0" smtClean="0"/>
              <a:t>knowledge:</a:t>
            </a:r>
            <a:endParaRPr lang="en-US" sz="2600" dirty="0"/>
          </a:p>
          <a:p>
            <a:pPr lvl="1"/>
            <a:r>
              <a:rPr lang="en-US" sz="2200" dirty="0" smtClean="0"/>
              <a:t>unlike </a:t>
            </a:r>
            <a:r>
              <a:rPr lang="en-US" sz="2200" dirty="0" smtClean="0"/>
              <a:t>India, clinics often have multiple workers, </a:t>
            </a:r>
            <a:r>
              <a:rPr lang="en-US" sz="2200" dirty="0" smtClean="0"/>
              <a:t>only </a:t>
            </a:r>
            <a:r>
              <a:rPr lang="en-US" sz="2200" dirty="0" smtClean="0"/>
              <a:t>closed 12</a:t>
            </a:r>
            <a:r>
              <a:rPr lang="en-US" sz="2200" dirty="0" smtClean="0"/>
              <a:t>%. </a:t>
            </a:r>
            <a:r>
              <a:rPr lang="en-US" sz="2200" dirty="0" smtClean="0"/>
              <a:t>Immunizations on specific days when absenteeism is lower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913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up rates particularly informative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93" y="1413885"/>
            <a:ext cx="8313488" cy="446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1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</Template>
  <TotalTime>18012</TotalTime>
  <Words>1277</Words>
  <Application>Microsoft Office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Presentation1</vt:lpstr>
      <vt:lpstr>PowerPoint Presentation</vt:lpstr>
      <vt:lpstr>The challenge</vt:lpstr>
      <vt:lpstr>Overview of a (Bayesian) approach to evidence</vt:lpstr>
      <vt:lpstr>Non cash incentives for immunization in Rajasthan </vt:lpstr>
      <vt:lpstr>PowerPoint Presentation</vt:lpstr>
      <vt:lpstr>The “black box” approach to evidence </vt:lpstr>
      <vt:lpstr>Theory of change: incentives for immunization</vt:lpstr>
      <vt:lpstr>Evidence on the basic conditions</vt:lpstr>
      <vt:lpstr>Take up rates particularly informative</vt:lpstr>
      <vt:lpstr>Evidence on behavioral linkages in TOC </vt:lpstr>
      <vt:lpstr>Evidence on behavioral linkages in TOC II </vt:lpstr>
      <vt:lpstr>Evidence on process links in the ToC</vt:lpstr>
      <vt:lpstr>Can RCTs tell us about details of delivery?</vt:lpstr>
      <vt:lpstr>Black box vs ToC interpretation of service delivery</vt:lpstr>
      <vt:lpstr>ToC incentives for immunization: Country 1</vt:lpstr>
      <vt:lpstr>How much evidence is enough to act?</vt:lpstr>
      <vt:lpstr>When do we stop evaluating?</vt:lpstr>
      <vt:lpstr>Concluding thoughts</vt:lpstr>
    </vt:vector>
  </TitlesOfParts>
  <Company>JPAL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Horgan</dc:creator>
  <cp:lastModifiedBy>Rachel Glennerster</cp:lastModifiedBy>
  <cp:revision>135</cp:revision>
  <dcterms:created xsi:type="dcterms:W3CDTF">2013-10-21T21:09:02Z</dcterms:created>
  <dcterms:modified xsi:type="dcterms:W3CDTF">2014-06-03T15:15:20Z</dcterms:modified>
</cp:coreProperties>
</file>