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5620" r:id="rId2"/>
    <p:sldMasterId id="2147485634" r:id="rId3"/>
    <p:sldMasterId id="2147485648" r:id="rId4"/>
    <p:sldMasterId id="2147485662" r:id="rId5"/>
  </p:sldMasterIdLst>
  <p:notesMasterIdLst>
    <p:notesMasterId r:id="rId33"/>
  </p:notesMasterIdLst>
  <p:handoutMasterIdLst>
    <p:handoutMasterId r:id="rId34"/>
  </p:handoutMasterIdLst>
  <p:sldIdLst>
    <p:sldId id="471" r:id="rId6"/>
    <p:sldId id="473" r:id="rId7"/>
    <p:sldId id="474" r:id="rId8"/>
    <p:sldId id="476" r:id="rId9"/>
    <p:sldId id="475" r:id="rId10"/>
    <p:sldId id="498" r:id="rId11"/>
    <p:sldId id="499" r:id="rId12"/>
    <p:sldId id="503" r:id="rId13"/>
    <p:sldId id="480" r:id="rId14"/>
    <p:sldId id="481" r:id="rId15"/>
    <p:sldId id="500" r:id="rId16"/>
    <p:sldId id="484" r:id="rId17"/>
    <p:sldId id="483" r:id="rId18"/>
    <p:sldId id="485" r:id="rId19"/>
    <p:sldId id="486" r:id="rId20"/>
    <p:sldId id="488" r:id="rId21"/>
    <p:sldId id="487" r:id="rId22"/>
    <p:sldId id="490" r:id="rId23"/>
    <p:sldId id="501" r:id="rId24"/>
    <p:sldId id="489" r:id="rId25"/>
    <p:sldId id="493" r:id="rId26"/>
    <p:sldId id="502" r:id="rId27"/>
    <p:sldId id="495" r:id="rId28"/>
    <p:sldId id="494" r:id="rId29"/>
    <p:sldId id="496" r:id="rId30"/>
    <p:sldId id="497" r:id="rId31"/>
    <p:sldId id="472" r:id="rId32"/>
  </p:sldIdLst>
  <p:sldSz cx="9144000" cy="6858000" type="screen4x3"/>
  <p:notesSz cx="9906000" cy="6794500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92929"/>
    <a:srgbClr val="EE2D00"/>
    <a:srgbClr val="4D4D4D"/>
    <a:srgbClr val="FF3300"/>
    <a:srgbClr val="FF0000"/>
    <a:srgbClr val="CC0000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62" autoAdjust="0"/>
    <p:restoredTop sz="68403" autoAdjust="0"/>
  </p:normalViewPr>
  <p:slideViewPr>
    <p:cSldViewPr snapToGrid="0">
      <p:cViewPr varScale="1">
        <p:scale>
          <a:sx n="119" d="100"/>
          <a:sy n="119" d="100"/>
        </p:scale>
        <p:origin x="-14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1998" y="-102"/>
      </p:cViewPr>
      <p:guideLst>
        <p:guide orient="horz" pos="2141"/>
        <p:guide pos="31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enrik\Dropbox\Third-Party%20Theory\data_jpube\country_time_jpub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enrik\Dropbox\Third-Party%20Theory\data_jpube\country_time_jpube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enrik\Dropbox\Third-Party%20Theory\data_jpube\country_time_jpube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enrik\Dropbox\Third-Party%20Theory\data_jpube\country_time_jpube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u="none">
                <a:latin typeface="Times New Roman" pitchFamily="18" charset="0"/>
                <a:cs typeface="Times New Roman" pitchFamily="18" charset="0"/>
              </a:defRPr>
            </a:pPr>
            <a:r>
              <a:rPr lang="da-DK" sz="1100" b="1" u="none">
                <a:latin typeface="Times New Roman" pitchFamily="18" charset="0"/>
                <a:cs typeface="Times New Roman" pitchFamily="18" charset="0"/>
              </a:rPr>
              <a:t>United</a:t>
            </a:r>
            <a:r>
              <a:rPr lang="da-DK" sz="1100" b="1" u="none" baseline="0">
                <a:latin typeface="Times New Roman" pitchFamily="18" charset="0"/>
                <a:cs typeface="Times New Roman" pitchFamily="18" charset="0"/>
              </a:rPr>
              <a:t> States</a:t>
            </a:r>
            <a:endParaRPr lang="da-DK" sz="1100" b="1" u="none">
              <a:latin typeface="Times New Roman" pitchFamily="18" charset="0"/>
              <a:cs typeface="Times New Roman" pitchFamily="18" charset="0"/>
            </a:endParaRP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4.5711327845323703E-2"/>
          <c:y val="2.27033049440249E-2"/>
          <c:w val="0.94729544541513799"/>
          <c:h val="0.88214023247094198"/>
        </c:manualLayout>
      </c:layout>
      <c:areaChart>
        <c:grouping val="stacked"/>
        <c:varyColors val="0"/>
        <c:ser>
          <c:idx val="6"/>
          <c:order val="0"/>
          <c:tx>
            <c:v>Other Taxes</c:v>
          </c:tx>
          <c:spPr>
            <a:noFill/>
            <a:ln w="25400">
              <a:solidFill>
                <a:prstClr val="black"/>
              </a:solidFill>
            </a:ln>
          </c:spPr>
          <c:cat>
            <c:numRef>
              <c:f>US!$B$4:$B$110</c:f>
              <c:numCache>
                <c:formatCode>General</c:formatCode>
                <c:ptCount val="107"/>
                <c:pt idx="0">
                  <c:v>1902</c:v>
                </c:pt>
                <c:pt idx="1">
                  <c:v>1903</c:v>
                </c:pt>
                <c:pt idx="2">
                  <c:v>1904</c:v>
                </c:pt>
                <c:pt idx="3">
                  <c:v>1905</c:v>
                </c:pt>
                <c:pt idx="4">
                  <c:v>1906</c:v>
                </c:pt>
                <c:pt idx="5">
                  <c:v>1907</c:v>
                </c:pt>
                <c:pt idx="6">
                  <c:v>1908</c:v>
                </c:pt>
                <c:pt idx="7">
                  <c:v>1909</c:v>
                </c:pt>
                <c:pt idx="8">
                  <c:v>1910</c:v>
                </c:pt>
                <c:pt idx="9">
                  <c:v>1911</c:v>
                </c:pt>
                <c:pt idx="10">
                  <c:v>1912</c:v>
                </c:pt>
                <c:pt idx="11">
                  <c:v>1913</c:v>
                </c:pt>
                <c:pt idx="12">
                  <c:v>1914</c:v>
                </c:pt>
                <c:pt idx="13">
                  <c:v>1915</c:v>
                </c:pt>
                <c:pt idx="14">
                  <c:v>1916</c:v>
                </c:pt>
                <c:pt idx="15">
                  <c:v>1917</c:v>
                </c:pt>
                <c:pt idx="16">
                  <c:v>1918</c:v>
                </c:pt>
                <c:pt idx="17">
                  <c:v>1919</c:v>
                </c:pt>
                <c:pt idx="18">
                  <c:v>1920</c:v>
                </c:pt>
                <c:pt idx="19">
                  <c:v>1921</c:v>
                </c:pt>
                <c:pt idx="20">
                  <c:v>1922</c:v>
                </c:pt>
                <c:pt idx="21">
                  <c:v>1923</c:v>
                </c:pt>
                <c:pt idx="22">
                  <c:v>1924</c:v>
                </c:pt>
                <c:pt idx="23">
                  <c:v>1925</c:v>
                </c:pt>
                <c:pt idx="24">
                  <c:v>1926</c:v>
                </c:pt>
                <c:pt idx="25">
                  <c:v>1927</c:v>
                </c:pt>
                <c:pt idx="26">
                  <c:v>1928</c:v>
                </c:pt>
                <c:pt idx="27">
                  <c:v>1929</c:v>
                </c:pt>
                <c:pt idx="28">
                  <c:v>1930</c:v>
                </c:pt>
                <c:pt idx="29">
                  <c:v>1931</c:v>
                </c:pt>
                <c:pt idx="30">
                  <c:v>1932</c:v>
                </c:pt>
                <c:pt idx="31">
                  <c:v>1933</c:v>
                </c:pt>
                <c:pt idx="32">
                  <c:v>1934</c:v>
                </c:pt>
                <c:pt idx="33">
                  <c:v>1935</c:v>
                </c:pt>
                <c:pt idx="34">
                  <c:v>1936</c:v>
                </c:pt>
                <c:pt idx="35">
                  <c:v>1937</c:v>
                </c:pt>
                <c:pt idx="36">
                  <c:v>1938</c:v>
                </c:pt>
                <c:pt idx="37">
                  <c:v>1939</c:v>
                </c:pt>
                <c:pt idx="38">
                  <c:v>1940</c:v>
                </c:pt>
                <c:pt idx="39">
                  <c:v>1941</c:v>
                </c:pt>
                <c:pt idx="40">
                  <c:v>1942</c:v>
                </c:pt>
                <c:pt idx="41">
                  <c:v>1943</c:v>
                </c:pt>
                <c:pt idx="42">
                  <c:v>1944</c:v>
                </c:pt>
                <c:pt idx="43">
                  <c:v>1945</c:v>
                </c:pt>
                <c:pt idx="44">
                  <c:v>1946</c:v>
                </c:pt>
                <c:pt idx="45">
                  <c:v>1947</c:v>
                </c:pt>
                <c:pt idx="46">
                  <c:v>1948</c:v>
                </c:pt>
                <c:pt idx="47">
                  <c:v>1949</c:v>
                </c:pt>
                <c:pt idx="48">
                  <c:v>1950</c:v>
                </c:pt>
                <c:pt idx="49">
                  <c:v>1951</c:v>
                </c:pt>
                <c:pt idx="50">
                  <c:v>1952</c:v>
                </c:pt>
                <c:pt idx="51">
                  <c:v>1953</c:v>
                </c:pt>
                <c:pt idx="52">
                  <c:v>1954</c:v>
                </c:pt>
                <c:pt idx="53">
                  <c:v>1955</c:v>
                </c:pt>
                <c:pt idx="54">
                  <c:v>1956</c:v>
                </c:pt>
                <c:pt idx="55">
                  <c:v>1957</c:v>
                </c:pt>
                <c:pt idx="56">
                  <c:v>1958</c:v>
                </c:pt>
                <c:pt idx="57">
                  <c:v>1959</c:v>
                </c:pt>
                <c:pt idx="58">
                  <c:v>1960</c:v>
                </c:pt>
                <c:pt idx="59">
                  <c:v>1961</c:v>
                </c:pt>
                <c:pt idx="60">
                  <c:v>1962</c:v>
                </c:pt>
                <c:pt idx="61">
                  <c:v>1963</c:v>
                </c:pt>
                <c:pt idx="62">
                  <c:v>1964</c:v>
                </c:pt>
                <c:pt idx="63">
                  <c:v>1965</c:v>
                </c:pt>
                <c:pt idx="64">
                  <c:v>1966</c:v>
                </c:pt>
                <c:pt idx="65">
                  <c:v>1967</c:v>
                </c:pt>
                <c:pt idx="66">
                  <c:v>1968</c:v>
                </c:pt>
                <c:pt idx="67">
                  <c:v>1969</c:v>
                </c:pt>
                <c:pt idx="68">
                  <c:v>1970</c:v>
                </c:pt>
                <c:pt idx="69">
                  <c:v>1971</c:v>
                </c:pt>
                <c:pt idx="70">
                  <c:v>1972</c:v>
                </c:pt>
                <c:pt idx="71">
                  <c:v>1973</c:v>
                </c:pt>
                <c:pt idx="72">
                  <c:v>1974</c:v>
                </c:pt>
                <c:pt idx="73">
                  <c:v>1975</c:v>
                </c:pt>
                <c:pt idx="74">
                  <c:v>1976</c:v>
                </c:pt>
                <c:pt idx="75">
                  <c:v>1977</c:v>
                </c:pt>
                <c:pt idx="76">
                  <c:v>1978</c:v>
                </c:pt>
                <c:pt idx="77">
                  <c:v>1979</c:v>
                </c:pt>
                <c:pt idx="78">
                  <c:v>1980</c:v>
                </c:pt>
                <c:pt idx="79">
                  <c:v>1981</c:v>
                </c:pt>
                <c:pt idx="80">
                  <c:v>1982</c:v>
                </c:pt>
                <c:pt idx="81">
                  <c:v>1983</c:v>
                </c:pt>
                <c:pt idx="82">
                  <c:v>1984</c:v>
                </c:pt>
                <c:pt idx="83">
                  <c:v>1985</c:v>
                </c:pt>
                <c:pt idx="84">
                  <c:v>1986</c:v>
                </c:pt>
                <c:pt idx="85">
                  <c:v>1987</c:v>
                </c:pt>
                <c:pt idx="86">
                  <c:v>1988</c:v>
                </c:pt>
                <c:pt idx="87">
                  <c:v>1989</c:v>
                </c:pt>
                <c:pt idx="88">
                  <c:v>1990</c:v>
                </c:pt>
                <c:pt idx="89">
                  <c:v>1991</c:v>
                </c:pt>
                <c:pt idx="90">
                  <c:v>1992</c:v>
                </c:pt>
                <c:pt idx="91">
                  <c:v>1993</c:v>
                </c:pt>
                <c:pt idx="92">
                  <c:v>1994</c:v>
                </c:pt>
                <c:pt idx="93">
                  <c:v>1995</c:v>
                </c:pt>
                <c:pt idx="94">
                  <c:v>1996</c:v>
                </c:pt>
                <c:pt idx="95">
                  <c:v>1997</c:v>
                </c:pt>
                <c:pt idx="96">
                  <c:v>1998</c:v>
                </c:pt>
                <c:pt idx="97">
                  <c:v>1999</c:v>
                </c:pt>
                <c:pt idx="98">
                  <c:v>2000</c:v>
                </c:pt>
                <c:pt idx="99">
                  <c:v>2001</c:v>
                </c:pt>
                <c:pt idx="100">
                  <c:v>2002</c:v>
                </c:pt>
                <c:pt idx="101">
                  <c:v>2003</c:v>
                </c:pt>
                <c:pt idx="102">
                  <c:v>2004</c:v>
                </c:pt>
                <c:pt idx="103">
                  <c:v>2005</c:v>
                </c:pt>
                <c:pt idx="104">
                  <c:v>2006</c:v>
                </c:pt>
                <c:pt idx="105">
                  <c:v>2007</c:v>
                </c:pt>
                <c:pt idx="106">
                  <c:v>2008</c:v>
                </c:pt>
              </c:numCache>
            </c:numRef>
          </c:cat>
          <c:val>
            <c:numRef>
              <c:f>US!$D$4:$D$110</c:f>
              <c:numCache>
                <c:formatCode>General</c:formatCode>
                <c:ptCount val="107"/>
                <c:pt idx="0">
                  <c:v>5.61</c:v>
                </c:pt>
                <c:pt idx="1">
                  <c:v>5.52</c:v>
                </c:pt>
                <c:pt idx="2">
                  <c:v>5.7</c:v>
                </c:pt>
                <c:pt idx="3">
                  <c:v>5.31</c:v>
                </c:pt>
                <c:pt idx="4">
                  <c:v>5.26</c:v>
                </c:pt>
                <c:pt idx="5">
                  <c:v>5.0999999999999996</c:v>
                </c:pt>
                <c:pt idx="6">
                  <c:v>5.84</c:v>
                </c:pt>
                <c:pt idx="7">
                  <c:v>5.74</c:v>
                </c:pt>
                <c:pt idx="8">
                  <c:v>5.88</c:v>
                </c:pt>
                <c:pt idx="9">
                  <c:v>5.92</c:v>
                </c:pt>
                <c:pt idx="10">
                  <c:v>5.66</c:v>
                </c:pt>
                <c:pt idx="11">
                  <c:v>5.68</c:v>
                </c:pt>
                <c:pt idx="12">
                  <c:v>6.49</c:v>
                </c:pt>
                <c:pt idx="13">
                  <c:v>6.39</c:v>
                </c:pt>
                <c:pt idx="14">
                  <c:v>5.57</c:v>
                </c:pt>
                <c:pt idx="15">
                  <c:v>5.41</c:v>
                </c:pt>
                <c:pt idx="16">
                  <c:v>4.7300000000000004</c:v>
                </c:pt>
                <c:pt idx="17">
                  <c:v>4.6900000000000004</c:v>
                </c:pt>
                <c:pt idx="18">
                  <c:v>4.6399999999999997</c:v>
                </c:pt>
                <c:pt idx="19">
                  <c:v>6.21</c:v>
                </c:pt>
                <c:pt idx="20">
                  <c:v>7.0900000000000007</c:v>
                </c:pt>
                <c:pt idx="21">
                  <c:v>6.54</c:v>
                </c:pt>
                <c:pt idx="22">
                  <c:v>6.74</c:v>
                </c:pt>
                <c:pt idx="23">
                  <c:v>6.8900000000000006</c:v>
                </c:pt>
                <c:pt idx="24">
                  <c:v>7.0900000000000007</c:v>
                </c:pt>
                <c:pt idx="25">
                  <c:v>8.52</c:v>
                </c:pt>
                <c:pt idx="26">
                  <c:v>8.75</c:v>
                </c:pt>
                <c:pt idx="27">
                  <c:v>8.8000000000000007</c:v>
                </c:pt>
                <c:pt idx="28">
                  <c:v>8.61</c:v>
                </c:pt>
                <c:pt idx="29">
                  <c:v>9.93</c:v>
                </c:pt>
                <c:pt idx="30">
                  <c:v>12.8</c:v>
                </c:pt>
                <c:pt idx="31">
                  <c:v>14.32</c:v>
                </c:pt>
                <c:pt idx="32">
                  <c:v>13.07</c:v>
                </c:pt>
                <c:pt idx="33">
                  <c:v>12.659999999999998</c:v>
                </c:pt>
                <c:pt idx="34">
                  <c:v>11.84</c:v>
                </c:pt>
                <c:pt idx="35">
                  <c:v>11.34</c:v>
                </c:pt>
                <c:pt idx="36">
                  <c:v>12.67</c:v>
                </c:pt>
                <c:pt idx="37">
                  <c:v>12.01</c:v>
                </c:pt>
                <c:pt idx="38">
                  <c:v>11.07</c:v>
                </c:pt>
                <c:pt idx="39">
                  <c:v>10.1</c:v>
                </c:pt>
                <c:pt idx="40">
                  <c:v>8.86</c:v>
                </c:pt>
                <c:pt idx="41">
                  <c:v>9.0399999999999991</c:v>
                </c:pt>
                <c:pt idx="42">
                  <c:v>9.81</c:v>
                </c:pt>
                <c:pt idx="43">
                  <c:v>10.26</c:v>
                </c:pt>
                <c:pt idx="44">
                  <c:v>10.89</c:v>
                </c:pt>
                <c:pt idx="45">
                  <c:v>10.51</c:v>
                </c:pt>
                <c:pt idx="46">
                  <c:v>10.08</c:v>
                </c:pt>
                <c:pt idx="47">
                  <c:v>10.31</c:v>
                </c:pt>
                <c:pt idx="48">
                  <c:v>9.51</c:v>
                </c:pt>
                <c:pt idx="49">
                  <c:v>8.68</c:v>
                </c:pt>
                <c:pt idx="50">
                  <c:v>8.23</c:v>
                </c:pt>
                <c:pt idx="51">
                  <c:v>9.5299999999999994</c:v>
                </c:pt>
                <c:pt idx="52">
                  <c:v>10.210000000000001</c:v>
                </c:pt>
                <c:pt idx="53">
                  <c:v>9.58</c:v>
                </c:pt>
                <c:pt idx="54">
                  <c:v>9.94</c:v>
                </c:pt>
                <c:pt idx="55">
                  <c:v>10.23</c:v>
                </c:pt>
                <c:pt idx="56">
                  <c:v>10.35</c:v>
                </c:pt>
                <c:pt idx="57">
                  <c:v>9.8800000000000008</c:v>
                </c:pt>
                <c:pt idx="58">
                  <c:v>10.78</c:v>
                </c:pt>
                <c:pt idx="59">
                  <c:v>10.85</c:v>
                </c:pt>
                <c:pt idx="60">
                  <c:v>9.06</c:v>
                </c:pt>
                <c:pt idx="61">
                  <c:v>9.07</c:v>
                </c:pt>
                <c:pt idx="62">
                  <c:v>9.01</c:v>
                </c:pt>
                <c:pt idx="63">
                  <c:v>8.92</c:v>
                </c:pt>
                <c:pt idx="64">
                  <c:v>8.6199999999999992</c:v>
                </c:pt>
                <c:pt idx="65">
                  <c:v>8.6300000000000008</c:v>
                </c:pt>
                <c:pt idx="66">
                  <c:v>8.5</c:v>
                </c:pt>
                <c:pt idx="67">
                  <c:v>8.7200000000000006</c:v>
                </c:pt>
                <c:pt idx="68">
                  <c:v>8.11</c:v>
                </c:pt>
                <c:pt idx="69">
                  <c:v>9.1300000000000008</c:v>
                </c:pt>
                <c:pt idx="70">
                  <c:v>9.18</c:v>
                </c:pt>
                <c:pt idx="71">
                  <c:v>8.86</c:v>
                </c:pt>
                <c:pt idx="72">
                  <c:v>8.73</c:v>
                </c:pt>
                <c:pt idx="73">
                  <c:v>8.49</c:v>
                </c:pt>
                <c:pt idx="74">
                  <c:v>8.43</c:v>
                </c:pt>
                <c:pt idx="75">
                  <c:v>8.2799999999999994</c:v>
                </c:pt>
                <c:pt idx="76">
                  <c:v>7.88</c:v>
                </c:pt>
                <c:pt idx="77">
                  <c:v>7.37</c:v>
                </c:pt>
                <c:pt idx="78">
                  <c:v>7.42</c:v>
                </c:pt>
                <c:pt idx="79">
                  <c:v>7.6900000000000013</c:v>
                </c:pt>
                <c:pt idx="80">
                  <c:v>7.8299999999999992</c:v>
                </c:pt>
                <c:pt idx="81">
                  <c:v>7.53</c:v>
                </c:pt>
                <c:pt idx="82">
                  <c:v>7.4900000000000011</c:v>
                </c:pt>
                <c:pt idx="83">
                  <c:v>7.51</c:v>
                </c:pt>
                <c:pt idx="84">
                  <c:v>7.4700000000000006</c:v>
                </c:pt>
                <c:pt idx="85">
                  <c:v>7.5199999999999987</c:v>
                </c:pt>
                <c:pt idx="86">
                  <c:v>7.5600000000000005</c:v>
                </c:pt>
                <c:pt idx="87">
                  <c:v>7.5</c:v>
                </c:pt>
                <c:pt idx="88">
                  <c:v>7.580000000000001</c:v>
                </c:pt>
                <c:pt idx="89">
                  <c:v>7.8</c:v>
                </c:pt>
                <c:pt idx="90">
                  <c:v>7.5600000000000005</c:v>
                </c:pt>
                <c:pt idx="91">
                  <c:v>7.61</c:v>
                </c:pt>
                <c:pt idx="92">
                  <c:v>7.66</c:v>
                </c:pt>
                <c:pt idx="93">
                  <c:v>7.629999999999999</c:v>
                </c:pt>
                <c:pt idx="94">
                  <c:v>7.44</c:v>
                </c:pt>
                <c:pt idx="95">
                  <c:v>7.35</c:v>
                </c:pt>
                <c:pt idx="96">
                  <c:v>7.37</c:v>
                </c:pt>
                <c:pt idx="97">
                  <c:v>7.42</c:v>
                </c:pt>
                <c:pt idx="98">
                  <c:v>7.339999999999999</c:v>
                </c:pt>
                <c:pt idx="99">
                  <c:v>7.35</c:v>
                </c:pt>
                <c:pt idx="100">
                  <c:v>7.24</c:v>
                </c:pt>
                <c:pt idx="101">
                  <c:v>7.24</c:v>
                </c:pt>
                <c:pt idx="102">
                  <c:v>7.26</c:v>
                </c:pt>
                <c:pt idx="103">
                  <c:v>7.339999999999999</c:v>
                </c:pt>
                <c:pt idx="104">
                  <c:v>7.4000000000000012</c:v>
                </c:pt>
                <c:pt idx="105">
                  <c:v>7.41</c:v>
                </c:pt>
                <c:pt idx="106">
                  <c:v>7.66</c:v>
                </c:pt>
              </c:numCache>
            </c:numRef>
          </c:val>
        </c:ser>
        <c:ser>
          <c:idx val="7"/>
          <c:order val="1"/>
          <c:tx>
            <c:v>Modern Taxes</c:v>
          </c:tx>
          <c:spPr>
            <a:solidFill>
              <a:schemeClr val="bg1">
                <a:lumMod val="65000"/>
              </a:schemeClr>
            </a:solidFill>
            <a:ln w="25400">
              <a:solidFill>
                <a:prstClr val="black"/>
              </a:solidFill>
            </a:ln>
          </c:spPr>
          <c:cat>
            <c:numRef>
              <c:f>US!$B$4:$B$110</c:f>
              <c:numCache>
                <c:formatCode>General</c:formatCode>
                <c:ptCount val="107"/>
                <c:pt idx="0">
                  <c:v>1902</c:v>
                </c:pt>
                <c:pt idx="1">
                  <c:v>1903</c:v>
                </c:pt>
                <c:pt idx="2">
                  <c:v>1904</c:v>
                </c:pt>
                <c:pt idx="3">
                  <c:v>1905</c:v>
                </c:pt>
                <c:pt idx="4">
                  <c:v>1906</c:v>
                </c:pt>
                <c:pt idx="5">
                  <c:v>1907</c:v>
                </c:pt>
                <c:pt idx="6">
                  <c:v>1908</c:v>
                </c:pt>
                <c:pt idx="7">
                  <c:v>1909</c:v>
                </c:pt>
                <c:pt idx="8">
                  <c:v>1910</c:v>
                </c:pt>
                <c:pt idx="9">
                  <c:v>1911</c:v>
                </c:pt>
                <c:pt idx="10">
                  <c:v>1912</c:v>
                </c:pt>
                <c:pt idx="11">
                  <c:v>1913</c:v>
                </c:pt>
                <c:pt idx="12">
                  <c:v>1914</c:v>
                </c:pt>
                <c:pt idx="13">
                  <c:v>1915</c:v>
                </c:pt>
                <c:pt idx="14">
                  <c:v>1916</c:v>
                </c:pt>
                <c:pt idx="15">
                  <c:v>1917</c:v>
                </c:pt>
                <c:pt idx="16">
                  <c:v>1918</c:v>
                </c:pt>
                <c:pt idx="17">
                  <c:v>1919</c:v>
                </c:pt>
                <c:pt idx="18">
                  <c:v>1920</c:v>
                </c:pt>
                <c:pt idx="19">
                  <c:v>1921</c:v>
                </c:pt>
                <c:pt idx="20">
                  <c:v>1922</c:v>
                </c:pt>
                <c:pt idx="21">
                  <c:v>1923</c:v>
                </c:pt>
                <c:pt idx="22">
                  <c:v>1924</c:v>
                </c:pt>
                <c:pt idx="23">
                  <c:v>1925</c:v>
                </c:pt>
                <c:pt idx="24">
                  <c:v>1926</c:v>
                </c:pt>
                <c:pt idx="25">
                  <c:v>1927</c:v>
                </c:pt>
                <c:pt idx="26">
                  <c:v>1928</c:v>
                </c:pt>
                <c:pt idx="27">
                  <c:v>1929</c:v>
                </c:pt>
                <c:pt idx="28">
                  <c:v>1930</c:v>
                </c:pt>
                <c:pt idx="29">
                  <c:v>1931</c:v>
                </c:pt>
                <c:pt idx="30">
                  <c:v>1932</c:v>
                </c:pt>
                <c:pt idx="31">
                  <c:v>1933</c:v>
                </c:pt>
                <c:pt idx="32">
                  <c:v>1934</c:v>
                </c:pt>
                <c:pt idx="33">
                  <c:v>1935</c:v>
                </c:pt>
                <c:pt idx="34">
                  <c:v>1936</c:v>
                </c:pt>
                <c:pt idx="35">
                  <c:v>1937</c:v>
                </c:pt>
                <c:pt idx="36">
                  <c:v>1938</c:v>
                </c:pt>
                <c:pt idx="37">
                  <c:v>1939</c:v>
                </c:pt>
                <c:pt idx="38">
                  <c:v>1940</c:v>
                </c:pt>
                <c:pt idx="39">
                  <c:v>1941</c:v>
                </c:pt>
                <c:pt idx="40">
                  <c:v>1942</c:v>
                </c:pt>
                <c:pt idx="41">
                  <c:v>1943</c:v>
                </c:pt>
                <c:pt idx="42">
                  <c:v>1944</c:v>
                </c:pt>
                <c:pt idx="43">
                  <c:v>1945</c:v>
                </c:pt>
                <c:pt idx="44">
                  <c:v>1946</c:v>
                </c:pt>
                <c:pt idx="45">
                  <c:v>1947</c:v>
                </c:pt>
                <c:pt idx="46">
                  <c:v>1948</c:v>
                </c:pt>
                <c:pt idx="47">
                  <c:v>1949</c:v>
                </c:pt>
                <c:pt idx="48">
                  <c:v>1950</c:v>
                </c:pt>
                <c:pt idx="49">
                  <c:v>1951</c:v>
                </c:pt>
                <c:pt idx="50">
                  <c:v>1952</c:v>
                </c:pt>
                <c:pt idx="51">
                  <c:v>1953</c:v>
                </c:pt>
                <c:pt idx="52">
                  <c:v>1954</c:v>
                </c:pt>
                <c:pt idx="53">
                  <c:v>1955</c:v>
                </c:pt>
                <c:pt idx="54">
                  <c:v>1956</c:v>
                </c:pt>
                <c:pt idx="55">
                  <c:v>1957</c:v>
                </c:pt>
                <c:pt idx="56">
                  <c:v>1958</c:v>
                </c:pt>
                <c:pt idx="57">
                  <c:v>1959</c:v>
                </c:pt>
                <c:pt idx="58">
                  <c:v>1960</c:v>
                </c:pt>
                <c:pt idx="59">
                  <c:v>1961</c:v>
                </c:pt>
                <c:pt idx="60">
                  <c:v>1962</c:v>
                </c:pt>
                <c:pt idx="61">
                  <c:v>1963</c:v>
                </c:pt>
                <c:pt idx="62">
                  <c:v>1964</c:v>
                </c:pt>
                <c:pt idx="63">
                  <c:v>1965</c:v>
                </c:pt>
                <c:pt idx="64">
                  <c:v>1966</c:v>
                </c:pt>
                <c:pt idx="65">
                  <c:v>1967</c:v>
                </c:pt>
                <c:pt idx="66">
                  <c:v>1968</c:v>
                </c:pt>
                <c:pt idx="67">
                  <c:v>1969</c:v>
                </c:pt>
                <c:pt idx="68">
                  <c:v>1970</c:v>
                </c:pt>
                <c:pt idx="69">
                  <c:v>1971</c:v>
                </c:pt>
                <c:pt idx="70">
                  <c:v>1972</c:v>
                </c:pt>
                <c:pt idx="71">
                  <c:v>1973</c:v>
                </c:pt>
                <c:pt idx="72">
                  <c:v>1974</c:v>
                </c:pt>
                <c:pt idx="73">
                  <c:v>1975</c:v>
                </c:pt>
                <c:pt idx="74">
                  <c:v>1976</c:v>
                </c:pt>
                <c:pt idx="75">
                  <c:v>1977</c:v>
                </c:pt>
                <c:pt idx="76">
                  <c:v>1978</c:v>
                </c:pt>
                <c:pt idx="77">
                  <c:v>1979</c:v>
                </c:pt>
                <c:pt idx="78">
                  <c:v>1980</c:v>
                </c:pt>
                <c:pt idx="79">
                  <c:v>1981</c:v>
                </c:pt>
                <c:pt idx="80">
                  <c:v>1982</c:v>
                </c:pt>
                <c:pt idx="81">
                  <c:v>1983</c:v>
                </c:pt>
                <c:pt idx="82">
                  <c:v>1984</c:v>
                </c:pt>
                <c:pt idx="83">
                  <c:v>1985</c:v>
                </c:pt>
                <c:pt idx="84">
                  <c:v>1986</c:v>
                </c:pt>
                <c:pt idx="85">
                  <c:v>1987</c:v>
                </c:pt>
                <c:pt idx="86">
                  <c:v>1988</c:v>
                </c:pt>
                <c:pt idx="87">
                  <c:v>1989</c:v>
                </c:pt>
                <c:pt idx="88">
                  <c:v>1990</c:v>
                </c:pt>
                <c:pt idx="89">
                  <c:v>1991</c:v>
                </c:pt>
                <c:pt idx="90">
                  <c:v>1992</c:v>
                </c:pt>
                <c:pt idx="91">
                  <c:v>1993</c:v>
                </c:pt>
                <c:pt idx="92">
                  <c:v>1994</c:v>
                </c:pt>
                <c:pt idx="93">
                  <c:v>1995</c:v>
                </c:pt>
                <c:pt idx="94">
                  <c:v>1996</c:v>
                </c:pt>
                <c:pt idx="95">
                  <c:v>1997</c:v>
                </c:pt>
                <c:pt idx="96">
                  <c:v>1998</c:v>
                </c:pt>
                <c:pt idx="97">
                  <c:v>1999</c:v>
                </c:pt>
                <c:pt idx="98">
                  <c:v>2000</c:v>
                </c:pt>
                <c:pt idx="99">
                  <c:v>2001</c:v>
                </c:pt>
                <c:pt idx="100">
                  <c:v>2002</c:v>
                </c:pt>
                <c:pt idx="101">
                  <c:v>2003</c:v>
                </c:pt>
                <c:pt idx="102">
                  <c:v>2004</c:v>
                </c:pt>
                <c:pt idx="103">
                  <c:v>2005</c:v>
                </c:pt>
                <c:pt idx="104">
                  <c:v>2006</c:v>
                </c:pt>
                <c:pt idx="105">
                  <c:v>2007</c:v>
                </c:pt>
                <c:pt idx="106">
                  <c:v>2008</c:v>
                </c:pt>
              </c:numCache>
            </c:numRef>
          </c:cat>
          <c:val>
            <c:numRef>
              <c:f>US!$C$4:$C$110</c:f>
              <c:numCache>
                <c:formatCode>General</c:formatCode>
                <c:ptCount val="10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0.1</c:v>
                </c:pt>
                <c:pt idx="12">
                  <c:v>0.13</c:v>
                </c:pt>
                <c:pt idx="13">
                  <c:v>0.15</c:v>
                </c:pt>
                <c:pt idx="14">
                  <c:v>0.28000000000000003</c:v>
                </c:pt>
                <c:pt idx="15">
                  <c:v>0.67</c:v>
                </c:pt>
                <c:pt idx="16">
                  <c:v>3.6399999999999997</c:v>
                </c:pt>
                <c:pt idx="17">
                  <c:v>3.5000000000000004</c:v>
                </c:pt>
                <c:pt idx="18">
                  <c:v>4.67</c:v>
                </c:pt>
                <c:pt idx="19">
                  <c:v>4.82</c:v>
                </c:pt>
                <c:pt idx="20">
                  <c:v>3.35</c:v>
                </c:pt>
                <c:pt idx="21">
                  <c:v>2.25</c:v>
                </c:pt>
                <c:pt idx="22">
                  <c:v>2.35</c:v>
                </c:pt>
                <c:pt idx="23">
                  <c:v>2.1800000000000002</c:v>
                </c:pt>
                <c:pt idx="24">
                  <c:v>2.2800000000000002</c:v>
                </c:pt>
                <c:pt idx="25">
                  <c:v>2.6100000000000003</c:v>
                </c:pt>
                <c:pt idx="26">
                  <c:v>2.54</c:v>
                </c:pt>
                <c:pt idx="27">
                  <c:v>2.5499999999999998</c:v>
                </c:pt>
                <c:pt idx="28">
                  <c:v>2.9</c:v>
                </c:pt>
                <c:pt idx="29">
                  <c:v>2.77</c:v>
                </c:pt>
                <c:pt idx="30">
                  <c:v>2.29</c:v>
                </c:pt>
                <c:pt idx="31">
                  <c:v>2.1800000000000002</c:v>
                </c:pt>
                <c:pt idx="32">
                  <c:v>1.68</c:v>
                </c:pt>
                <c:pt idx="33">
                  <c:v>2.08</c:v>
                </c:pt>
                <c:pt idx="34">
                  <c:v>2.3099999999999996</c:v>
                </c:pt>
                <c:pt idx="35">
                  <c:v>3.51</c:v>
                </c:pt>
                <c:pt idx="36">
                  <c:v>5.25</c:v>
                </c:pt>
                <c:pt idx="37">
                  <c:v>4.8100000000000005</c:v>
                </c:pt>
                <c:pt idx="38">
                  <c:v>4.3000000000000007</c:v>
                </c:pt>
                <c:pt idx="39">
                  <c:v>4.88</c:v>
                </c:pt>
                <c:pt idx="40">
                  <c:v>6.8600000000000012</c:v>
                </c:pt>
                <c:pt idx="41">
                  <c:v>10.06</c:v>
                </c:pt>
                <c:pt idx="42">
                  <c:v>17.71</c:v>
                </c:pt>
                <c:pt idx="43">
                  <c:v>17.41</c:v>
                </c:pt>
                <c:pt idx="44">
                  <c:v>14.540000000000001</c:v>
                </c:pt>
                <c:pt idx="45">
                  <c:v>12.889999999999999</c:v>
                </c:pt>
                <c:pt idx="46">
                  <c:v>12.82</c:v>
                </c:pt>
                <c:pt idx="47">
                  <c:v>12.24</c:v>
                </c:pt>
                <c:pt idx="48">
                  <c:v>11.120000000000001</c:v>
                </c:pt>
                <c:pt idx="49">
                  <c:v>12.91</c:v>
                </c:pt>
                <c:pt idx="50">
                  <c:v>16.29</c:v>
                </c:pt>
                <c:pt idx="51">
                  <c:v>16.03</c:v>
                </c:pt>
                <c:pt idx="52">
                  <c:v>16.04</c:v>
                </c:pt>
                <c:pt idx="53">
                  <c:v>13.88</c:v>
                </c:pt>
                <c:pt idx="54">
                  <c:v>15.160000000000002</c:v>
                </c:pt>
                <c:pt idx="55">
                  <c:v>15.479999999999999</c:v>
                </c:pt>
                <c:pt idx="56">
                  <c:v>15.15</c:v>
                </c:pt>
                <c:pt idx="57">
                  <c:v>13.99</c:v>
                </c:pt>
                <c:pt idx="58">
                  <c:v>15.75</c:v>
                </c:pt>
                <c:pt idx="59">
                  <c:v>15.65</c:v>
                </c:pt>
                <c:pt idx="60">
                  <c:v>15.950000000000001</c:v>
                </c:pt>
                <c:pt idx="61">
                  <c:v>16.25</c:v>
                </c:pt>
                <c:pt idx="62">
                  <c:v>16.080000000000002</c:v>
                </c:pt>
                <c:pt idx="63">
                  <c:v>15.289999999999997</c:v>
                </c:pt>
                <c:pt idx="64">
                  <c:v>15.97</c:v>
                </c:pt>
                <c:pt idx="65">
                  <c:v>17.38</c:v>
                </c:pt>
                <c:pt idx="66">
                  <c:v>16.489999999999998</c:v>
                </c:pt>
                <c:pt idx="67">
                  <c:v>18.760000000000002</c:v>
                </c:pt>
                <c:pt idx="68">
                  <c:v>18.579999999999998</c:v>
                </c:pt>
                <c:pt idx="69">
                  <c:v>16.64</c:v>
                </c:pt>
                <c:pt idx="70">
                  <c:v>17.170000000000002</c:v>
                </c:pt>
                <c:pt idx="71">
                  <c:v>17.54</c:v>
                </c:pt>
                <c:pt idx="72">
                  <c:v>18.440000000000001</c:v>
                </c:pt>
                <c:pt idx="73">
                  <c:v>18.190000000000001</c:v>
                </c:pt>
                <c:pt idx="74">
                  <c:v>17.950000000000003</c:v>
                </c:pt>
                <c:pt idx="75">
                  <c:v>19.34</c:v>
                </c:pt>
                <c:pt idx="76">
                  <c:v>19.23</c:v>
                </c:pt>
                <c:pt idx="77">
                  <c:v>19.91</c:v>
                </c:pt>
                <c:pt idx="78">
                  <c:v>20.27</c:v>
                </c:pt>
                <c:pt idx="79">
                  <c:v>20.58</c:v>
                </c:pt>
                <c:pt idx="80">
                  <c:v>20.59</c:v>
                </c:pt>
                <c:pt idx="81">
                  <c:v>19.05</c:v>
                </c:pt>
                <c:pt idx="82">
                  <c:v>18.95</c:v>
                </c:pt>
                <c:pt idx="83">
                  <c:v>19.579999999999998</c:v>
                </c:pt>
                <c:pt idx="84">
                  <c:v>19.799999999999997</c:v>
                </c:pt>
                <c:pt idx="85">
                  <c:v>20.92</c:v>
                </c:pt>
                <c:pt idx="86">
                  <c:v>20.490000000000002</c:v>
                </c:pt>
                <c:pt idx="87">
                  <c:v>20.82</c:v>
                </c:pt>
                <c:pt idx="88">
                  <c:v>20.54</c:v>
                </c:pt>
                <c:pt idx="89">
                  <c:v>20.18</c:v>
                </c:pt>
                <c:pt idx="90">
                  <c:v>18.619999999999997</c:v>
                </c:pt>
                <c:pt idx="91">
                  <c:v>19</c:v>
                </c:pt>
                <c:pt idx="92">
                  <c:v>19.22</c:v>
                </c:pt>
                <c:pt idx="93">
                  <c:v>19.82</c:v>
                </c:pt>
                <c:pt idx="94">
                  <c:v>20.200000000000003</c:v>
                </c:pt>
                <c:pt idx="95">
                  <c:v>20.66</c:v>
                </c:pt>
                <c:pt idx="96">
                  <c:v>21.16</c:v>
                </c:pt>
                <c:pt idx="97">
                  <c:v>21.060000000000002</c:v>
                </c:pt>
                <c:pt idx="98">
                  <c:v>22.06</c:v>
                </c:pt>
                <c:pt idx="99">
                  <c:v>21.3</c:v>
                </c:pt>
                <c:pt idx="100">
                  <c:v>19.09</c:v>
                </c:pt>
                <c:pt idx="101">
                  <c:v>17.740000000000002</c:v>
                </c:pt>
                <c:pt idx="102">
                  <c:v>17.670000000000002</c:v>
                </c:pt>
                <c:pt idx="103">
                  <c:v>19.059999999999999</c:v>
                </c:pt>
                <c:pt idx="104">
                  <c:v>20.060000000000002</c:v>
                </c:pt>
                <c:pt idx="105">
                  <c:v>20.61</c:v>
                </c:pt>
                <c:pt idx="106">
                  <c:v>19.850000000000001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091904"/>
        <c:axId val="103416192"/>
      </c:areaChart>
      <c:scatterChart>
        <c:scatterStyle val="lineMarker"/>
        <c:varyColors val="0"/>
        <c:ser>
          <c:idx val="2"/>
          <c:order val="2"/>
          <c:spPr>
            <a:ln w="28575">
              <a:noFill/>
            </a:ln>
          </c:spPr>
          <c:marker>
            <c:symbol val="none"/>
          </c:marker>
          <c:dLbls>
            <c:dLbl>
              <c:idx val="1"/>
              <c:tx>
                <c:rich>
                  <a:bodyPr/>
                  <a:lstStyle/>
                  <a:p>
                    <a:r>
                      <a:rPr lang="en-US" sz="900" b="1"/>
                      <a:t>Traditional</a:t>
                    </a:r>
                    <a:r>
                      <a:rPr lang="en-US" sz="900" b="1" baseline="0"/>
                      <a:t> Taxes</a:t>
                    </a:r>
                    <a:endParaRPr lang="en-US" sz="900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AU!$AL$115:$AL$116</c:f>
              <c:numCache>
                <c:formatCode>0</c:formatCode>
                <c:ptCount val="2"/>
                <c:pt idx="1">
                  <c:v>1934</c:v>
                </c:pt>
              </c:numCache>
            </c:numRef>
          </c:xVal>
          <c:yVal>
            <c:numRef>
              <c:f>AU!$AM$115:$AM$116</c:f>
              <c:numCache>
                <c:formatCode>General</c:formatCode>
                <c:ptCount val="2"/>
                <c:pt idx="0">
                  <c:v>0</c:v>
                </c:pt>
                <c:pt idx="1">
                  <c:v>0.1</c:v>
                </c:pt>
              </c:numCache>
            </c:numRef>
          </c:yVal>
          <c:smooth val="0"/>
        </c:ser>
        <c:ser>
          <c:idx val="3"/>
          <c:order val="3"/>
          <c:spPr>
            <a:ln w="28575">
              <a:noFill/>
            </a:ln>
          </c:spPr>
          <c:marker>
            <c:symbol val="none"/>
          </c:marker>
          <c:dLbls>
            <c:dLbl>
              <c:idx val="1"/>
              <c:layout>
                <c:manualLayout>
                  <c:x val="-7.7889949015048601E-2"/>
                  <c:y val="0.164028776978417"/>
                </c:manualLayout>
              </c:layout>
              <c:tx>
                <c:rich>
                  <a:bodyPr/>
                  <a:lstStyle/>
                  <a:p>
                    <a:r>
                      <a:rPr lang="en-US" sz="900" b="1"/>
                      <a:t>Modern</a:t>
                    </a:r>
                    <a:r>
                      <a:rPr lang="en-US" sz="900" b="1" baseline="0"/>
                      <a:t> Taxes</a:t>
                    </a:r>
                    <a:endParaRPr lang="en-US" sz="900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AU!$AL$111:$AL$112</c:f>
              <c:numCache>
                <c:formatCode>0</c:formatCode>
                <c:ptCount val="2"/>
                <c:pt idx="1">
                  <c:v>1976</c:v>
                </c:pt>
              </c:numCache>
            </c:numRef>
          </c:xVal>
          <c:yVal>
            <c:numRef>
              <c:f>AU!$AM$111:$AM$112</c:f>
              <c:numCache>
                <c:formatCode>General</c:formatCode>
                <c:ptCount val="2"/>
                <c:pt idx="0">
                  <c:v>0</c:v>
                </c:pt>
                <c:pt idx="1">
                  <c:v>0.5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3428096"/>
        <c:axId val="103418112"/>
      </c:scatterChart>
      <c:catAx>
        <c:axId val="94091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03416192"/>
        <c:crosses val="autoZero"/>
        <c:auto val="1"/>
        <c:lblAlgn val="ctr"/>
        <c:lblOffset val="100"/>
        <c:noMultiLvlLbl val="0"/>
      </c:catAx>
      <c:valAx>
        <c:axId val="103416192"/>
        <c:scaling>
          <c:orientation val="minMax"/>
          <c:max val="55"/>
          <c:min val="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da-DK" sz="900"/>
                  <a:t>Tax Revenue / GDP</a:t>
                </a:r>
              </a:p>
            </c:rich>
          </c:tx>
          <c:layout>
            <c:manualLayout>
              <c:xMode val="edge"/>
              <c:yMode val="edge"/>
              <c:x val="5.8154125441608299E-2"/>
              <c:y val="3.9831592479511499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94091904"/>
        <c:crosses val="autoZero"/>
        <c:crossBetween val="between"/>
        <c:majorUnit val="10"/>
      </c:valAx>
      <c:valAx>
        <c:axId val="103418112"/>
        <c:scaling>
          <c:orientation val="minMax"/>
          <c:max val="1"/>
          <c:min val="0"/>
        </c:scaling>
        <c:delete val="0"/>
        <c:axPos val="r"/>
        <c:numFmt formatCode="General" sourceLinked="1"/>
        <c:majorTickMark val="none"/>
        <c:minorTickMark val="none"/>
        <c:tickLblPos val="none"/>
        <c:crossAx val="103428096"/>
        <c:crosses val="max"/>
        <c:crossBetween val="midCat"/>
      </c:valAx>
      <c:valAx>
        <c:axId val="103428096"/>
        <c:scaling>
          <c:orientation val="minMax"/>
          <c:max val="2008"/>
          <c:min val="1892"/>
        </c:scaling>
        <c:delete val="0"/>
        <c:axPos val="t"/>
        <c:numFmt formatCode="0" sourceLinked="1"/>
        <c:majorTickMark val="none"/>
        <c:minorTickMark val="none"/>
        <c:tickLblPos val="none"/>
        <c:crossAx val="103418112"/>
        <c:crosses val="max"/>
        <c:crossBetween val="midCat"/>
      </c:valAx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r>
              <a:rPr lang="en-US" sz="1100" b="1">
                <a:latin typeface="Times New Roman" pitchFamily="18" charset="0"/>
                <a:cs typeface="Times New Roman" pitchFamily="18" charset="0"/>
              </a:rPr>
              <a:t>Germany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4.5711327845323897E-2"/>
          <c:y val="2.27033049440249E-2"/>
          <c:w val="0.94729544541513799"/>
          <c:h val="0.88214023247094198"/>
        </c:manualLayout>
      </c:layout>
      <c:areaChart>
        <c:grouping val="stacked"/>
        <c:varyColors val="0"/>
        <c:ser>
          <c:idx val="6"/>
          <c:order val="0"/>
          <c:tx>
            <c:v>Other Taxes</c:v>
          </c:tx>
          <c:spPr>
            <a:noFill/>
            <a:ln w="25400">
              <a:solidFill>
                <a:prstClr val="black"/>
              </a:solidFill>
            </a:ln>
          </c:spPr>
          <c:cat>
            <c:numRef>
              <c:f>GE!$B$35:$B$162</c:f>
              <c:numCache>
                <c:formatCode>General</c:formatCode>
                <c:ptCount val="128"/>
                <c:pt idx="0">
                  <c:v>1881</c:v>
                </c:pt>
                <c:pt idx="1">
                  <c:v>1882</c:v>
                </c:pt>
                <c:pt idx="2">
                  <c:v>1883</c:v>
                </c:pt>
                <c:pt idx="3">
                  <c:v>1884</c:v>
                </c:pt>
                <c:pt idx="4">
                  <c:v>1885</c:v>
                </c:pt>
                <c:pt idx="5">
                  <c:v>1886</c:v>
                </c:pt>
                <c:pt idx="6">
                  <c:v>1887</c:v>
                </c:pt>
                <c:pt idx="7">
                  <c:v>1888</c:v>
                </c:pt>
                <c:pt idx="8">
                  <c:v>1889</c:v>
                </c:pt>
                <c:pt idx="9">
                  <c:v>1890</c:v>
                </c:pt>
                <c:pt idx="10">
                  <c:v>1891</c:v>
                </c:pt>
                <c:pt idx="11">
                  <c:v>1892</c:v>
                </c:pt>
                <c:pt idx="12">
                  <c:v>1893</c:v>
                </c:pt>
                <c:pt idx="13">
                  <c:v>1894</c:v>
                </c:pt>
                <c:pt idx="14">
                  <c:v>1895</c:v>
                </c:pt>
                <c:pt idx="15">
                  <c:v>1896</c:v>
                </c:pt>
                <c:pt idx="16">
                  <c:v>1897</c:v>
                </c:pt>
                <c:pt idx="17">
                  <c:v>1898</c:v>
                </c:pt>
                <c:pt idx="18">
                  <c:v>1899</c:v>
                </c:pt>
                <c:pt idx="19">
                  <c:v>1900</c:v>
                </c:pt>
                <c:pt idx="20">
                  <c:v>1901</c:v>
                </c:pt>
                <c:pt idx="21">
                  <c:v>1902</c:v>
                </c:pt>
                <c:pt idx="22">
                  <c:v>1903</c:v>
                </c:pt>
                <c:pt idx="23">
                  <c:v>1904</c:v>
                </c:pt>
                <c:pt idx="24">
                  <c:v>1905</c:v>
                </c:pt>
                <c:pt idx="25">
                  <c:v>1906</c:v>
                </c:pt>
                <c:pt idx="26">
                  <c:v>1907</c:v>
                </c:pt>
                <c:pt idx="27">
                  <c:v>1908</c:v>
                </c:pt>
                <c:pt idx="28">
                  <c:v>1909</c:v>
                </c:pt>
                <c:pt idx="29">
                  <c:v>1910</c:v>
                </c:pt>
                <c:pt idx="30">
                  <c:v>1911</c:v>
                </c:pt>
                <c:pt idx="31">
                  <c:v>1912</c:v>
                </c:pt>
                <c:pt idx="32">
                  <c:v>1913</c:v>
                </c:pt>
                <c:pt idx="33">
                  <c:v>1914</c:v>
                </c:pt>
                <c:pt idx="34">
                  <c:v>1915</c:v>
                </c:pt>
                <c:pt idx="35">
                  <c:v>1916</c:v>
                </c:pt>
                <c:pt idx="36">
                  <c:v>1917</c:v>
                </c:pt>
                <c:pt idx="37">
                  <c:v>1918</c:v>
                </c:pt>
                <c:pt idx="38">
                  <c:v>1919</c:v>
                </c:pt>
                <c:pt idx="39">
                  <c:v>1920</c:v>
                </c:pt>
                <c:pt idx="40">
                  <c:v>1921</c:v>
                </c:pt>
                <c:pt idx="41">
                  <c:v>1922</c:v>
                </c:pt>
                <c:pt idx="42">
                  <c:v>1923</c:v>
                </c:pt>
                <c:pt idx="43">
                  <c:v>1924</c:v>
                </c:pt>
                <c:pt idx="44">
                  <c:v>1925</c:v>
                </c:pt>
                <c:pt idx="45">
                  <c:v>1926</c:v>
                </c:pt>
                <c:pt idx="46">
                  <c:v>1927</c:v>
                </c:pt>
                <c:pt idx="47">
                  <c:v>1928</c:v>
                </c:pt>
                <c:pt idx="48">
                  <c:v>1929</c:v>
                </c:pt>
                <c:pt idx="49">
                  <c:v>1930</c:v>
                </c:pt>
                <c:pt idx="50">
                  <c:v>1931</c:v>
                </c:pt>
                <c:pt idx="51">
                  <c:v>1932</c:v>
                </c:pt>
                <c:pt idx="52">
                  <c:v>1933</c:v>
                </c:pt>
                <c:pt idx="53">
                  <c:v>1934</c:v>
                </c:pt>
                <c:pt idx="54">
                  <c:v>1935</c:v>
                </c:pt>
                <c:pt idx="55">
                  <c:v>1936</c:v>
                </c:pt>
                <c:pt idx="56">
                  <c:v>1937</c:v>
                </c:pt>
                <c:pt idx="57">
                  <c:v>1938</c:v>
                </c:pt>
                <c:pt idx="58">
                  <c:v>1939</c:v>
                </c:pt>
                <c:pt idx="59">
                  <c:v>1940</c:v>
                </c:pt>
                <c:pt idx="60">
                  <c:v>1941</c:v>
                </c:pt>
                <c:pt idx="61">
                  <c:v>1942</c:v>
                </c:pt>
                <c:pt idx="62">
                  <c:v>1943</c:v>
                </c:pt>
                <c:pt idx="63">
                  <c:v>1944</c:v>
                </c:pt>
                <c:pt idx="64">
                  <c:v>1945</c:v>
                </c:pt>
                <c:pt idx="65">
                  <c:v>1946</c:v>
                </c:pt>
                <c:pt idx="66">
                  <c:v>1947</c:v>
                </c:pt>
                <c:pt idx="67">
                  <c:v>1948</c:v>
                </c:pt>
                <c:pt idx="68">
                  <c:v>1949</c:v>
                </c:pt>
                <c:pt idx="69">
                  <c:v>1950</c:v>
                </c:pt>
                <c:pt idx="70">
                  <c:v>1951</c:v>
                </c:pt>
                <c:pt idx="71">
                  <c:v>1952</c:v>
                </c:pt>
                <c:pt idx="72">
                  <c:v>1953</c:v>
                </c:pt>
                <c:pt idx="73">
                  <c:v>1954</c:v>
                </c:pt>
                <c:pt idx="74">
                  <c:v>1955</c:v>
                </c:pt>
                <c:pt idx="75">
                  <c:v>1956</c:v>
                </c:pt>
                <c:pt idx="76">
                  <c:v>1957</c:v>
                </c:pt>
                <c:pt idx="77">
                  <c:v>1958</c:v>
                </c:pt>
                <c:pt idx="78">
                  <c:v>1959</c:v>
                </c:pt>
                <c:pt idx="79">
                  <c:v>1960</c:v>
                </c:pt>
                <c:pt idx="80">
                  <c:v>1961</c:v>
                </c:pt>
                <c:pt idx="81">
                  <c:v>1962</c:v>
                </c:pt>
                <c:pt idx="82">
                  <c:v>1963</c:v>
                </c:pt>
                <c:pt idx="83">
                  <c:v>1964</c:v>
                </c:pt>
                <c:pt idx="84">
                  <c:v>1965</c:v>
                </c:pt>
                <c:pt idx="85">
                  <c:v>1966</c:v>
                </c:pt>
                <c:pt idx="86">
                  <c:v>1967</c:v>
                </c:pt>
                <c:pt idx="87">
                  <c:v>1968</c:v>
                </c:pt>
                <c:pt idx="88">
                  <c:v>1969</c:v>
                </c:pt>
                <c:pt idx="89">
                  <c:v>1970</c:v>
                </c:pt>
                <c:pt idx="90">
                  <c:v>1971</c:v>
                </c:pt>
                <c:pt idx="91">
                  <c:v>1972</c:v>
                </c:pt>
                <c:pt idx="92">
                  <c:v>1973</c:v>
                </c:pt>
                <c:pt idx="93">
                  <c:v>1974</c:v>
                </c:pt>
                <c:pt idx="94">
                  <c:v>1975</c:v>
                </c:pt>
                <c:pt idx="95">
                  <c:v>1976</c:v>
                </c:pt>
                <c:pt idx="96">
                  <c:v>1977</c:v>
                </c:pt>
                <c:pt idx="97">
                  <c:v>1978</c:v>
                </c:pt>
                <c:pt idx="98">
                  <c:v>1979</c:v>
                </c:pt>
                <c:pt idx="99">
                  <c:v>1980</c:v>
                </c:pt>
                <c:pt idx="100">
                  <c:v>1981</c:v>
                </c:pt>
                <c:pt idx="101">
                  <c:v>1982</c:v>
                </c:pt>
                <c:pt idx="102">
                  <c:v>1983</c:v>
                </c:pt>
                <c:pt idx="103">
                  <c:v>1984</c:v>
                </c:pt>
                <c:pt idx="104">
                  <c:v>1985</c:v>
                </c:pt>
                <c:pt idx="105">
                  <c:v>1986</c:v>
                </c:pt>
                <c:pt idx="106">
                  <c:v>1987</c:v>
                </c:pt>
                <c:pt idx="107">
                  <c:v>1988</c:v>
                </c:pt>
                <c:pt idx="108">
                  <c:v>1989</c:v>
                </c:pt>
                <c:pt idx="109">
                  <c:v>1990</c:v>
                </c:pt>
                <c:pt idx="110">
                  <c:v>1991</c:v>
                </c:pt>
                <c:pt idx="111">
                  <c:v>1992</c:v>
                </c:pt>
                <c:pt idx="112">
                  <c:v>1993</c:v>
                </c:pt>
                <c:pt idx="113">
                  <c:v>1994</c:v>
                </c:pt>
                <c:pt idx="114">
                  <c:v>1995</c:v>
                </c:pt>
                <c:pt idx="115">
                  <c:v>1996</c:v>
                </c:pt>
                <c:pt idx="116">
                  <c:v>1997</c:v>
                </c:pt>
                <c:pt idx="117">
                  <c:v>1998</c:v>
                </c:pt>
                <c:pt idx="118">
                  <c:v>1999</c:v>
                </c:pt>
                <c:pt idx="119">
                  <c:v>2000</c:v>
                </c:pt>
                <c:pt idx="120">
                  <c:v>2001</c:v>
                </c:pt>
                <c:pt idx="121">
                  <c:v>2002</c:v>
                </c:pt>
                <c:pt idx="122">
                  <c:v>2003</c:v>
                </c:pt>
                <c:pt idx="123">
                  <c:v>2004</c:v>
                </c:pt>
                <c:pt idx="124">
                  <c:v>2005</c:v>
                </c:pt>
                <c:pt idx="125">
                  <c:v>2006</c:v>
                </c:pt>
                <c:pt idx="126">
                  <c:v>2007</c:v>
                </c:pt>
                <c:pt idx="127">
                  <c:v>2008</c:v>
                </c:pt>
              </c:numCache>
            </c:numRef>
          </c:cat>
          <c:val>
            <c:numRef>
              <c:f>GE!$AH$35:$AH$162</c:f>
              <c:numCache>
                <c:formatCode>0.00</c:formatCode>
                <c:ptCount val="128"/>
                <c:pt idx="0">
                  <c:v>3.4279999999999999</c:v>
                </c:pt>
                <c:pt idx="1">
                  <c:v>3.5145369999999998</c:v>
                </c:pt>
                <c:pt idx="2">
                  <c:v>3.6014879999999998</c:v>
                </c:pt>
                <c:pt idx="3">
                  <c:v>3.6888529999999995</c:v>
                </c:pt>
                <c:pt idx="4">
                  <c:v>3.7766319999999993</c:v>
                </c:pt>
                <c:pt idx="5">
                  <c:v>3.8648249999999997</c:v>
                </c:pt>
                <c:pt idx="6">
                  <c:v>3.9534319999999994</c:v>
                </c:pt>
                <c:pt idx="7">
                  <c:v>4.0424529999999992</c:v>
                </c:pt>
                <c:pt idx="8">
                  <c:v>4.131888</c:v>
                </c:pt>
                <c:pt idx="9">
                  <c:v>4.2217369999999992</c:v>
                </c:pt>
                <c:pt idx="10">
                  <c:v>4.3120000000000003</c:v>
                </c:pt>
                <c:pt idx="11">
                  <c:v>4.2146720000000002</c:v>
                </c:pt>
                <c:pt idx="12">
                  <c:v>4.118447999999999</c:v>
                </c:pt>
                <c:pt idx="13">
                  <c:v>4.0233279999999993</c:v>
                </c:pt>
                <c:pt idx="14">
                  <c:v>3.929311999999999</c:v>
                </c:pt>
                <c:pt idx="15">
                  <c:v>3.8363999999999976</c:v>
                </c:pt>
                <c:pt idx="16">
                  <c:v>3.7445919999999977</c:v>
                </c:pt>
                <c:pt idx="17">
                  <c:v>3.6538879999999967</c:v>
                </c:pt>
                <c:pt idx="18">
                  <c:v>3.5642879999999968</c:v>
                </c:pt>
                <c:pt idx="19">
                  <c:v>3.4757919999999958</c:v>
                </c:pt>
                <c:pt idx="20">
                  <c:v>3.3883999999999999</c:v>
                </c:pt>
                <c:pt idx="21">
                  <c:v>3.4356999999999998</c:v>
                </c:pt>
                <c:pt idx="22">
                  <c:v>3.1979999999999995</c:v>
                </c:pt>
                <c:pt idx="23">
                  <c:v>3.1670999999999996</c:v>
                </c:pt>
                <c:pt idx="24">
                  <c:v>3.1359999999999997</c:v>
                </c:pt>
                <c:pt idx="25">
                  <c:v>3.1160000000000005</c:v>
                </c:pt>
                <c:pt idx="26">
                  <c:v>3.0960000000000001</c:v>
                </c:pt>
                <c:pt idx="27">
                  <c:v>3.2593999999999999</c:v>
                </c:pt>
                <c:pt idx="28">
                  <c:v>3.2525199999999996</c:v>
                </c:pt>
                <c:pt idx="29">
                  <c:v>3.2456399999999999</c:v>
                </c:pt>
                <c:pt idx="30">
                  <c:v>3.2387600000000001</c:v>
                </c:pt>
                <c:pt idx="31">
                  <c:v>3.2318799999999994</c:v>
                </c:pt>
                <c:pt idx="32">
                  <c:v>3.2249999999999996</c:v>
                </c:pt>
                <c:pt idx="33">
                  <c:v>3.8394187500000001</c:v>
                </c:pt>
                <c:pt idx="34">
                  <c:v>4.4396916666666666</c:v>
                </c:pt>
                <c:pt idx="35">
                  <c:v>5.02581875</c:v>
                </c:pt>
                <c:pt idx="36">
                  <c:v>5.5977999999999994</c:v>
                </c:pt>
                <c:pt idx="37">
                  <c:v>6.1556354166666676</c:v>
                </c:pt>
                <c:pt idx="38">
                  <c:v>6.699325</c:v>
                </c:pt>
                <c:pt idx="39">
                  <c:v>7.2288687500000011</c:v>
                </c:pt>
                <c:pt idx="40">
                  <c:v>7.7442666666666673</c:v>
                </c:pt>
                <c:pt idx="41">
                  <c:v>8.2455187499999987</c:v>
                </c:pt>
                <c:pt idx="42">
                  <c:v>8.7326250000000005</c:v>
                </c:pt>
                <c:pt idx="43">
                  <c:v>9.2055854166666649</c:v>
                </c:pt>
                <c:pt idx="44">
                  <c:v>9.6644000000000005</c:v>
                </c:pt>
                <c:pt idx="45">
                  <c:v>10.641400000000001</c:v>
                </c:pt>
                <c:pt idx="46">
                  <c:v>11.664</c:v>
                </c:pt>
                <c:pt idx="47">
                  <c:v>12.732199999999999</c:v>
                </c:pt>
                <c:pt idx="48">
                  <c:v>13.000624999999999</c:v>
                </c:pt>
                <c:pt idx="49">
                  <c:v>13.265000000000001</c:v>
                </c:pt>
                <c:pt idx="50">
                  <c:v>14.008011111111109</c:v>
                </c:pt>
                <c:pt idx="51">
                  <c:v>14.77124444444444</c:v>
                </c:pt>
                <c:pt idx="52">
                  <c:v>15.554699999999999</c:v>
                </c:pt>
                <c:pt idx="53">
                  <c:v>15.691777777777775</c:v>
                </c:pt>
                <c:pt idx="54">
                  <c:v>15.80394444444444</c:v>
                </c:pt>
                <c:pt idx="55">
                  <c:v>15.891200000000001</c:v>
                </c:pt>
                <c:pt idx="56">
                  <c:v>17.183900000000001</c:v>
                </c:pt>
                <c:pt idx="57">
                  <c:v>16.901394230769228</c:v>
                </c:pt>
                <c:pt idx="58">
                  <c:v>16.620688461538464</c:v>
                </c:pt>
                <c:pt idx="59">
                  <c:v>16.341782692307696</c:v>
                </c:pt>
                <c:pt idx="60">
                  <c:v>16.064676923076924</c:v>
                </c:pt>
                <c:pt idx="61">
                  <c:v>15.789371153846158</c:v>
                </c:pt>
                <c:pt idx="62">
                  <c:v>15.515865384615388</c:v>
                </c:pt>
                <c:pt idx="63">
                  <c:v>15.244159615384621</c:v>
                </c:pt>
                <c:pt idx="64">
                  <c:v>14.974253846153854</c:v>
                </c:pt>
                <c:pt idx="65">
                  <c:v>14.706148076923085</c:v>
                </c:pt>
                <c:pt idx="66">
                  <c:v>14.439842307692317</c:v>
                </c:pt>
                <c:pt idx="67">
                  <c:v>14.175336538461545</c:v>
                </c:pt>
                <c:pt idx="68">
                  <c:v>13.912630769230777</c:v>
                </c:pt>
                <c:pt idx="69">
                  <c:v>14.878900000000002</c:v>
                </c:pt>
                <c:pt idx="70">
                  <c:v>17.423999999999999</c:v>
                </c:pt>
                <c:pt idx="71">
                  <c:v>17.023200000000003</c:v>
                </c:pt>
                <c:pt idx="72">
                  <c:v>16.8948</c:v>
                </c:pt>
                <c:pt idx="73">
                  <c:v>16.953999999999997</c:v>
                </c:pt>
                <c:pt idx="74">
                  <c:v>16.969000000000001</c:v>
                </c:pt>
                <c:pt idx="75">
                  <c:v>16.6374</c:v>
                </c:pt>
                <c:pt idx="76">
                  <c:v>16.533799999999999</c:v>
                </c:pt>
                <c:pt idx="77">
                  <c:v>16.689599999999999</c:v>
                </c:pt>
                <c:pt idx="78">
                  <c:v>17.015599999999999</c:v>
                </c:pt>
                <c:pt idx="79">
                  <c:v>16.091200000000001</c:v>
                </c:pt>
                <c:pt idx="80">
                  <c:v>16.3767</c:v>
                </c:pt>
                <c:pt idx="81">
                  <c:v>16.247999999999998</c:v>
                </c:pt>
                <c:pt idx="82">
                  <c:v>15.941300000000002</c:v>
                </c:pt>
                <c:pt idx="83">
                  <c:v>15.779400000000003</c:v>
                </c:pt>
                <c:pt idx="84">
                  <c:v>12.257981540852601</c:v>
                </c:pt>
                <c:pt idx="85">
                  <c:v>12.165989225417999</c:v>
                </c:pt>
                <c:pt idx="86">
                  <c:v>8.3878256657882346</c:v>
                </c:pt>
                <c:pt idx="87">
                  <c:v>6.6217050638617962</c:v>
                </c:pt>
                <c:pt idx="88">
                  <c:v>6.8210163125165195</c:v>
                </c:pt>
                <c:pt idx="89">
                  <c:v>6.1877874426414223</c:v>
                </c:pt>
                <c:pt idx="90">
                  <c:v>6.1651763693673622</c:v>
                </c:pt>
                <c:pt idx="91">
                  <c:v>6.5033430252238489</c:v>
                </c:pt>
                <c:pt idx="92">
                  <c:v>6.1663287827865609</c:v>
                </c:pt>
                <c:pt idx="93">
                  <c:v>5.4815095880834228</c:v>
                </c:pt>
                <c:pt idx="94">
                  <c:v>5.6989619989986622</c:v>
                </c:pt>
                <c:pt idx="95">
                  <c:v>5.7635928278323156</c:v>
                </c:pt>
                <c:pt idx="96">
                  <c:v>5.1446614603004299</c:v>
                </c:pt>
                <c:pt idx="97">
                  <c:v>5.1178367438739372</c:v>
                </c:pt>
                <c:pt idx="98">
                  <c:v>5.0896113929245246</c:v>
                </c:pt>
                <c:pt idx="99">
                  <c:v>4.9237657621944031</c:v>
                </c:pt>
                <c:pt idx="100">
                  <c:v>5.1139318950367212</c:v>
                </c:pt>
                <c:pt idx="101">
                  <c:v>4.6843444566625365</c:v>
                </c:pt>
                <c:pt idx="102">
                  <c:v>4.9990151557286602</c:v>
                </c:pt>
                <c:pt idx="103">
                  <c:v>5.2169357553999021</c:v>
                </c:pt>
                <c:pt idx="104">
                  <c:v>4.8341552336448999</c:v>
                </c:pt>
                <c:pt idx="105">
                  <c:v>4.4937110634299415</c:v>
                </c:pt>
                <c:pt idx="106">
                  <c:v>4.6989341488061172</c:v>
                </c:pt>
                <c:pt idx="107">
                  <c:v>4.6411977988272426</c:v>
                </c:pt>
                <c:pt idx="108">
                  <c:v>4.3810870591773998</c:v>
                </c:pt>
                <c:pt idx="109">
                  <c:v>4.7078065628075976</c:v>
                </c:pt>
                <c:pt idx="110">
                  <c:v>4.8087695821053025</c:v>
                </c:pt>
                <c:pt idx="111">
                  <c:v>4.5006407865805116</c:v>
                </c:pt>
                <c:pt idx="112">
                  <c:v>4.6375155804434343</c:v>
                </c:pt>
                <c:pt idx="113">
                  <c:v>5.3018378395574217</c:v>
                </c:pt>
                <c:pt idx="114">
                  <c:v>4.8643996970450374</c:v>
                </c:pt>
                <c:pt idx="115">
                  <c:v>4.8807467091389967</c:v>
                </c:pt>
                <c:pt idx="116">
                  <c:v>4.6378182892229987</c:v>
                </c:pt>
                <c:pt idx="117">
                  <c:v>4.2952979370074758</c:v>
                </c:pt>
                <c:pt idx="118">
                  <c:v>4.6499904836751611</c:v>
                </c:pt>
                <c:pt idx="119">
                  <c:v>4.6889589208415998</c:v>
                </c:pt>
                <c:pt idx="120">
                  <c:v>4.8417480441131957</c:v>
                </c:pt>
                <c:pt idx="121">
                  <c:v>4.9106305262999648</c:v>
                </c:pt>
                <c:pt idx="122">
                  <c:v>5.0212168075269616</c:v>
                </c:pt>
                <c:pt idx="123">
                  <c:v>4.8639090952497526</c:v>
                </c:pt>
                <c:pt idx="124">
                  <c:v>4.865422708399997</c:v>
                </c:pt>
                <c:pt idx="125">
                  <c:v>4.1813381541635586</c:v>
                </c:pt>
                <c:pt idx="126">
                  <c:v>4.6143375704626415</c:v>
                </c:pt>
                <c:pt idx="127">
                  <c:v>4.5278217432314065</c:v>
                </c:pt>
              </c:numCache>
            </c:numRef>
          </c:val>
        </c:ser>
        <c:ser>
          <c:idx val="7"/>
          <c:order val="1"/>
          <c:tx>
            <c:v>Modern Taxes</c:v>
          </c:tx>
          <c:spPr>
            <a:solidFill>
              <a:schemeClr val="bg1">
                <a:lumMod val="65000"/>
              </a:schemeClr>
            </a:solidFill>
            <a:ln w="25400">
              <a:solidFill>
                <a:prstClr val="black"/>
              </a:solidFill>
            </a:ln>
          </c:spPr>
          <c:cat>
            <c:numRef>
              <c:f>GE!$B$35:$B$162</c:f>
              <c:numCache>
                <c:formatCode>General</c:formatCode>
                <c:ptCount val="128"/>
                <c:pt idx="0">
                  <c:v>1881</c:v>
                </c:pt>
                <c:pt idx="1">
                  <c:v>1882</c:v>
                </c:pt>
                <c:pt idx="2">
                  <c:v>1883</c:v>
                </c:pt>
                <c:pt idx="3">
                  <c:v>1884</c:v>
                </c:pt>
                <c:pt idx="4">
                  <c:v>1885</c:v>
                </c:pt>
                <c:pt idx="5">
                  <c:v>1886</c:v>
                </c:pt>
                <c:pt idx="6">
                  <c:v>1887</c:v>
                </c:pt>
                <c:pt idx="7">
                  <c:v>1888</c:v>
                </c:pt>
                <c:pt idx="8">
                  <c:v>1889</c:v>
                </c:pt>
                <c:pt idx="9">
                  <c:v>1890</c:v>
                </c:pt>
                <c:pt idx="10">
                  <c:v>1891</c:v>
                </c:pt>
                <c:pt idx="11">
                  <c:v>1892</c:v>
                </c:pt>
                <c:pt idx="12">
                  <c:v>1893</c:v>
                </c:pt>
                <c:pt idx="13">
                  <c:v>1894</c:v>
                </c:pt>
                <c:pt idx="14">
                  <c:v>1895</c:v>
                </c:pt>
                <c:pt idx="15">
                  <c:v>1896</c:v>
                </c:pt>
                <c:pt idx="16">
                  <c:v>1897</c:v>
                </c:pt>
                <c:pt idx="17">
                  <c:v>1898</c:v>
                </c:pt>
                <c:pt idx="18">
                  <c:v>1899</c:v>
                </c:pt>
                <c:pt idx="19">
                  <c:v>1900</c:v>
                </c:pt>
                <c:pt idx="20">
                  <c:v>1901</c:v>
                </c:pt>
                <c:pt idx="21">
                  <c:v>1902</c:v>
                </c:pt>
                <c:pt idx="22">
                  <c:v>1903</c:v>
                </c:pt>
                <c:pt idx="23">
                  <c:v>1904</c:v>
                </c:pt>
                <c:pt idx="24">
                  <c:v>1905</c:v>
                </c:pt>
                <c:pt idx="25">
                  <c:v>1906</c:v>
                </c:pt>
                <c:pt idx="26">
                  <c:v>1907</c:v>
                </c:pt>
                <c:pt idx="27">
                  <c:v>1908</c:v>
                </c:pt>
                <c:pt idx="28">
                  <c:v>1909</c:v>
                </c:pt>
                <c:pt idx="29">
                  <c:v>1910</c:v>
                </c:pt>
                <c:pt idx="30">
                  <c:v>1911</c:v>
                </c:pt>
                <c:pt idx="31">
                  <c:v>1912</c:v>
                </c:pt>
                <c:pt idx="32">
                  <c:v>1913</c:v>
                </c:pt>
                <c:pt idx="33">
                  <c:v>1914</c:v>
                </c:pt>
                <c:pt idx="34">
                  <c:v>1915</c:v>
                </c:pt>
                <c:pt idx="35">
                  <c:v>1916</c:v>
                </c:pt>
                <c:pt idx="36">
                  <c:v>1917</c:v>
                </c:pt>
                <c:pt idx="37">
                  <c:v>1918</c:v>
                </c:pt>
                <c:pt idx="38">
                  <c:v>1919</c:v>
                </c:pt>
                <c:pt idx="39">
                  <c:v>1920</c:v>
                </c:pt>
                <c:pt idx="40">
                  <c:v>1921</c:v>
                </c:pt>
                <c:pt idx="41">
                  <c:v>1922</c:v>
                </c:pt>
                <c:pt idx="42">
                  <c:v>1923</c:v>
                </c:pt>
                <c:pt idx="43">
                  <c:v>1924</c:v>
                </c:pt>
                <c:pt idx="44">
                  <c:v>1925</c:v>
                </c:pt>
                <c:pt idx="45">
                  <c:v>1926</c:v>
                </c:pt>
                <c:pt idx="46">
                  <c:v>1927</c:v>
                </c:pt>
                <c:pt idx="47">
                  <c:v>1928</c:v>
                </c:pt>
                <c:pt idx="48">
                  <c:v>1929</c:v>
                </c:pt>
                <c:pt idx="49">
                  <c:v>1930</c:v>
                </c:pt>
                <c:pt idx="50">
                  <c:v>1931</c:v>
                </c:pt>
                <c:pt idx="51">
                  <c:v>1932</c:v>
                </c:pt>
                <c:pt idx="52">
                  <c:v>1933</c:v>
                </c:pt>
                <c:pt idx="53">
                  <c:v>1934</c:v>
                </c:pt>
                <c:pt idx="54">
                  <c:v>1935</c:v>
                </c:pt>
                <c:pt idx="55">
                  <c:v>1936</c:v>
                </c:pt>
                <c:pt idx="56">
                  <c:v>1937</c:v>
                </c:pt>
                <c:pt idx="57">
                  <c:v>1938</c:v>
                </c:pt>
                <c:pt idx="58">
                  <c:v>1939</c:v>
                </c:pt>
                <c:pt idx="59">
                  <c:v>1940</c:v>
                </c:pt>
                <c:pt idx="60">
                  <c:v>1941</c:v>
                </c:pt>
                <c:pt idx="61">
                  <c:v>1942</c:v>
                </c:pt>
                <c:pt idx="62">
                  <c:v>1943</c:v>
                </c:pt>
                <c:pt idx="63">
                  <c:v>1944</c:v>
                </c:pt>
                <c:pt idx="64">
                  <c:v>1945</c:v>
                </c:pt>
                <c:pt idx="65">
                  <c:v>1946</c:v>
                </c:pt>
                <c:pt idx="66">
                  <c:v>1947</c:v>
                </c:pt>
                <c:pt idx="67">
                  <c:v>1948</c:v>
                </c:pt>
                <c:pt idx="68">
                  <c:v>1949</c:v>
                </c:pt>
                <c:pt idx="69">
                  <c:v>1950</c:v>
                </c:pt>
                <c:pt idx="70">
                  <c:v>1951</c:v>
                </c:pt>
                <c:pt idx="71">
                  <c:v>1952</c:v>
                </c:pt>
                <c:pt idx="72">
                  <c:v>1953</c:v>
                </c:pt>
                <c:pt idx="73">
                  <c:v>1954</c:v>
                </c:pt>
                <c:pt idx="74">
                  <c:v>1955</c:v>
                </c:pt>
                <c:pt idx="75">
                  <c:v>1956</c:v>
                </c:pt>
                <c:pt idx="76">
                  <c:v>1957</c:v>
                </c:pt>
                <c:pt idx="77">
                  <c:v>1958</c:v>
                </c:pt>
                <c:pt idx="78">
                  <c:v>1959</c:v>
                </c:pt>
                <c:pt idx="79">
                  <c:v>1960</c:v>
                </c:pt>
                <c:pt idx="80">
                  <c:v>1961</c:v>
                </c:pt>
                <c:pt idx="81">
                  <c:v>1962</c:v>
                </c:pt>
                <c:pt idx="82">
                  <c:v>1963</c:v>
                </c:pt>
                <c:pt idx="83">
                  <c:v>1964</c:v>
                </c:pt>
                <c:pt idx="84">
                  <c:v>1965</c:v>
                </c:pt>
                <c:pt idx="85">
                  <c:v>1966</c:v>
                </c:pt>
                <c:pt idx="86">
                  <c:v>1967</c:v>
                </c:pt>
                <c:pt idx="87">
                  <c:v>1968</c:v>
                </c:pt>
                <c:pt idx="88">
                  <c:v>1969</c:v>
                </c:pt>
                <c:pt idx="89">
                  <c:v>1970</c:v>
                </c:pt>
                <c:pt idx="90">
                  <c:v>1971</c:v>
                </c:pt>
                <c:pt idx="91">
                  <c:v>1972</c:v>
                </c:pt>
                <c:pt idx="92">
                  <c:v>1973</c:v>
                </c:pt>
                <c:pt idx="93">
                  <c:v>1974</c:v>
                </c:pt>
                <c:pt idx="94">
                  <c:v>1975</c:v>
                </c:pt>
                <c:pt idx="95">
                  <c:v>1976</c:v>
                </c:pt>
                <c:pt idx="96">
                  <c:v>1977</c:v>
                </c:pt>
                <c:pt idx="97">
                  <c:v>1978</c:v>
                </c:pt>
                <c:pt idx="98">
                  <c:v>1979</c:v>
                </c:pt>
                <c:pt idx="99">
                  <c:v>1980</c:v>
                </c:pt>
                <c:pt idx="100">
                  <c:v>1981</c:v>
                </c:pt>
                <c:pt idx="101">
                  <c:v>1982</c:v>
                </c:pt>
                <c:pt idx="102">
                  <c:v>1983</c:v>
                </c:pt>
                <c:pt idx="103">
                  <c:v>1984</c:v>
                </c:pt>
                <c:pt idx="104">
                  <c:v>1985</c:v>
                </c:pt>
                <c:pt idx="105">
                  <c:v>1986</c:v>
                </c:pt>
                <c:pt idx="106">
                  <c:v>1987</c:v>
                </c:pt>
                <c:pt idx="107">
                  <c:v>1988</c:v>
                </c:pt>
                <c:pt idx="108">
                  <c:v>1989</c:v>
                </c:pt>
                <c:pt idx="109">
                  <c:v>1990</c:v>
                </c:pt>
                <c:pt idx="110">
                  <c:v>1991</c:v>
                </c:pt>
                <c:pt idx="111">
                  <c:v>1992</c:v>
                </c:pt>
                <c:pt idx="112">
                  <c:v>1993</c:v>
                </c:pt>
                <c:pt idx="113">
                  <c:v>1994</c:v>
                </c:pt>
                <c:pt idx="114">
                  <c:v>1995</c:v>
                </c:pt>
                <c:pt idx="115">
                  <c:v>1996</c:v>
                </c:pt>
                <c:pt idx="116">
                  <c:v>1997</c:v>
                </c:pt>
                <c:pt idx="117">
                  <c:v>1998</c:v>
                </c:pt>
                <c:pt idx="118">
                  <c:v>1999</c:v>
                </c:pt>
                <c:pt idx="119">
                  <c:v>2000</c:v>
                </c:pt>
                <c:pt idx="120">
                  <c:v>2001</c:v>
                </c:pt>
                <c:pt idx="121">
                  <c:v>2002</c:v>
                </c:pt>
                <c:pt idx="122">
                  <c:v>2003</c:v>
                </c:pt>
                <c:pt idx="123">
                  <c:v>2004</c:v>
                </c:pt>
                <c:pt idx="124">
                  <c:v>2005</c:v>
                </c:pt>
                <c:pt idx="125">
                  <c:v>2006</c:v>
                </c:pt>
                <c:pt idx="126">
                  <c:v>2007</c:v>
                </c:pt>
                <c:pt idx="127">
                  <c:v>2008</c:v>
                </c:pt>
              </c:numCache>
            </c:numRef>
          </c:cat>
          <c:val>
            <c:numRef>
              <c:f>GE!$AG$35:$AG$162</c:f>
              <c:numCache>
                <c:formatCode>0.00</c:formatCode>
                <c:ptCount val="128"/>
                <c:pt idx="0">
                  <c:v>0.57200000000000006</c:v>
                </c:pt>
                <c:pt idx="1">
                  <c:v>0.57546300000000006</c:v>
                </c:pt>
                <c:pt idx="2">
                  <c:v>0.59610954786877446</c:v>
                </c:pt>
                <c:pt idx="3">
                  <c:v>0.61709988488022338</c:v>
                </c:pt>
                <c:pt idx="4">
                  <c:v>0.63843401103434683</c:v>
                </c:pt>
                <c:pt idx="5">
                  <c:v>0.66011192633114479</c:v>
                </c:pt>
                <c:pt idx="6">
                  <c:v>0.68213363077061717</c:v>
                </c:pt>
                <c:pt idx="7">
                  <c:v>0.70449912435276407</c:v>
                </c:pt>
                <c:pt idx="8">
                  <c:v>0.72720840707758549</c:v>
                </c:pt>
                <c:pt idx="9">
                  <c:v>0.75026147894508133</c:v>
                </c:pt>
                <c:pt idx="10">
                  <c:v>0.77365833995525235</c:v>
                </c:pt>
                <c:pt idx="11">
                  <c:v>0.82908908058580966</c:v>
                </c:pt>
                <c:pt idx="12">
                  <c:v>0.88291062845458401</c:v>
                </c:pt>
                <c:pt idx="13">
                  <c:v>0.93512298356157542</c:v>
                </c:pt>
                <c:pt idx="14">
                  <c:v>0.98572614590678376</c:v>
                </c:pt>
                <c:pt idx="15">
                  <c:v>1.0347201154902093</c:v>
                </c:pt>
                <c:pt idx="16">
                  <c:v>1.0821048923118517</c:v>
                </c:pt>
                <c:pt idx="17">
                  <c:v>1.1278804763717112</c:v>
                </c:pt>
                <c:pt idx="18">
                  <c:v>1.1720468676697875</c:v>
                </c:pt>
                <c:pt idx="19">
                  <c:v>1.2146040662060809</c:v>
                </c:pt>
                <c:pt idx="20">
                  <c:v>1.2555520719805919</c:v>
                </c:pt>
                <c:pt idx="21">
                  <c:v>1.6600343300633496</c:v>
                </c:pt>
                <c:pt idx="22">
                  <c:v>1.264475806579302</c:v>
                </c:pt>
                <c:pt idx="23">
                  <c:v>1.258005625623877</c:v>
                </c:pt>
                <c:pt idx="24">
                  <c:v>1.2513144507002996</c:v>
                </c:pt>
                <c:pt idx="25">
                  <c:v>1.2881542094263996</c:v>
                </c:pt>
                <c:pt idx="26">
                  <c:v>1.3249939681524996</c:v>
                </c:pt>
                <c:pt idx="27">
                  <c:v>1.5112712563944943</c:v>
                </c:pt>
                <c:pt idx="28">
                  <c:v>1.5362539970250519</c:v>
                </c:pt>
                <c:pt idx="29">
                  <c:v>1.5612367376556096</c:v>
                </c:pt>
                <c:pt idx="30">
                  <c:v>1.5862194782861669</c:v>
                </c:pt>
                <c:pt idx="31">
                  <c:v>1.6112022189167243</c:v>
                </c:pt>
                <c:pt idx="32">
                  <c:v>1.6361849595472817</c:v>
                </c:pt>
                <c:pt idx="33">
                  <c:v>2.0327472612605391</c:v>
                </c:pt>
                <c:pt idx="34">
                  <c:v>2.4508227907497986</c:v>
                </c:pt>
                <c:pt idx="35">
                  <c:v>2.8904115480150603</c:v>
                </c:pt>
                <c:pt idx="36">
                  <c:v>3.3515135330563237</c:v>
                </c:pt>
                <c:pt idx="37">
                  <c:v>3.8341287458735898</c:v>
                </c:pt>
                <c:pt idx="38">
                  <c:v>4.3382571864668584</c:v>
                </c:pt>
                <c:pt idx="39">
                  <c:v>4.8638988548361271</c:v>
                </c:pt>
                <c:pt idx="40">
                  <c:v>5.4110537509813996</c:v>
                </c:pt>
                <c:pt idx="41">
                  <c:v>5.9797218749026735</c:v>
                </c:pt>
                <c:pt idx="42">
                  <c:v>6.5699032265999495</c:v>
                </c:pt>
                <c:pt idx="43">
                  <c:v>7.1815978060732277</c:v>
                </c:pt>
                <c:pt idx="44">
                  <c:v>7.8148056133225063</c:v>
                </c:pt>
                <c:pt idx="45">
                  <c:v>7.6112551282013357</c:v>
                </c:pt>
                <c:pt idx="46">
                  <c:v>7.3671565706979951</c:v>
                </c:pt>
                <c:pt idx="47">
                  <c:v>7.0825099408124856</c:v>
                </c:pt>
                <c:pt idx="48">
                  <c:v>7.4230101637900532</c:v>
                </c:pt>
                <c:pt idx="49">
                  <c:v>7.7713493324809937</c:v>
                </c:pt>
                <c:pt idx="50">
                  <c:v>7.6649461198474391</c:v>
                </c:pt>
                <c:pt idx="51">
                  <c:v>7.5422499620277552</c:v>
                </c:pt>
                <c:pt idx="52">
                  <c:v>7.4032608590219393</c:v>
                </c:pt>
                <c:pt idx="53">
                  <c:v>8.1177316214032071</c:v>
                </c:pt>
                <c:pt idx="54">
                  <c:v>8.8624460851588509</c:v>
                </c:pt>
                <c:pt idx="55">
                  <c:v>9.6374042502888706</c:v>
                </c:pt>
                <c:pt idx="56">
                  <c:v>10.772209692383951</c:v>
                </c:pt>
                <c:pt idx="57">
                  <c:v>10.808071566247227</c:v>
                </c:pt>
                <c:pt idx="58">
                  <c:v>10.839801781209966</c:v>
                </c:pt>
                <c:pt idx="59">
                  <c:v>10.867400337272167</c:v>
                </c:pt>
                <c:pt idx="60">
                  <c:v>10.890867234433834</c:v>
                </c:pt>
                <c:pt idx="61">
                  <c:v>10.910202472694962</c:v>
                </c:pt>
                <c:pt idx="62">
                  <c:v>10.925406052055553</c:v>
                </c:pt>
                <c:pt idx="63">
                  <c:v>10.936477972515608</c:v>
                </c:pt>
                <c:pt idx="64">
                  <c:v>10.943418234075125</c:v>
                </c:pt>
                <c:pt idx="65">
                  <c:v>10.946226836734105</c:v>
                </c:pt>
                <c:pt idx="66">
                  <c:v>10.944903780492549</c:v>
                </c:pt>
                <c:pt idx="67">
                  <c:v>10.939449065350457</c:v>
                </c:pt>
                <c:pt idx="68">
                  <c:v>10.929862691307836</c:v>
                </c:pt>
                <c:pt idx="69">
                  <c:v>10.414759173387367</c:v>
                </c:pt>
                <c:pt idx="70">
                  <c:v>12.614166050531137</c:v>
                </c:pt>
                <c:pt idx="71">
                  <c:v>13.573751282927482</c:v>
                </c:pt>
                <c:pt idx="72">
                  <c:v>14.072960713168595</c:v>
                </c:pt>
                <c:pt idx="73">
                  <c:v>13.76526556105966</c:v>
                </c:pt>
                <c:pt idx="74">
                  <c:v>13.445614208254185</c:v>
                </c:pt>
                <c:pt idx="75">
                  <c:v>13.613033480727218</c:v>
                </c:pt>
                <c:pt idx="76">
                  <c:v>13.358171884534897</c:v>
                </c:pt>
                <c:pt idx="77">
                  <c:v>13.620598472825275</c:v>
                </c:pt>
                <c:pt idx="78">
                  <c:v>13.851594621938233</c:v>
                </c:pt>
                <c:pt idx="79">
                  <c:v>13.375539129927009</c:v>
                </c:pt>
                <c:pt idx="80">
                  <c:v>14.513444162165596</c:v>
                </c:pt>
                <c:pt idx="81">
                  <c:v>14.93512761535264</c:v>
                </c:pt>
                <c:pt idx="82">
                  <c:v>15.29822770057682</c:v>
                </c:pt>
                <c:pt idx="83">
                  <c:v>15.045038959714432</c:v>
                </c:pt>
                <c:pt idx="84">
                  <c:v>19.343371459147399</c:v>
                </c:pt>
                <c:pt idx="85">
                  <c:v>20.025605774582001</c:v>
                </c:pt>
                <c:pt idx="86">
                  <c:v>23.827002334211763</c:v>
                </c:pt>
                <c:pt idx="87">
                  <c:v>25.549761936138204</c:v>
                </c:pt>
                <c:pt idx="88">
                  <c:v>27.059040687483481</c:v>
                </c:pt>
                <c:pt idx="89">
                  <c:v>25.341878557358577</c:v>
                </c:pt>
                <c:pt idx="90">
                  <c:v>25.862615630632636</c:v>
                </c:pt>
                <c:pt idx="91">
                  <c:v>27.019041974776151</c:v>
                </c:pt>
                <c:pt idx="92">
                  <c:v>28.839207217213438</c:v>
                </c:pt>
                <c:pt idx="93">
                  <c:v>29.39222841191658</c:v>
                </c:pt>
                <c:pt idx="94">
                  <c:v>28.612740001001335</c:v>
                </c:pt>
                <c:pt idx="95">
                  <c:v>29.522650172167683</c:v>
                </c:pt>
                <c:pt idx="96">
                  <c:v>31.511899539699574</c:v>
                </c:pt>
                <c:pt idx="97">
                  <c:v>31.543901256126063</c:v>
                </c:pt>
                <c:pt idx="98">
                  <c:v>31.286742607075475</c:v>
                </c:pt>
                <c:pt idx="99">
                  <c:v>31.505554237805594</c:v>
                </c:pt>
                <c:pt idx="100">
                  <c:v>30.74374010496328</c:v>
                </c:pt>
                <c:pt idx="101">
                  <c:v>30.857101543337464</c:v>
                </c:pt>
                <c:pt idx="102">
                  <c:v>30.565502844271339</c:v>
                </c:pt>
                <c:pt idx="103">
                  <c:v>30.496042244600098</c:v>
                </c:pt>
                <c:pt idx="104">
                  <c:v>31.249627766355097</c:v>
                </c:pt>
                <c:pt idx="105">
                  <c:v>31.333102936570057</c:v>
                </c:pt>
                <c:pt idx="106">
                  <c:v>31.588661851193883</c:v>
                </c:pt>
                <c:pt idx="107">
                  <c:v>31.308590201172755</c:v>
                </c:pt>
                <c:pt idx="108">
                  <c:v>31.847621940822602</c:v>
                </c:pt>
                <c:pt idx="109">
                  <c:v>30.095241437192399</c:v>
                </c:pt>
                <c:pt idx="110">
                  <c:v>31.228545417894697</c:v>
                </c:pt>
                <c:pt idx="111">
                  <c:v>32.460972213419488</c:v>
                </c:pt>
                <c:pt idx="112">
                  <c:v>32.336536419556566</c:v>
                </c:pt>
                <c:pt idx="113">
                  <c:v>31.874736160442581</c:v>
                </c:pt>
                <c:pt idx="114">
                  <c:v>32.35425830295496</c:v>
                </c:pt>
                <c:pt idx="115">
                  <c:v>31.644065290861001</c:v>
                </c:pt>
                <c:pt idx="116">
                  <c:v>31.553008710777</c:v>
                </c:pt>
                <c:pt idx="117">
                  <c:v>32.130184062992527</c:v>
                </c:pt>
                <c:pt idx="118">
                  <c:v>32.458847516324838</c:v>
                </c:pt>
                <c:pt idx="119">
                  <c:v>32.501081079158403</c:v>
                </c:pt>
                <c:pt idx="120">
                  <c:v>31.271955955886803</c:v>
                </c:pt>
                <c:pt idx="121">
                  <c:v>30.534485473700034</c:v>
                </c:pt>
                <c:pt idx="122">
                  <c:v>30.490374192473041</c:v>
                </c:pt>
                <c:pt idx="123">
                  <c:v>29.919255904750244</c:v>
                </c:pt>
                <c:pt idx="124">
                  <c:v>29.919897291600002</c:v>
                </c:pt>
                <c:pt idx="125">
                  <c:v>31.413233845836441</c:v>
                </c:pt>
                <c:pt idx="126">
                  <c:v>31.557398429537361</c:v>
                </c:pt>
                <c:pt idx="127">
                  <c:v>31.90579025676859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3490304"/>
        <c:axId val="103491840"/>
      </c:areaChart>
      <c:scatterChart>
        <c:scatterStyle val="lineMarker"/>
        <c:varyColors val="0"/>
        <c:ser>
          <c:idx val="0"/>
          <c:order val="2"/>
          <c:spPr>
            <a:ln w="19050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GE!$AJ$123:$AJ$124</c:f>
              <c:numCache>
                <c:formatCode>0</c:formatCode>
                <c:ptCount val="2"/>
                <c:pt idx="0">
                  <c:v>1965</c:v>
                </c:pt>
                <c:pt idx="1">
                  <c:v>1965</c:v>
                </c:pt>
              </c:numCache>
            </c:numRef>
          </c:xVal>
          <c:yVal>
            <c:numRef>
              <c:f>GE!$AK$123:$AK$124</c:f>
              <c:numCache>
                <c:formatCode>0.00</c:formatCode>
                <c:ptCount val="2"/>
                <c:pt idx="0">
                  <c:v>0</c:v>
                </c:pt>
                <c:pt idx="1">
                  <c:v>0.57457005454545451</c:v>
                </c:pt>
              </c:numCache>
            </c:numRef>
          </c:yVal>
          <c:smooth val="0"/>
        </c:ser>
        <c:ser>
          <c:idx val="2"/>
          <c:order val="3"/>
          <c:spPr>
            <a:ln w="28575">
              <a:noFill/>
            </a:ln>
          </c:spPr>
          <c:marker>
            <c:symbol val="none"/>
          </c:marker>
          <c:dLbls>
            <c:dLbl>
              <c:idx val="1"/>
              <c:tx>
                <c:rich>
                  <a:bodyPr/>
                  <a:lstStyle/>
                  <a:p>
                    <a:r>
                      <a:rPr lang="en-US" sz="900" b="1"/>
                      <a:t>Traditional</a:t>
                    </a:r>
                    <a:r>
                      <a:rPr lang="en-US" sz="900" b="1" baseline="0"/>
                      <a:t> Taxes</a:t>
                    </a:r>
                    <a:endParaRPr lang="en-US" sz="900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GE!$AJ$118:$AJ$119</c:f>
              <c:numCache>
                <c:formatCode>0</c:formatCode>
                <c:ptCount val="2"/>
                <c:pt idx="1">
                  <c:v>1925</c:v>
                </c:pt>
              </c:numCache>
            </c:numRef>
          </c:xVal>
          <c:yVal>
            <c:numRef>
              <c:f>GE!$AK$118:$AK$119</c:f>
              <c:numCache>
                <c:formatCode>General</c:formatCode>
                <c:ptCount val="2"/>
                <c:pt idx="0">
                  <c:v>0</c:v>
                </c:pt>
                <c:pt idx="1">
                  <c:v>0.1</c:v>
                </c:pt>
              </c:numCache>
            </c:numRef>
          </c:yVal>
          <c:smooth val="0"/>
        </c:ser>
        <c:ser>
          <c:idx val="3"/>
          <c:order val="4"/>
          <c:spPr>
            <a:ln w="28575">
              <a:noFill/>
            </a:ln>
          </c:spPr>
          <c:marker>
            <c:symbol val="none"/>
          </c:marker>
          <c:dLbls>
            <c:dLbl>
              <c:idx val="1"/>
              <c:tx>
                <c:rich>
                  <a:bodyPr/>
                  <a:lstStyle/>
                  <a:p>
                    <a:r>
                      <a:rPr lang="en-US" sz="900" b="1"/>
                      <a:t>Modern</a:t>
                    </a:r>
                    <a:r>
                      <a:rPr lang="en-US" sz="900" b="1" baseline="0"/>
                      <a:t> Taxes</a:t>
                    </a:r>
                    <a:endParaRPr lang="en-US" sz="900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GE!$AJ$114:$AJ$115</c:f>
              <c:numCache>
                <c:formatCode>0</c:formatCode>
                <c:ptCount val="2"/>
                <c:pt idx="1">
                  <c:v>1980</c:v>
                </c:pt>
              </c:numCache>
            </c:numRef>
          </c:xVal>
          <c:yVal>
            <c:numRef>
              <c:f>GE!$AK$114:$AK$115</c:f>
              <c:numCache>
                <c:formatCode>General</c:formatCode>
                <c:ptCount val="2"/>
                <c:pt idx="0">
                  <c:v>0</c:v>
                </c:pt>
                <c:pt idx="1">
                  <c:v>0.5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3499648"/>
        <c:axId val="103498112"/>
      </c:scatterChart>
      <c:catAx>
        <c:axId val="10349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03491840"/>
        <c:crosses val="autoZero"/>
        <c:auto val="1"/>
        <c:lblAlgn val="ctr"/>
        <c:lblOffset val="100"/>
        <c:noMultiLvlLbl val="0"/>
      </c:catAx>
      <c:valAx>
        <c:axId val="103491840"/>
        <c:scaling>
          <c:orientation val="minMax"/>
          <c:max val="55"/>
          <c:min val="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da-DK" sz="900"/>
                  <a:t>Tax Revenue / GDP</a:t>
                </a:r>
              </a:p>
            </c:rich>
          </c:tx>
          <c:layout>
            <c:manualLayout>
              <c:xMode val="edge"/>
              <c:yMode val="edge"/>
              <c:x val="5.8154125441608299E-2"/>
              <c:y val="3.9831592479511603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03490304"/>
        <c:crosses val="autoZero"/>
        <c:crossBetween val="between"/>
        <c:majorUnit val="10"/>
      </c:valAx>
      <c:valAx>
        <c:axId val="103498112"/>
        <c:scaling>
          <c:orientation val="minMax"/>
          <c:max val="1"/>
          <c:min val="0"/>
        </c:scaling>
        <c:delete val="0"/>
        <c:axPos val="r"/>
        <c:numFmt formatCode="0.00" sourceLinked="1"/>
        <c:majorTickMark val="none"/>
        <c:minorTickMark val="none"/>
        <c:tickLblPos val="none"/>
        <c:crossAx val="103499648"/>
        <c:crosses val="max"/>
        <c:crossBetween val="midCat"/>
      </c:valAx>
      <c:valAx>
        <c:axId val="103499648"/>
        <c:scaling>
          <c:orientation val="minMax"/>
          <c:max val="2008"/>
          <c:min val="1881"/>
        </c:scaling>
        <c:delete val="0"/>
        <c:axPos val="t"/>
        <c:numFmt formatCode="0" sourceLinked="1"/>
        <c:majorTickMark val="none"/>
        <c:minorTickMark val="none"/>
        <c:tickLblPos val="none"/>
        <c:crossAx val="103498112"/>
        <c:crosses val="max"/>
        <c:crossBetween val="midCat"/>
      </c:valAx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100" b="1">
                <a:latin typeface="Times New Roman" pitchFamily="18" charset="0"/>
                <a:cs typeface="Times New Roman" pitchFamily="18" charset="0"/>
              </a:rPr>
              <a:t>France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4.5711327845323897E-2"/>
          <c:y val="2.27033049440249E-2"/>
          <c:w val="0.94729544541513799"/>
          <c:h val="0.88214023247094198"/>
        </c:manualLayout>
      </c:layout>
      <c:areaChart>
        <c:grouping val="stacked"/>
        <c:varyColors val="0"/>
        <c:ser>
          <c:idx val="6"/>
          <c:order val="0"/>
          <c:tx>
            <c:v>Other Taxes</c:v>
          </c:tx>
          <c:spPr>
            <a:noFill/>
            <a:ln w="25400">
              <a:solidFill>
                <a:prstClr val="black"/>
              </a:solidFill>
            </a:ln>
          </c:spPr>
          <c:cat>
            <c:numRef>
              <c:f>FR!$B$4:$B$162</c:f>
              <c:numCache>
                <c:formatCode>General</c:formatCode>
                <c:ptCount val="159"/>
                <c:pt idx="0">
                  <c:v>1850</c:v>
                </c:pt>
                <c:pt idx="1">
                  <c:v>1851</c:v>
                </c:pt>
                <c:pt idx="2">
                  <c:v>1852</c:v>
                </c:pt>
                <c:pt idx="3">
                  <c:v>1853</c:v>
                </c:pt>
                <c:pt idx="4">
                  <c:v>1854</c:v>
                </c:pt>
                <c:pt idx="5">
                  <c:v>1855</c:v>
                </c:pt>
                <c:pt idx="6">
                  <c:v>1856</c:v>
                </c:pt>
                <c:pt idx="7">
                  <c:v>1857</c:v>
                </c:pt>
                <c:pt idx="8">
                  <c:v>1858</c:v>
                </c:pt>
                <c:pt idx="9">
                  <c:v>1859</c:v>
                </c:pt>
                <c:pt idx="10">
                  <c:v>1860</c:v>
                </c:pt>
                <c:pt idx="11">
                  <c:v>1861</c:v>
                </c:pt>
                <c:pt idx="12">
                  <c:v>1862</c:v>
                </c:pt>
                <c:pt idx="13">
                  <c:v>1863</c:v>
                </c:pt>
                <c:pt idx="14">
                  <c:v>1864</c:v>
                </c:pt>
                <c:pt idx="15">
                  <c:v>1865</c:v>
                </c:pt>
                <c:pt idx="16">
                  <c:v>1866</c:v>
                </c:pt>
                <c:pt idx="17">
                  <c:v>1867</c:v>
                </c:pt>
                <c:pt idx="18">
                  <c:v>1868</c:v>
                </c:pt>
                <c:pt idx="19">
                  <c:v>1869</c:v>
                </c:pt>
                <c:pt idx="20">
                  <c:v>1870</c:v>
                </c:pt>
                <c:pt idx="21">
                  <c:v>1871</c:v>
                </c:pt>
                <c:pt idx="22">
                  <c:v>1872</c:v>
                </c:pt>
                <c:pt idx="23">
                  <c:v>1873</c:v>
                </c:pt>
                <c:pt idx="24">
                  <c:v>1874</c:v>
                </c:pt>
                <c:pt idx="25">
                  <c:v>1875</c:v>
                </c:pt>
                <c:pt idx="26">
                  <c:v>1876</c:v>
                </c:pt>
                <c:pt idx="27">
                  <c:v>1877</c:v>
                </c:pt>
                <c:pt idx="28">
                  <c:v>1878</c:v>
                </c:pt>
                <c:pt idx="29">
                  <c:v>1879</c:v>
                </c:pt>
                <c:pt idx="30">
                  <c:v>1880</c:v>
                </c:pt>
                <c:pt idx="31">
                  <c:v>1881</c:v>
                </c:pt>
                <c:pt idx="32">
                  <c:v>1882</c:v>
                </c:pt>
                <c:pt idx="33">
                  <c:v>1883</c:v>
                </c:pt>
                <c:pt idx="34">
                  <c:v>1884</c:v>
                </c:pt>
                <c:pt idx="35">
                  <c:v>1885</c:v>
                </c:pt>
                <c:pt idx="36">
                  <c:v>1886</c:v>
                </c:pt>
                <c:pt idx="37">
                  <c:v>1887</c:v>
                </c:pt>
                <c:pt idx="38">
                  <c:v>1888</c:v>
                </c:pt>
                <c:pt idx="39">
                  <c:v>1889</c:v>
                </c:pt>
                <c:pt idx="40">
                  <c:v>1890</c:v>
                </c:pt>
                <c:pt idx="41">
                  <c:v>1891</c:v>
                </c:pt>
                <c:pt idx="42">
                  <c:v>1892</c:v>
                </c:pt>
                <c:pt idx="43">
                  <c:v>1893</c:v>
                </c:pt>
                <c:pt idx="44">
                  <c:v>1894</c:v>
                </c:pt>
                <c:pt idx="45">
                  <c:v>1895</c:v>
                </c:pt>
                <c:pt idx="46">
                  <c:v>1896</c:v>
                </c:pt>
                <c:pt idx="47">
                  <c:v>1897</c:v>
                </c:pt>
                <c:pt idx="48">
                  <c:v>1898</c:v>
                </c:pt>
                <c:pt idx="49">
                  <c:v>1899</c:v>
                </c:pt>
                <c:pt idx="50">
                  <c:v>1900</c:v>
                </c:pt>
                <c:pt idx="51">
                  <c:v>1901</c:v>
                </c:pt>
                <c:pt idx="52">
                  <c:v>1902</c:v>
                </c:pt>
                <c:pt idx="53">
                  <c:v>1903</c:v>
                </c:pt>
                <c:pt idx="54">
                  <c:v>1904</c:v>
                </c:pt>
                <c:pt idx="55">
                  <c:v>1905</c:v>
                </c:pt>
                <c:pt idx="56">
                  <c:v>1906</c:v>
                </c:pt>
                <c:pt idx="57">
                  <c:v>1907</c:v>
                </c:pt>
                <c:pt idx="58">
                  <c:v>1908</c:v>
                </c:pt>
                <c:pt idx="59">
                  <c:v>1909</c:v>
                </c:pt>
                <c:pt idx="60">
                  <c:v>1910</c:v>
                </c:pt>
                <c:pt idx="61">
                  <c:v>1911</c:v>
                </c:pt>
                <c:pt idx="62">
                  <c:v>1912</c:v>
                </c:pt>
                <c:pt idx="63">
                  <c:v>1913</c:v>
                </c:pt>
                <c:pt idx="64">
                  <c:v>1914</c:v>
                </c:pt>
                <c:pt idx="65">
                  <c:v>1915</c:v>
                </c:pt>
                <c:pt idx="66">
                  <c:v>1916</c:v>
                </c:pt>
                <c:pt idx="67">
                  <c:v>1917</c:v>
                </c:pt>
                <c:pt idx="68">
                  <c:v>1918</c:v>
                </c:pt>
                <c:pt idx="69">
                  <c:v>1919</c:v>
                </c:pt>
                <c:pt idx="70">
                  <c:v>1920</c:v>
                </c:pt>
                <c:pt idx="71">
                  <c:v>1921</c:v>
                </c:pt>
                <c:pt idx="72">
                  <c:v>1922</c:v>
                </c:pt>
                <c:pt idx="73">
                  <c:v>1923</c:v>
                </c:pt>
                <c:pt idx="74">
                  <c:v>1924</c:v>
                </c:pt>
                <c:pt idx="75">
                  <c:v>1925</c:v>
                </c:pt>
                <c:pt idx="76">
                  <c:v>1926</c:v>
                </c:pt>
                <c:pt idx="77">
                  <c:v>1927</c:v>
                </c:pt>
                <c:pt idx="78">
                  <c:v>1928</c:v>
                </c:pt>
                <c:pt idx="79">
                  <c:v>1929</c:v>
                </c:pt>
                <c:pt idx="80">
                  <c:v>1930</c:v>
                </c:pt>
                <c:pt idx="81">
                  <c:v>1931</c:v>
                </c:pt>
                <c:pt idx="82">
                  <c:v>1932</c:v>
                </c:pt>
                <c:pt idx="83">
                  <c:v>1933</c:v>
                </c:pt>
                <c:pt idx="84">
                  <c:v>1934</c:v>
                </c:pt>
                <c:pt idx="85">
                  <c:v>1935</c:v>
                </c:pt>
                <c:pt idx="86">
                  <c:v>1936</c:v>
                </c:pt>
                <c:pt idx="87">
                  <c:v>1937</c:v>
                </c:pt>
                <c:pt idx="88">
                  <c:v>1938</c:v>
                </c:pt>
                <c:pt idx="89">
                  <c:v>1939</c:v>
                </c:pt>
                <c:pt idx="90">
                  <c:v>1940</c:v>
                </c:pt>
                <c:pt idx="91">
                  <c:v>1941</c:v>
                </c:pt>
                <c:pt idx="92">
                  <c:v>1942</c:v>
                </c:pt>
                <c:pt idx="93">
                  <c:v>1943</c:v>
                </c:pt>
                <c:pt idx="94">
                  <c:v>1944</c:v>
                </c:pt>
                <c:pt idx="95">
                  <c:v>1945</c:v>
                </c:pt>
                <c:pt idx="96">
                  <c:v>1946</c:v>
                </c:pt>
                <c:pt idx="97">
                  <c:v>1947</c:v>
                </c:pt>
                <c:pt idx="98">
                  <c:v>1948</c:v>
                </c:pt>
                <c:pt idx="99">
                  <c:v>1949</c:v>
                </c:pt>
                <c:pt idx="100">
                  <c:v>1950</c:v>
                </c:pt>
                <c:pt idx="101">
                  <c:v>1951</c:v>
                </c:pt>
                <c:pt idx="102">
                  <c:v>1952</c:v>
                </c:pt>
                <c:pt idx="103">
                  <c:v>1953</c:v>
                </c:pt>
                <c:pt idx="104">
                  <c:v>1954</c:v>
                </c:pt>
                <c:pt idx="105">
                  <c:v>1955</c:v>
                </c:pt>
                <c:pt idx="106">
                  <c:v>1956</c:v>
                </c:pt>
                <c:pt idx="107">
                  <c:v>1957</c:v>
                </c:pt>
                <c:pt idx="108">
                  <c:v>1958</c:v>
                </c:pt>
                <c:pt idx="109">
                  <c:v>1959</c:v>
                </c:pt>
                <c:pt idx="110">
                  <c:v>1960</c:v>
                </c:pt>
                <c:pt idx="111">
                  <c:v>1961</c:v>
                </c:pt>
                <c:pt idx="112">
                  <c:v>1962</c:v>
                </c:pt>
                <c:pt idx="113">
                  <c:v>1963</c:v>
                </c:pt>
                <c:pt idx="114">
                  <c:v>1964</c:v>
                </c:pt>
                <c:pt idx="115">
                  <c:v>1965</c:v>
                </c:pt>
                <c:pt idx="116">
                  <c:v>1966</c:v>
                </c:pt>
                <c:pt idx="117">
                  <c:v>1967</c:v>
                </c:pt>
                <c:pt idx="118">
                  <c:v>1968</c:v>
                </c:pt>
                <c:pt idx="119">
                  <c:v>1969</c:v>
                </c:pt>
                <c:pt idx="120">
                  <c:v>1970</c:v>
                </c:pt>
                <c:pt idx="121">
                  <c:v>1971</c:v>
                </c:pt>
                <c:pt idx="122">
                  <c:v>1972</c:v>
                </c:pt>
                <c:pt idx="123">
                  <c:v>1973</c:v>
                </c:pt>
                <c:pt idx="124">
                  <c:v>1974</c:v>
                </c:pt>
                <c:pt idx="125">
                  <c:v>1975</c:v>
                </c:pt>
                <c:pt idx="126">
                  <c:v>1976</c:v>
                </c:pt>
                <c:pt idx="127">
                  <c:v>1977</c:v>
                </c:pt>
                <c:pt idx="128">
                  <c:v>1978</c:v>
                </c:pt>
                <c:pt idx="129">
                  <c:v>1979</c:v>
                </c:pt>
                <c:pt idx="130">
                  <c:v>1980</c:v>
                </c:pt>
                <c:pt idx="131">
                  <c:v>1981</c:v>
                </c:pt>
                <c:pt idx="132">
                  <c:v>1982</c:v>
                </c:pt>
                <c:pt idx="133">
                  <c:v>1983</c:v>
                </c:pt>
                <c:pt idx="134">
                  <c:v>1984</c:v>
                </c:pt>
                <c:pt idx="135">
                  <c:v>1985</c:v>
                </c:pt>
                <c:pt idx="136">
                  <c:v>1986</c:v>
                </c:pt>
                <c:pt idx="137">
                  <c:v>1987</c:v>
                </c:pt>
                <c:pt idx="138">
                  <c:v>1988</c:v>
                </c:pt>
                <c:pt idx="139">
                  <c:v>1989</c:v>
                </c:pt>
                <c:pt idx="140">
                  <c:v>1990</c:v>
                </c:pt>
                <c:pt idx="141">
                  <c:v>1991</c:v>
                </c:pt>
                <c:pt idx="142">
                  <c:v>1992</c:v>
                </c:pt>
                <c:pt idx="143">
                  <c:v>1993</c:v>
                </c:pt>
                <c:pt idx="144">
                  <c:v>1994</c:v>
                </c:pt>
                <c:pt idx="145">
                  <c:v>1995</c:v>
                </c:pt>
                <c:pt idx="146">
                  <c:v>1996</c:v>
                </c:pt>
                <c:pt idx="147">
                  <c:v>1997</c:v>
                </c:pt>
                <c:pt idx="148">
                  <c:v>1998</c:v>
                </c:pt>
                <c:pt idx="149">
                  <c:v>1999</c:v>
                </c:pt>
                <c:pt idx="150">
                  <c:v>2000</c:v>
                </c:pt>
                <c:pt idx="151">
                  <c:v>2001</c:v>
                </c:pt>
                <c:pt idx="152">
                  <c:v>2002</c:v>
                </c:pt>
                <c:pt idx="153">
                  <c:v>2003</c:v>
                </c:pt>
                <c:pt idx="154">
                  <c:v>2004</c:v>
                </c:pt>
                <c:pt idx="155">
                  <c:v>2005</c:v>
                </c:pt>
                <c:pt idx="156">
                  <c:v>2006</c:v>
                </c:pt>
                <c:pt idx="157">
                  <c:v>2007</c:v>
                </c:pt>
                <c:pt idx="158">
                  <c:v>2008</c:v>
                </c:pt>
              </c:numCache>
            </c:numRef>
          </c:cat>
          <c:val>
            <c:numRef>
              <c:f>FR!$AH$4:$AH$162</c:f>
              <c:numCache>
                <c:formatCode>0.00</c:formatCode>
                <c:ptCount val="159"/>
                <c:pt idx="0">
                  <c:v>8.6015029168913575</c:v>
                </c:pt>
                <c:pt idx="1">
                  <c:v>8.4364982583932768</c:v>
                </c:pt>
                <c:pt idx="2">
                  <c:v>8.2714935998951962</c:v>
                </c:pt>
                <c:pt idx="3">
                  <c:v>8.1064889413971155</c:v>
                </c:pt>
                <c:pt idx="4">
                  <c:v>7.9414842828990357</c:v>
                </c:pt>
                <c:pt idx="5">
                  <c:v>7.7764796244009569</c:v>
                </c:pt>
                <c:pt idx="6">
                  <c:v>7.8029860588323103</c:v>
                </c:pt>
                <c:pt idx="7">
                  <c:v>7.8294924932636638</c:v>
                </c:pt>
                <c:pt idx="8">
                  <c:v>7.8559989276950173</c:v>
                </c:pt>
                <c:pt idx="9">
                  <c:v>7.8825053621263708</c:v>
                </c:pt>
                <c:pt idx="10">
                  <c:v>7.909011796557726</c:v>
                </c:pt>
                <c:pt idx="11">
                  <c:v>8.1018627131907053</c:v>
                </c:pt>
                <c:pt idx="12">
                  <c:v>8.2947136298236845</c:v>
                </c:pt>
                <c:pt idx="13">
                  <c:v>8.4875645464566638</c:v>
                </c:pt>
                <c:pt idx="14">
                  <c:v>8.6804154630896431</c:v>
                </c:pt>
                <c:pt idx="15">
                  <c:v>8.8732663797226206</c:v>
                </c:pt>
                <c:pt idx="16">
                  <c:v>8.6660980992287335</c:v>
                </c:pt>
                <c:pt idx="17">
                  <c:v>8.4589298187348465</c:v>
                </c:pt>
                <c:pt idx="18">
                  <c:v>8.2517615382409595</c:v>
                </c:pt>
                <c:pt idx="19">
                  <c:v>8.0445932577470725</c:v>
                </c:pt>
                <c:pt idx="20">
                  <c:v>7.8374249772531854</c:v>
                </c:pt>
                <c:pt idx="21">
                  <c:v>8.6117652043906681</c:v>
                </c:pt>
                <c:pt idx="22">
                  <c:v>9.3861054315281507</c:v>
                </c:pt>
                <c:pt idx="23">
                  <c:v>10.160445658665633</c:v>
                </c:pt>
                <c:pt idx="24">
                  <c:v>10.934785885803116</c:v>
                </c:pt>
                <c:pt idx="25">
                  <c:v>11.709126112940602</c:v>
                </c:pt>
                <c:pt idx="26">
                  <c:v>11.983932792434421</c:v>
                </c:pt>
                <c:pt idx="27">
                  <c:v>12.258739471928241</c:v>
                </c:pt>
                <c:pt idx="28">
                  <c:v>12.53354615142206</c:v>
                </c:pt>
                <c:pt idx="29">
                  <c:v>12.808352830915879</c:v>
                </c:pt>
                <c:pt idx="30">
                  <c:v>13.083159510409697</c:v>
                </c:pt>
                <c:pt idx="31">
                  <c:v>13.235498497121915</c:v>
                </c:pt>
                <c:pt idx="32">
                  <c:v>13.387837483834133</c:v>
                </c:pt>
                <c:pt idx="33">
                  <c:v>13.540176470546351</c:v>
                </c:pt>
                <c:pt idx="34">
                  <c:v>13.692515457258569</c:v>
                </c:pt>
                <c:pt idx="35">
                  <c:v>13.844854443970789</c:v>
                </c:pt>
                <c:pt idx="36">
                  <c:v>13.279215966681056</c:v>
                </c:pt>
                <c:pt idx="37">
                  <c:v>12.713577489391323</c:v>
                </c:pt>
                <c:pt idx="38">
                  <c:v>12.14793901210159</c:v>
                </c:pt>
                <c:pt idx="39">
                  <c:v>11.582300534811857</c:v>
                </c:pt>
                <c:pt idx="40">
                  <c:v>11.016662057522124</c:v>
                </c:pt>
                <c:pt idx="41">
                  <c:v>11.613921553668327</c:v>
                </c:pt>
                <c:pt idx="42">
                  <c:v>12.211181049814529</c:v>
                </c:pt>
                <c:pt idx="43">
                  <c:v>12.808440545960732</c:v>
                </c:pt>
                <c:pt idx="44">
                  <c:v>13.405700042106934</c:v>
                </c:pt>
                <c:pt idx="45">
                  <c:v>14.002959538253135</c:v>
                </c:pt>
                <c:pt idx="46">
                  <c:v>13.713005928474848</c:v>
                </c:pt>
                <c:pt idx="47">
                  <c:v>13.423052318696561</c:v>
                </c:pt>
                <c:pt idx="48">
                  <c:v>13.133098708918274</c:v>
                </c:pt>
                <c:pt idx="49">
                  <c:v>12.843145099139987</c:v>
                </c:pt>
                <c:pt idx="50">
                  <c:v>12.553191489361701</c:v>
                </c:pt>
                <c:pt idx="51">
                  <c:v>12.538722079548636</c:v>
                </c:pt>
                <c:pt idx="52">
                  <c:v>12.524252669735571</c:v>
                </c:pt>
                <c:pt idx="53">
                  <c:v>12.509783259922505</c:v>
                </c:pt>
                <c:pt idx="54">
                  <c:v>12.49531385010944</c:v>
                </c:pt>
                <c:pt idx="55">
                  <c:v>12.480844440296373</c:v>
                </c:pt>
                <c:pt idx="56">
                  <c:v>12.203432502808909</c:v>
                </c:pt>
                <c:pt idx="57">
                  <c:v>11.926020565321444</c:v>
                </c:pt>
                <c:pt idx="58">
                  <c:v>11.64860862783398</c:v>
                </c:pt>
                <c:pt idx="59">
                  <c:v>11.371196690346515</c:v>
                </c:pt>
                <c:pt idx="60">
                  <c:v>11.093784752859053</c:v>
                </c:pt>
                <c:pt idx="61">
                  <c:v>11.354406277573148</c:v>
                </c:pt>
                <c:pt idx="62">
                  <c:v>11.615027802287242</c:v>
                </c:pt>
                <c:pt idx="63">
                  <c:v>11.875649327001337</c:v>
                </c:pt>
                <c:pt idx="64">
                  <c:v>12.136270851715432</c:v>
                </c:pt>
                <c:pt idx="65">
                  <c:v>12.396892376429527</c:v>
                </c:pt>
                <c:pt idx="66">
                  <c:v>12.657513901143622</c:v>
                </c:pt>
                <c:pt idx="67">
                  <c:v>12.604870641780668</c:v>
                </c:pt>
                <c:pt idx="68">
                  <c:v>12.539587238469078</c:v>
                </c:pt>
                <c:pt idx="69">
                  <c:v>12.461663691208855</c:v>
                </c:pt>
                <c:pt idx="70">
                  <c:v>12.371099999999998</c:v>
                </c:pt>
                <c:pt idx="71">
                  <c:v>12.557831999999999</c:v>
                </c:pt>
                <c:pt idx="72">
                  <c:v>12.717188</c:v>
                </c:pt>
                <c:pt idx="73">
                  <c:v>12.849168000000001</c:v>
                </c:pt>
                <c:pt idx="74">
                  <c:v>12.953772000000001</c:v>
                </c:pt>
                <c:pt idx="75">
                  <c:v>13.031000000000002</c:v>
                </c:pt>
                <c:pt idx="76">
                  <c:v>13.35412</c:v>
                </c:pt>
                <c:pt idx="77">
                  <c:v>13.681079999999998</c:v>
                </c:pt>
                <c:pt idx="78">
                  <c:v>14.011879999999998</c:v>
                </c:pt>
                <c:pt idx="79">
                  <c:v>14.346519999999995</c:v>
                </c:pt>
                <c:pt idx="80">
                  <c:v>14.685</c:v>
                </c:pt>
                <c:pt idx="81">
                  <c:v>14.874748000000002</c:v>
                </c:pt>
                <c:pt idx="82">
                  <c:v>15.064032000000001</c:v>
                </c:pt>
                <c:pt idx="83">
                  <c:v>15.252852000000001</c:v>
                </c:pt>
                <c:pt idx="84">
                  <c:v>15.441208000000003</c:v>
                </c:pt>
                <c:pt idx="85">
                  <c:v>15.629100000000001</c:v>
                </c:pt>
                <c:pt idx="86">
                  <c:v>15.400051764705884</c:v>
                </c:pt>
                <c:pt idx="87">
                  <c:v>15.166890588235296</c:v>
                </c:pt>
                <c:pt idx="88">
                  <c:v>14.929616470588238</c:v>
                </c:pt>
                <c:pt idx="89">
                  <c:v>14.688229411764709</c:v>
                </c:pt>
                <c:pt idx="90">
                  <c:v>14.442729411764711</c:v>
                </c:pt>
                <c:pt idx="91">
                  <c:v>13.910209411764711</c:v>
                </c:pt>
                <c:pt idx="92">
                  <c:v>13.370134117647066</c:v>
                </c:pt>
                <c:pt idx="93">
                  <c:v>12.822503529411772</c:v>
                </c:pt>
                <c:pt idx="94">
                  <c:v>12.267317647058832</c:v>
                </c:pt>
                <c:pt idx="95">
                  <c:v>11.704576470588245</c:v>
                </c:pt>
                <c:pt idx="96">
                  <c:v>12.527484705882362</c:v>
                </c:pt>
                <c:pt idx="97">
                  <c:v>13.359289411764717</c:v>
                </c:pt>
                <c:pt idx="98">
                  <c:v>14.199990588235305</c:v>
                </c:pt>
                <c:pt idx="99">
                  <c:v>15.049588235294133</c:v>
                </c:pt>
                <c:pt idx="100">
                  <c:v>15.908082352941193</c:v>
                </c:pt>
                <c:pt idx="101">
                  <c:v>16.389605882352956</c:v>
                </c:pt>
                <c:pt idx="102">
                  <c:v>16.366</c:v>
                </c:pt>
                <c:pt idx="103">
                  <c:v>16.120200000000001</c:v>
                </c:pt>
                <c:pt idx="104">
                  <c:v>15.746415218666668</c:v>
                </c:pt>
                <c:pt idx="105">
                  <c:v>15.514375008</c:v>
                </c:pt>
                <c:pt idx="106">
                  <c:v>15.611327664000001</c:v>
                </c:pt>
                <c:pt idx="107">
                  <c:v>14.775682592000004</c:v>
                </c:pt>
                <c:pt idx="108">
                  <c:v>13.707960373333336</c:v>
                </c:pt>
                <c:pt idx="109">
                  <c:v>15.241549648000001</c:v>
                </c:pt>
                <c:pt idx="110">
                  <c:v>15.153486583999999</c:v>
                </c:pt>
                <c:pt idx="111">
                  <c:v>16.304990442666664</c:v>
                </c:pt>
                <c:pt idx="112">
                  <c:v>15.748515384000005</c:v>
                </c:pt>
                <c:pt idx="113">
                  <c:v>15.338338053333331</c:v>
                </c:pt>
                <c:pt idx="114">
                  <c:v>14.785166719999999</c:v>
                </c:pt>
                <c:pt idx="115">
                  <c:v>8.6100991632837491</c:v>
                </c:pt>
                <c:pt idx="116">
                  <c:v>8.185239486200139</c:v>
                </c:pt>
                <c:pt idx="117">
                  <c:v>8.320724323516</c:v>
                </c:pt>
                <c:pt idx="118">
                  <c:v>6.8272178714810678</c:v>
                </c:pt>
                <c:pt idx="119">
                  <c:v>6.7391575900607386</c:v>
                </c:pt>
                <c:pt idx="120">
                  <c:v>6.8022254949547225</c:v>
                </c:pt>
                <c:pt idx="121">
                  <c:v>6.3997962612093033</c:v>
                </c:pt>
                <c:pt idx="122">
                  <c:v>6.3765562242750846</c:v>
                </c:pt>
                <c:pt idx="123">
                  <c:v>7.1677999641073633</c:v>
                </c:pt>
                <c:pt idx="124">
                  <c:v>5.409304233250058</c:v>
                </c:pt>
                <c:pt idx="125">
                  <c:v>6.5500941881932171</c:v>
                </c:pt>
                <c:pt idx="126">
                  <c:v>6.4756073510910603</c:v>
                </c:pt>
                <c:pt idx="127">
                  <c:v>6.5754220560336023</c:v>
                </c:pt>
                <c:pt idx="128">
                  <c:v>6.728832006566396</c:v>
                </c:pt>
                <c:pt idx="129">
                  <c:v>6.9876688365844224</c:v>
                </c:pt>
                <c:pt idx="130">
                  <c:v>6.9863512708247484</c:v>
                </c:pt>
                <c:pt idx="131">
                  <c:v>6.9420967562075973</c:v>
                </c:pt>
                <c:pt idx="132">
                  <c:v>6.9672505657124617</c:v>
                </c:pt>
                <c:pt idx="133">
                  <c:v>7.1883282920921303</c:v>
                </c:pt>
                <c:pt idx="134">
                  <c:v>7.8646452649699157</c:v>
                </c:pt>
                <c:pt idx="135">
                  <c:v>8.1224563855089613</c:v>
                </c:pt>
                <c:pt idx="136">
                  <c:v>8.2434409427613531</c:v>
                </c:pt>
                <c:pt idx="137">
                  <c:v>8.2267569751470759</c:v>
                </c:pt>
                <c:pt idx="138">
                  <c:v>8.2210922985363268</c:v>
                </c:pt>
                <c:pt idx="139">
                  <c:v>8.0693066258841668</c:v>
                </c:pt>
                <c:pt idx="140">
                  <c:v>8.2046995236545612</c:v>
                </c:pt>
                <c:pt idx="141">
                  <c:v>8.4255935098658341</c:v>
                </c:pt>
                <c:pt idx="142">
                  <c:v>8.8300510808594694</c:v>
                </c:pt>
                <c:pt idx="143">
                  <c:v>8.7530271035547997</c:v>
                </c:pt>
                <c:pt idx="144">
                  <c:v>9.0985732162391457</c:v>
                </c:pt>
                <c:pt idx="145">
                  <c:v>9.1212620359873497</c:v>
                </c:pt>
                <c:pt idx="146">
                  <c:v>9.4042709873343213</c:v>
                </c:pt>
                <c:pt idx="147">
                  <c:v>9.4562021202033009</c:v>
                </c:pt>
                <c:pt idx="148">
                  <c:v>9.4640201353292355</c:v>
                </c:pt>
                <c:pt idx="149">
                  <c:v>9.4718554169493743</c:v>
                </c:pt>
                <c:pt idx="150">
                  <c:v>9.0060966683688051</c:v>
                </c:pt>
                <c:pt idx="151">
                  <c:v>8.7650338977862461</c:v>
                </c:pt>
                <c:pt idx="152">
                  <c:v>8.8342597439718347</c:v>
                </c:pt>
                <c:pt idx="153">
                  <c:v>8.7428285671106636</c:v>
                </c:pt>
                <c:pt idx="154">
                  <c:v>8.9062587839918379</c:v>
                </c:pt>
                <c:pt idx="155">
                  <c:v>8.9078354560559987</c:v>
                </c:pt>
                <c:pt idx="156">
                  <c:v>8.7876221497113605</c:v>
                </c:pt>
                <c:pt idx="157">
                  <c:v>8.6686266778243777</c:v>
                </c:pt>
                <c:pt idx="158">
                  <c:v>8.437312876579341</c:v>
                </c:pt>
              </c:numCache>
            </c:numRef>
          </c:val>
        </c:ser>
        <c:ser>
          <c:idx val="7"/>
          <c:order val="1"/>
          <c:tx>
            <c:v>Modern Taxes</c:v>
          </c:tx>
          <c:spPr>
            <a:solidFill>
              <a:schemeClr val="bg1">
                <a:lumMod val="65000"/>
              </a:schemeClr>
            </a:solidFill>
            <a:ln w="25400">
              <a:solidFill>
                <a:prstClr val="black"/>
              </a:solidFill>
            </a:ln>
          </c:spPr>
          <c:cat>
            <c:numRef>
              <c:f>FR!$B$4:$B$162</c:f>
              <c:numCache>
                <c:formatCode>General</c:formatCode>
                <c:ptCount val="159"/>
                <c:pt idx="0">
                  <c:v>1850</c:v>
                </c:pt>
                <c:pt idx="1">
                  <c:v>1851</c:v>
                </c:pt>
                <c:pt idx="2">
                  <c:v>1852</c:v>
                </c:pt>
                <c:pt idx="3">
                  <c:v>1853</c:v>
                </c:pt>
                <c:pt idx="4">
                  <c:v>1854</c:v>
                </c:pt>
                <c:pt idx="5">
                  <c:v>1855</c:v>
                </c:pt>
                <c:pt idx="6">
                  <c:v>1856</c:v>
                </c:pt>
                <c:pt idx="7">
                  <c:v>1857</c:v>
                </c:pt>
                <c:pt idx="8">
                  <c:v>1858</c:v>
                </c:pt>
                <c:pt idx="9">
                  <c:v>1859</c:v>
                </c:pt>
                <c:pt idx="10">
                  <c:v>1860</c:v>
                </c:pt>
                <c:pt idx="11">
                  <c:v>1861</c:v>
                </c:pt>
                <c:pt idx="12">
                  <c:v>1862</c:v>
                </c:pt>
                <c:pt idx="13">
                  <c:v>1863</c:v>
                </c:pt>
                <c:pt idx="14">
                  <c:v>1864</c:v>
                </c:pt>
                <c:pt idx="15">
                  <c:v>1865</c:v>
                </c:pt>
                <c:pt idx="16">
                  <c:v>1866</c:v>
                </c:pt>
                <c:pt idx="17">
                  <c:v>1867</c:v>
                </c:pt>
                <c:pt idx="18">
                  <c:v>1868</c:v>
                </c:pt>
                <c:pt idx="19">
                  <c:v>1869</c:v>
                </c:pt>
                <c:pt idx="20">
                  <c:v>1870</c:v>
                </c:pt>
                <c:pt idx="21">
                  <c:v>1871</c:v>
                </c:pt>
                <c:pt idx="22">
                  <c:v>1872</c:v>
                </c:pt>
                <c:pt idx="23">
                  <c:v>1873</c:v>
                </c:pt>
                <c:pt idx="24">
                  <c:v>1874</c:v>
                </c:pt>
                <c:pt idx="25">
                  <c:v>1875</c:v>
                </c:pt>
                <c:pt idx="26">
                  <c:v>1876</c:v>
                </c:pt>
                <c:pt idx="27">
                  <c:v>1877</c:v>
                </c:pt>
                <c:pt idx="28">
                  <c:v>1878</c:v>
                </c:pt>
                <c:pt idx="29">
                  <c:v>1879</c:v>
                </c:pt>
                <c:pt idx="30">
                  <c:v>1880</c:v>
                </c:pt>
                <c:pt idx="31">
                  <c:v>1881</c:v>
                </c:pt>
                <c:pt idx="32">
                  <c:v>1882</c:v>
                </c:pt>
                <c:pt idx="33">
                  <c:v>1883</c:v>
                </c:pt>
                <c:pt idx="34">
                  <c:v>1884</c:v>
                </c:pt>
                <c:pt idx="35">
                  <c:v>1885</c:v>
                </c:pt>
                <c:pt idx="36">
                  <c:v>1886</c:v>
                </c:pt>
                <c:pt idx="37">
                  <c:v>1887</c:v>
                </c:pt>
                <c:pt idx="38">
                  <c:v>1888</c:v>
                </c:pt>
                <c:pt idx="39">
                  <c:v>1889</c:v>
                </c:pt>
                <c:pt idx="40">
                  <c:v>1890</c:v>
                </c:pt>
                <c:pt idx="41">
                  <c:v>1891</c:v>
                </c:pt>
                <c:pt idx="42">
                  <c:v>1892</c:v>
                </c:pt>
                <c:pt idx="43">
                  <c:v>1893</c:v>
                </c:pt>
                <c:pt idx="44">
                  <c:v>1894</c:v>
                </c:pt>
                <c:pt idx="45">
                  <c:v>1895</c:v>
                </c:pt>
                <c:pt idx="46">
                  <c:v>1896</c:v>
                </c:pt>
                <c:pt idx="47">
                  <c:v>1897</c:v>
                </c:pt>
                <c:pt idx="48">
                  <c:v>1898</c:v>
                </c:pt>
                <c:pt idx="49">
                  <c:v>1899</c:v>
                </c:pt>
                <c:pt idx="50">
                  <c:v>1900</c:v>
                </c:pt>
                <c:pt idx="51">
                  <c:v>1901</c:v>
                </c:pt>
                <c:pt idx="52">
                  <c:v>1902</c:v>
                </c:pt>
                <c:pt idx="53">
                  <c:v>1903</c:v>
                </c:pt>
                <c:pt idx="54">
                  <c:v>1904</c:v>
                </c:pt>
                <c:pt idx="55">
                  <c:v>1905</c:v>
                </c:pt>
                <c:pt idx="56">
                  <c:v>1906</c:v>
                </c:pt>
                <c:pt idx="57">
                  <c:v>1907</c:v>
                </c:pt>
                <c:pt idx="58">
                  <c:v>1908</c:v>
                </c:pt>
                <c:pt idx="59">
                  <c:v>1909</c:v>
                </c:pt>
                <c:pt idx="60">
                  <c:v>1910</c:v>
                </c:pt>
                <c:pt idx="61">
                  <c:v>1911</c:v>
                </c:pt>
                <c:pt idx="62">
                  <c:v>1912</c:v>
                </c:pt>
                <c:pt idx="63">
                  <c:v>1913</c:v>
                </c:pt>
                <c:pt idx="64">
                  <c:v>1914</c:v>
                </c:pt>
                <c:pt idx="65">
                  <c:v>1915</c:v>
                </c:pt>
                <c:pt idx="66">
                  <c:v>1916</c:v>
                </c:pt>
                <c:pt idx="67">
                  <c:v>1917</c:v>
                </c:pt>
                <c:pt idx="68">
                  <c:v>1918</c:v>
                </c:pt>
                <c:pt idx="69">
                  <c:v>1919</c:v>
                </c:pt>
                <c:pt idx="70">
                  <c:v>1920</c:v>
                </c:pt>
                <c:pt idx="71">
                  <c:v>1921</c:v>
                </c:pt>
                <c:pt idx="72">
                  <c:v>1922</c:v>
                </c:pt>
                <c:pt idx="73">
                  <c:v>1923</c:v>
                </c:pt>
                <c:pt idx="74">
                  <c:v>1924</c:v>
                </c:pt>
                <c:pt idx="75">
                  <c:v>1925</c:v>
                </c:pt>
                <c:pt idx="76">
                  <c:v>1926</c:v>
                </c:pt>
                <c:pt idx="77">
                  <c:v>1927</c:v>
                </c:pt>
                <c:pt idx="78">
                  <c:v>1928</c:v>
                </c:pt>
                <c:pt idx="79">
                  <c:v>1929</c:v>
                </c:pt>
                <c:pt idx="80">
                  <c:v>1930</c:v>
                </c:pt>
                <c:pt idx="81">
                  <c:v>1931</c:v>
                </c:pt>
                <c:pt idx="82">
                  <c:v>1932</c:v>
                </c:pt>
                <c:pt idx="83">
                  <c:v>1933</c:v>
                </c:pt>
                <c:pt idx="84">
                  <c:v>1934</c:v>
                </c:pt>
                <c:pt idx="85">
                  <c:v>1935</c:v>
                </c:pt>
                <c:pt idx="86">
                  <c:v>1936</c:v>
                </c:pt>
                <c:pt idx="87">
                  <c:v>1937</c:v>
                </c:pt>
                <c:pt idx="88">
                  <c:v>1938</c:v>
                </c:pt>
                <c:pt idx="89">
                  <c:v>1939</c:v>
                </c:pt>
                <c:pt idx="90">
                  <c:v>1940</c:v>
                </c:pt>
                <c:pt idx="91">
                  <c:v>1941</c:v>
                </c:pt>
                <c:pt idx="92">
                  <c:v>1942</c:v>
                </c:pt>
                <c:pt idx="93">
                  <c:v>1943</c:v>
                </c:pt>
                <c:pt idx="94">
                  <c:v>1944</c:v>
                </c:pt>
                <c:pt idx="95">
                  <c:v>1945</c:v>
                </c:pt>
                <c:pt idx="96">
                  <c:v>1946</c:v>
                </c:pt>
                <c:pt idx="97">
                  <c:v>1947</c:v>
                </c:pt>
                <c:pt idx="98">
                  <c:v>1948</c:v>
                </c:pt>
                <c:pt idx="99">
                  <c:v>1949</c:v>
                </c:pt>
                <c:pt idx="100">
                  <c:v>1950</c:v>
                </c:pt>
                <c:pt idx="101">
                  <c:v>1951</c:v>
                </c:pt>
                <c:pt idx="102">
                  <c:v>1952</c:v>
                </c:pt>
                <c:pt idx="103">
                  <c:v>1953</c:v>
                </c:pt>
                <c:pt idx="104">
                  <c:v>1954</c:v>
                </c:pt>
                <c:pt idx="105">
                  <c:v>1955</c:v>
                </c:pt>
                <c:pt idx="106">
                  <c:v>1956</c:v>
                </c:pt>
                <c:pt idx="107">
                  <c:v>1957</c:v>
                </c:pt>
                <c:pt idx="108">
                  <c:v>1958</c:v>
                </c:pt>
                <c:pt idx="109">
                  <c:v>1959</c:v>
                </c:pt>
                <c:pt idx="110">
                  <c:v>1960</c:v>
                </c:pt>
                <c:pt idx="111">
                  <c:v>1961</c:v>
                </c:pt>
                <c:pt idx="112">
                  <c:v>1962</c:v>
                </c:pt>
                <c:pt idx="113">
                  <c:v>1963</c:v>
                </c:pt>
                <c:pt idx="114">
                  <c:v>1964</c:v>
                </c:pt>
                <c:pt idx="115">
                  <c:v>1965</c:v>
                </c:pt>
                <c:pt idx="116">
                  <c:v>1966</c:v>
                </c:pt>
                <c:pt idx="117">
                  <c:v>1967</c:v>
                </c:pt>
                <c:pt idx="118">
                  <c:v>1968</c:v>
                </c:pt>
                <c:pt idx="119">
                  <c:v>1969</c:v>
                </c:pt>
                <c:pt idx="120">
                  <c:v>1970</c:v>
                </c:pt>
                <c:pt idx="121">
                  <c:v>1971</c:v>
                </c:pt>
                <c:pt idx="122">
                  <c:v>1972</c:v>
                </c:pt>
                <c:pt idx="123">
                  <c:v>1973</c:v>
                </c:pt>
                <c:pt idx="124">
                  <c:v>1974</c:v>
                </c:pt>
                <c:pt idx="125">
                  <c:v>1975</c:v>
                </c:pt>
                <c:pt idx="126">
                  <c:v>1976</c:v>
                </c:pt>
                <c:pt idx="127">
                  <c:v>1977</c:v>
                </c:pt>
                <c:pt idx="128">
                  <c:v>1978</c:v>
                </c:pt>
                <c:pt idx="129">
                  <c:v>1979</c:v>
                </c:pt>
                <c:pt idx="130">
                  <c:v>1980</c:v>
                </c:pt>
                <c:pt idx="131">
                  <c:v>1981</c:v>
                </c:pt>
                <c:pt idx="132">
                  <c:v>1982</c:v>
                </c:pt>
                <c:pt idx="133">
                  <c:v>1983</c:v>
                </c:pt>
                <c:pt idx="134">
                  <c:v>1984</c:v>
                </c:pt>
                <c:pt idx="135">
                  <c:v>1985</c:v>
                </c:pt>
                <c:pt idx="136">
                  <c:v>1986</c:v>
                </c:pt>
                <c:pt idx="137">
                  <c:v>1987</c:v>
                </c:pt>
                <c:pt idx="138">
                  <c:v>1988</c:v>
                </c:pt>
                <c:pt idx="139">
                  <c:v>1989</c:v>
                </c:pt>
                <c:pt idx="140">
                  <c:v>1990</c:v>
                </c:pt>
                <c:pt idx="141">
                  <c:v>1991</c:v>
                </c:pt>
                <c:pt idx="142">
                  <c:v>1992</c:v>
                </c:pt>
                <c:pt idx="143">
                  <c:v>1993</c:v>
                </c:pt>
                <c:pt idx="144">
                  <c:v>1994</c:v>
                </c:pt>
                <c:pt idx="145">
                  <c:v>1995</c:v>
                </c:pt>
                <c:pt idx="146">
                  <c:v>1996</c:v>
                </c:pt>
                <c:pt idx="147">
                  <c:v>1997</c:v>
                </c:pt>
                <c:pt idx="148">
                  <c:v>1998</c:v>
                </c:pt>
                <c:pt idx="149">
                  <c:v>1999</c:v>
                </c:pt>
                <c:pt idx="150">
                  <c:v>2000</c:v>
                </c:pt>
                <c:pt idx="151">
                  <c:v>2001</c:v>
                </c:pt>
                <c:pt idx="152">
                  <c:v>2002</c:v>
                </c:pt>
                <c:pt idx="153">
                  <c:v>2003</c:v>
                </c:pt>
                <c:pt idx="154">
                  <c:v>2004</c:v>
                </c:pt>
                <c:pt idx="155">
                  <c:v>2005</c:v>
                </c:pt>
                <c:pt idx="156">
                  <c:v>2006</c:v>
                </c:pt>
                <c:pt idx="157">
                  <c:v>2007</c:v>
                </c:pt>
                <c:pt idx="158">
                  <c:v>2008</c:v>
                </c:pt>
              </c:numCache>
            </c:numRef>
          </c:cat>
          <c:val>
            <c:numRef>
              <c:f>FR!$AG$4:$AG$162</c:f>
              <c:numCache>
                <c:formatCode>0.00</c:formatCode>
                <c:ptCount val="15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0.10827638853335841</c:v>
                </c:pt>
                <c:pt idx="61">
                  <c:v>0.22164015853278091</c:v>
                </c:pt>
                <c:pt idx="62">
                  <c:v>0.34009130999826742</c:v>
                </c:pt>
                <c:pt idx="63">
                  <c:v>0.46362984292981807</c:v>
                </c:pt>
                <c:pt idx="64">
                  <c:v>0.59225575732743274</c:v>
                </c:pt>
                <c:pt idx="65">
                  <c:v>0.72596905319111149</c:v>
                </c:pt>
                <c:pt idx="66">
                  <c:v>0.86476973052085426</c:v>
                </c:pt>
                <c:pt idx="67">
                  <c:v>1.3219225733937106</c:v>
                </c:pt>
                <c:pt idx="68">
                  <c:v>1.796802941681265</c:v>
                </c:pt>
                <c:pt idx="69">
                  <c:v>2.2894108353835168</c:v>
                </c:pt>
                <c:pt idx="70">
                  <c:v>2.7997462545004659</c:v>
                </c:pt>
                <c:pt idx="71">
                  <c:v>3.3946578087007282</c:v>
                </c:pt>
                <c:pt idx="72">
                  <c:v>4.0282670726237555</c:v>
                </c:pt>
                <c:pt idx="73">
                  <c:v>4.700574046269546</c:v>
                </c:pt>
                <c:pt idx="74">
                  <c:v>5.4115787296381006</c:v>
                </c:pt>
                <c:pt idx="75">
                  <c:v>6.1612811227294202</c:v>
                </c:pt>
                <c:pt idx="76">
                  <c:v>6.2799998788214548</c:v>
                </c:pt>
                <c:pt idx="77">
                  <c:v>6.3995634803160115</c:v>
                </c:pt>
                <c:pt idx="78">
                  <c:v>6.5199719272130912</c:v>
                </c:pt>
                <c:pt idx="79">
                  <c:v>6.6412252195126946</c:v>
                </c:pt>
                <c:pt idx="80">
                  <c:v>6.7633233572148246</c:v>
                </c:pt>
                <c:pt idx="81">
                  <c:v>6.723010599272742</c:v>
                </c:pt>
                <c:pt idx="82">
                  <c:v>6.6827714375471139</c:v>
                </c:pt>
                <c:pt idx="83">
                  <c:v>6.6426058720379446</c:v>
                </c:pt>
                <c:pt idx="84">
                  <c:v>6.6025139027452306</c:v>
                </c:pt>
                <c:pt idx="85">
                  <c:v>6.562495529668972</c:v>
                </c:pt>
                <c:pt idx="86">
                  <c:v>7.1055146657925778</c:v>
                </c:pt>
                <c:pt idx="87">
                  <c:v>7.65482841129481</c:v>
                </c:pt>
                <c:pt idx="88">
                  <c:v>8.2104367661756665</c:v>
                </c:pt>
                <c:pt idx="89">
                  <c:v>8.7723397304351494</c:v>
                </c:pt>
                <c:pt idx="90">
                  <c:v>9.3405373040732602</c:v>
                </c:pt>
                <c:pt idx="91">
                  <c:v>10.197936545913524</c:v>
                </c:pt>
                <c:pt idx="92">
                  <c:v>11.065072750073593</c:v>
                </c:pt>
                <c:pt idx="93">
                  <c:v>11.941945916553461</c:v>
                </c:pt>
                <c:pt idx="94">
                  <c:v>12.828556045353135</c:v>
                </c:pt>
                <c:pt idx="95">
                  <c:v>13.72490313647261</c:v>
                </c:pt>
                <c:pt idx="96">
                  <c:v>13.237782484029534</c:v>
                </c:pt>
                <c:pt idx="97">
                  <c:v>12.743947029200378</c:v>
                </c:pt>
                <c:pt idx="98">
                  <c:v>12.243396771985143</c:v>
                </c:pt>
                <c:pt idx="99">
                  <c:v>11.736131712383825</c:v>
                </c:pt>
                <c:pt idx="100">
                  <c:v>11.222151850396433</c:v>
                </c:pt>
                <c:pt idx="101">
                  <c:v>11.407356155288031</c:v>
                </c:pt>
                <c:pt idx="102">
                  <c:v>11.93938758321803</c:v>
                </c:pt>
                <c:pt idx="103">
                  <c:v>12.665207961934939</c:v>
                </c:pt>
                <c:pt idx="104">
                  <c:v>12.823504792404195</c:v>
                </c:pt>
                <c:pt idx="105">
                  <c:v>13.121513918613269</c:v>
                </c:pt>
                <c:pt idx="106">
                  <c:v>14.074737358645642</c:v>
                </c:pt>
                <c:pt idx="107">
                  <c:v>14.143025947349328</c:v>
                </c:pt>
                <c:pt idx="108">
                  <c:v>14.739886043761111</c:v>
                </c:pt>
                <c:pt idx="109">
                  <c:v>15.732630595500764</c:v>
                </c:pt>
                <c:pt idx="110">
                  <c:v>15.590149467624361</c:v>
                </c:pt>
                <c:pt idx="111">
                  <c:v>16.974767882088742</c:v>
                </c:pt>
                <c:pt idx="112">
                  <c:v>17.62018649315878</c:v>
                </c:pt>
                <c:pt idx="113">
                  <c:v>18.541330950199267</c:v>
                </c:pt>
                <c:pt idx="114">
                  <c:v>19.607478436008591</c:v>
                </c:pt>
                <c:pt idx="115">
                  <c:v>25.451565836716249</c:v>
                </c:pt>
                <c:pt idx="116">
                  <c:v>25.627882513799861</c:v>
                </c:pt>
                <c:pt idx="117">
                  <c:v>25.810735676483997</c:v>
                </c:pt>
                <c:pt idx="118">
                  <c:v>27.434951128518932</c:v>
                </c:pt>
                <c:pt idx="119">
                  <c:v>28.150164409939261</c:v>
                </c:pt>
                <c:pt idx="120">
                  <c:v>27.283990505045278</c:v>
                </c:pt>
                <c:pt idx="121">
                  <c:v>27.111841738790694</c:v>
                </c:pt>
                <c:pt idx="122">
                  <c:v>27.503870775724913</c:v>
                </c:pt>
                <c:pt idx="123">
                  <c:v>26.652251035892636</c:v>
                </c:pt>
                <c:pt idx="124">
                  <c:v>28.592741766749942</c:v>
                </c:pt>
                <c:pt idx="125">
                  <c:v>28.832511811806786</c:v>
                </c:pt>
                <c:pt idx="126">
                  <c:v>30.715858648908938</c:v>
                </c:pt>
                <c:pt idx="127">
                  <c:v>30.576417943966398</c:v>
                </c:pt>
                <c:pt idx="128">
                  <c:v>30.429215993433605</c:v>
                </c:pt>
                <c:pt idx="129">
                  <c:v>31.67406516341558</c:v>
                </c:pt>
                <c:pt idx="130">
                  <c:v>33.12212372917525</c:v>
                </c:pt>
                <c:pt idx="131">
                  <c:v>33.421735243792405</c:v>
                </c:pt>
                <c:pt idx="132">
                  <c:v>34.24489643428754</c:v>
                </c:pt>
                <c:pt idx="133">
                  <c:v>34.597424707907869</c:v>
                </c:pt>
                <c:pt idx="134">
                  <c:v>34.899950735030082</c:v>
                </c:pt>
                <c:pt idx="135">
                  <c:v>34.699351614491036</c:v>
                </c:pt>
                <c:pt idx="136">
                  <c:v>34.103008057238647</c:v>
                </c:pt>
                <c:pt idx="137">
                  <c:v>34.567986024852921</c:v>
                </c:pt>
                <c:pt idx="138">
                  <c:v>33.846266701463676</c:v>
                </c:pt>
                <c:pt idx="139">
                  <c:v>33.78422137411583</c:v>
                </c:pt>
                <c:pt idx="140">
                  <c:v>33.78572847634544</c:v>
                </c:pt>
                <c:pt idx="141">
                  <c:v>33.968142490134163</c:v>
                </c:pt>
                <c:pt idx="142">
                  <c:v>33.183961919140529</c:v>
                </c:pt>
                <c:pt idx="143">
                  <c:v>33.599777896445197</c:v>
                </c:pt>
                <c:pt idx="144">
                  <c:v>33.722491783760852</c:v>
                </c:pt>
                <c:pt idx="145">
                  <c:v>33.797708964012649</c:v>
                </c:pt>
                <c:pt idx="146">
                  <c:v>34.727851012665681</c:v>
                </c:pt>
                <c:pt idx="147">
                  <c:v>34.903412879796697</c:v>
                </c:pt>
                <c:pt idx="148">
                  <c:v>34.750773864670762</c:v>
                </c:pt>
                <c:pt idx="149">
                  <c:v>35.661795583050626</c:v>
                </c:pt>
                <c:pt idx="150">
                  <c:v>35.346783331631194</c:v>
                </c:pt>
                <c:pt idx="151">
                  <c:v>35.268469102213757</c:v>
                </c:pt>
                <c:pt idx="152">
                  <c:v>34.539789256028165</c:v>
                </c:pt>
                <c:pt idx="153">
                  <c:v>34.420010432889335</c:v>
                </c:pt>
                <c:pt idx="154">
                  <c:v>34.55692521600816</c:v>
                </c:pt>
                <c:pt idx="155">
                  <c:v>35.007004543943999</c:v>
                </c:pt>
                <c:pt idx="156">
                  <c:v>35.260573850288637</c:v>
                </c:pt>
                <c:pt idx="157">
                  <c:v>34.804031322175625</c:v>
                </c:pt>
                <c:pt idx="158">
                  <c:v>34.637121123420656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127296"/>
        <c:axId val="105145472"/>
      </c:areaChart>
      <c:scatterChart>
        <c:scatterStyle val="lineMarker"/>
        <c:varyColors val="0"/>
        <c:ser>
          <c:idx val="0"/>
          <c:order val="2"/>
          <c:spPr>
            <a:ln w="19050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FR!$AJ$124:$AJ$125</c:f>
              <c:numCache>
                <c:formatCode>0</c:formatCode>
                <c:ptCount val="2"/>
                <c:pt idx="0">
                  <c:v>1965</c:v>
                </c:pt>
                <c:pt idx="1">
                  <c:v>1965</c:v>
                </c:pt>
              </c:numCache>
            </c:numRef>
          </c:xVal>
          <c:yVal>
            <c:numRef>
              <c:f>FR!$AK$124:$AK$125</c:f>
              <c:numCache>
                <c:formatCode>0.00</c:formatCode>
                <c:ptCount val="2"/>
                <c:pt idx="0">
                  <c:v>0</c:v>
                </c:pt>
                <c:pt idx="1">
                  <c:v>0.61930299999999994</c:v>
                </c:pt>
              </c:numCache>
            </c:numRef>
          </c:yVal>
          <c:smooth val="0"/>
        </c:ser>
        <c:ser>
          <c:idx val="1"/>
          <c:order val="3"/>
          <c:spPr>
            <a:ln w="19050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FR!$AJ$129:$AJ$130</c:f>
              <c:numCache>
                <c:formatCode>0</c:formatCode>
                <c:ptCount val="2"/>
                <c:pt idx="0">
                  <c:v>1920</c:v>
                </c:pt>
                <c:pt idx="1">
                  <c:v>1920</c:v>
                </c:pt>
              </c:numCache>
            </c:numRef>
          </c:xVal>
          <c:yVal>
            <c:numRef>
              <c:f>FR!$AK$129:$AK$130</c:f>
              <c:numCache>
                <c:formatCode>0.00</c:formatCode>
                <c:ptCount val="2"/>
                <c:pt idx="0">
                  <c:v>0</c:v>
                </c:pt>
                <c:pt idx="1">
                  <c:v>0.2758335682636448</c:v>
                </c:pt>
              </c:numCache>
            </c:numRef>
          </c:yVal>
          <c:smooth val="0"/>
        </c:ser>
        <c:ser>
          <c:idx val="2"/>
          <c:order val="4"/>
          <c:spPr>
            <a:ln w="28575">
              <a:noFill/>
            </a:ln>
          </c:spPr>
          <c:marker>
            <c:symbol val="none"/>
          </c:marker>
          <c:dLbls>
            <c:dLbl>
              <c:idx val="1"/>
              <c:tx>
                <c:rich>
                  <a:bodyPr/>
                  <a:lstStyle/>
                  <a:p>
                    <a:r>
                      <a:rPr lang="en-US" sz="900" b="1"/>
                      <a:t>Traditional</a:t>
                    </a:r>
                    <a:r>
                      <a:rPr lang="en-US" sz="900" b="1" baseline="0"/>
                      <a:t> Taxes</a:t>
                    </a:r>
                    <a:endParaRPr lang="en-US" sz="900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FR!$AJ$119:$AJ$120</c:f>
              <c:numCache>
                <c:formatCode>0</c:formatCode>
                <c:ptCount val="2"/>
                <c:pt idx="1">
                  <c:v>1920</c:v>
                </c:pt>
              </c:numCache>
            </c:numRef>
          </c:xVal>
          <c:yVal>
            <c:numRef>
              <c:f>FR!$AK$119:$AK$120</c:f>
              <c:numCache>
                <c:formatCode>General</c:formatCode>
                <c:ptCount val="2"/>
                <c:pt idx="0">
                  <c:v>0</c:v>
                </c:pt>
                <c:pt idx="1">
                  <c:v>0.1</c:v>
                </c:pt>
              </c:numCache>
            </c:numRef>
          </c:yVal>
          <c:smooth val="0"/>
        </c:ser>
        <c:ser>
          <c:idx val="3"/>
          <c:order val="5"/>
          <c:spPr>
            <a:ln w="28575">
              <a:noFill/>
            </a:ln>
          </c:spPr>
          <c:marker>
            <c:symbol val="none"/>
          </c:marker>
          <c:dLbls>
            <c:dLbl>
              <c:idx val="1"/>
              <c:tx>
                <c:rich>
                  <a:bodyPr/>
                  <a:lstStyle/>
                  <a:p>
                    <a:r>
                      <a:rPr lang="en-US" sz="900" b="1"/>
                      <a:t>Modern</a:t>
                    </a:r>
                    <a:r>
                      <a:rPr lang="en-US" sz="900" b="1" baseline="0"/>
                      <a:t> Taxes</a:t>
                    </a:r>
                    <a:endParaRPr lang="en-US" sz="900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FR!$AJ$115:$AJ$116</c:f>
              <c:numCache>
                <c:formatCode>0</c:formatCode>
                <c:ptCount val="2"/>
                <c:pt idx="1">
                  <c:v>1967</c:v>
                </c:pt>
              </c:numCache>
            </c:numRef>
          </c:xVal>
          <c:yVal>
            <c:numRef>
              <c:f>FR!$AK$115:$AK$116</c:f>
              <c:numCache>
                <c:formatCode>General</c:formatCode>
                <c:ptCount val="2"/>
                <c:pt idx="0">
                  <c:v>0</c:v>
                </c:pt>
                <c:pt idx="1">
                  <c:v>0.5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153280"/>
        <c:axId val="105147392"/>
      </c:scatterChart>
      <c:catAx>
        <c:axId val="105127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05145472"/>
        <c:crosses val="autoZero"/>
        <c:auto val="1"/>
        <c:lblAlgn val="ctr"/>
        <c:lblOffset val="100"/>
        <c:noMultiLvlLbl val="0"/>
      </c:catAx>
      <c:valAx>
        <c:axId val="105145472"/>
        <c:scaling>
          <c:orientation val="minMax"/>
          <c:max val="55"/>
          <c:min val="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da-DK" sz="900"/>
                  <a:t>Tax Revenue / GDP</a:t>
                </a:r>
              </a:p>
            </c:rich>
          </c:tx>
          <c:layout>
            <c:manualLayout>
              <c:xMode val="edge"/>
              <c:yMode val="edge"/>
              <c:x val="5.8154125441608299E-2"/>
              <c:y val="3.9831592479511603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05127296"/>
        <c:crosses val="autoZero"/>
        <c:crossBetween val="between"/>
        <c:majorUnit val="10"/>
      </c:valAx>
      <c:valAx>
        <c:axId val="105147392"/>
        <c:scaling>
          <c:orientation val="minMax"/>
          <c:max val="1"/>
          <c:min val="0"/>
        </c:scaling>
        <c:delete val="0"/>
        <c:axPos val="r"/>
        <c:numFmt formatCode="0.00" sourceLinked="1"/>
        <c:majorTickMark val="none"/>
        <c:minorTickMark val="none"/>
        <c:tickLblPos val="none"/>
        <c:crossAx val="105153280"/>
        <c:crosses val="max"/>
        <c:crossBetween val="midCat"/>
      </c:valAx>
      <c:valAx>
        <c:axId val="105153280"/>
        <c:scaling>
          <c:orientation val="minMax"/>
          <c:max val="2008"/>
          <c:min val="1850"/>
        </c:scaling>
        <c:delete val="0"/>
        <c:axPos val="t"/>
        <c:numFmt formatCode="0" sourceLinked="1"/>
        <c:majorTickMark val="none"/>
        <c:minorTickMark val="none"/>
        <c:tickLblPos val="none"/>
        <c:crossAx val="105147392"/>
        <c:crosses val="max"/>
        <c:crossBetween val="midCat"/>
      </c:valAx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r>
              <a:rPr lang="en-US" sz="1100" b="1">
                <a:latin typeface="Times New Roman" pitchFamily="18" charset="0"/>
                <a:cs typeface="Times New Roman" pitchFamily="18" charset="0"/>
              </a:rPr>
              <a:t>Denmark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4.57113278453238E-2"/>
          <c:y val="2.27033049440249E-2"/>
          <c:w val="0.94729544541513799"/>
          <c:h val="0.88214023247094198"/>
        </c:manualLayout>
      </c:layout>
      <c:areaChart>
        <c:grouping val="stacked"/>
        <c:varyColors val="0"/>
        <c:ser>
          <c:idx val="6"/>
          <c:order val="0"/>
          <c:tx>
            <c:v>Other Taxes</c:v>
          </c:tx>
          <c:spPr>
            <a:noFill/>
            <a:ln w="25400">
              <a:solidFill>
                <a:prstClr val="black"/>
              </a:solidFill>
            </a:ln>
          </c:spPr>
          <c:cat>
            <c:numRef>
              <c:f>DE!$B$26:$B$162</c:f>
              <c:numCache>
                <c:formatCode>General</c:formatCode>
                <c:ptCount val="137"/>
                <c:pt idx="0">
                  <c:v>1872</c:v>
                </c:pt>
                <c:pt idx="1">
                  <c:v>1873</c:v>
                </c:pt>
                <c:pt idx="2">
                  <c:v>1874</c:v>
                </c:pt>
                <c:pt idx="3">
                  <c:v>1875</c:v>
                </c:pt>
                <c:pt idx="4">
                  <c:v>1876</c:v>
                </c:pt>
                <c:pt idx="5">
                  <c:v>1877</c:v>
                </c:pt>
                <c:pt idx="6">
                  <c:v>1878</c:v>
                </c:pt>
                <c:pt idx="7">
                  <c:v>1879</c:v>
                </c:pt>
                <c:pt idx="8">
                  <c:v>1880</c:v>
                </c:pt>
                <c:pt idx="9">
                  <c:v>1881</c:v>
                </c:pt>
                <c:pt idx="10">
                  <c:v>1882</c:v>
                </c:pt>
                <c:pt idx="11">
                  <c:v>1883</c:v>
                </c:pt>
                <c:pt idx="12">
                  <c:v>1884</c:v>
                </c:pt>
                <c:pt idx="13">
                  <c:v>1885</c:v>
                </c:pt>
                <c:pt idx="14">
                  <c:v>1886</c:v>
                </c:pt>
                <c:pt idx="15">
                  <c:v>1887</c:v>
                </c:pt>
                <c:pt idx="16">
                  <c:v>1888</c:v>
                </c:pt>
                <c:pt idx="17">
                  <c:v>1889</c:v>
                </c:pt>
                <c:pt idx="18">
                  <c:v>1890</c:v>
                </c:pt>
                <c:pt idx="19">
                  <c:v>1891</c:v>
                </c:pt>
                <c:pt idx="20">
                  <c:v>1892</c:v>
                </c:pt>
                <c:pt idx="21">
                  <c:v>1893</c:v>
                </c:pt>
                <c:pt idx="22">
                  <c:v>1894</c:v>
                </c:pt>
                <c:pt idx="23">
                  <c:v>1895</c:v>
                </c:pt>
                <c:pt idx="24">
                  <c:v>1896</c:v>
                </c:pt>
                <c:pt idx="25">
                  <c:v>1897</c:v>
                </c:pt>
                <c:pt idx="26">
                  <c:v>1898</c:v>
                </c:pt>
                <c:pt idx="27">
                  <c:v>1899</c:v>
                </c:pt>
                <c:pt idx="28">
                  <c:v>1900</c:v>
                </c:pt>
                <c:pt idx="29">
                  <c:v>1901</c:v>
                </c:pt>
                <c:pt idx="30">
                  <c:v>1902</c:v>
                </c:pt>
                <c:pt idx="31">
                  <c:v>1903</c:v>
                </c:pt>
                <c:pt idx="32">
                  <c:v>1904</c:v>
                </c:pt>
                <c:pt idx="33">
                  <c:v>1905</c:v>
                </c:pt>
                <c:pt idx="34">
                  <c:v>1906</c:v>
                </c:pt>
                <c:pt idx="35">
                  <c:v>1907</c:v>
                </c:pt>
                <c:pt idx="36">
                  <c:v>1908</c:v>
                </c:pt>
                <c:pt idx="37">
                  <c:v>1909</c:v>
                </c:pt>
                <c:pt idx="38">
                  <c:v>1910</c:v>
                </c:pt>
                <c:pt idx="39">
                  <c:v>1911</c:v>
                </c:pt>
                <c:pt idx="40">
                  <c:v>1912</c:v>
                </c:pt>
                <c:pt idx="41">
                  <c:v>1913</c:v>
                </c:pt>
                <c:pt idx="42">
                  <c:v>1914</c:v>
                </c:pt>
                <c:pt idx="43">
                  <c:v>1915</c:v>
                </c:pt>
                <c:pt idx="44">
                  <c:v>1916</c:v>
                </c:pt>
                <c:pt idx="45">
                  <c:v>1917</c:v>
                </c:pt>
                <c:pt idx="46">
                  <c:v>1918</c:v>
                </c:pt>
                <c:pt idx="47">
                  <c:v>1919</c:v>
                </c:pt>
                <c:pt idx="48">
                  <c:v>1920</c:v>
                </c:pt>
                <c:pt idx="49">
                  <c:v>1921</c:v>
                </c:pt>
                <c:pt idx="50">
                  <c:v>1922</c:v>
                </c:pt>
                <c:pt idx="51">
                  <c:v>1923</c:v>
                </c:pt>
                <c:pt idx="52">
                  <c:v>1924</c:v>
                </c:pt>
                <c:pt idx="53">
                  <c:v>1925</c:v>
                </c:pt>
                <c:pt idx="54">
                  <c:v>1926</c:v>
                </c:pt>
                <c:pt idx="55">
                  <c:v>1927</c:v>
                </c:pt>
                <c:pt idx="56">
                  <c:v>1928</c:v>
                </c:pt>
                <c:pt idx="57">
                  <c:v>1929</c:v>
                </c:pt>
                <c:pt idx="58">
                  <c:v>1930</c:v>
                </c:pt>
                <c:pt idx="59">
                  <c:v>1931</c:v>
                </c:pt>
                <c:pt idx="60">
                  <c:v>1932</c:v>
                </c:pt>
                <c:pt idx="61">
                  <c:v>1933</c:v>
                </c:pt>
                <c:pt idx="62">
                  <c:v>1934</c:v>
                </c:pt>
                <c:pt idx="63">
                  <c:v>1935</c:v>
                </c:pt>
                <c:pt idx="64">
                  <c:v>1936</c:v>
                </c:pt>
                <c:pt idx="65">
                  <c:v>1937</c:v>
                </c:pt>
                <c:pt idx="66">
                  <c:v>1938</c:v>
                </c:pt>
                <c:pt idx="67">
                  <c:v>1939</c:v>
                </c:pt>
                <c:pt idx="68">
                  <c:v>1940</c:v>
                </c:pt>
                <c:pt idx="69">
                  <c:v>1941</c:v>
                </c:pt>
                <c:pt idx="70">
                  <c:v>1942</c:v>
                </c:pt>
                <c:pt idx="71">
                  <c:v>1943</c:v>
                </c:pt>
                <c:pt idx="72">
                  <c:v>1944</c:v>
                </c:pt>
                <c:pt idx="73">
                  <c:v>1945</c:v>
                </c:pt>
                <c:pt idx="74">
                  <c:v>1946</c:v>
                </c:pt>
                <c:pt idx="75">
                  <c:v>1947</c:v>
                </c:pt>
                <c:pt idx="76">
                  <c:v>1948</c:v>
                </c:pt>
                <c:pt idx="77">
                  <c:v>1949</c:v>
                </c:pt>
                <c:pt idx="78">
                  <c:v>1950</c:v>
                </c:pt>
                <c:pt idx="79">
                  <c:v>1951</c:v>
                </c:pt>
                <c:pt idx="80">
                  <c:v>1952</c:v>
                </c:pt>
                <c:pt idx="81">
                  <c:v>1953</c:v>
                </c:pt>
                <c:pt idx="82">
                  <c:v>1954</c:v>
                </c:pt>
                <c:pt idx="83">
                  <c:v>1955</c:v>
                </c:pt>
                <c:pt idx="84">
                  <c:v>1956</c:v>
                </c:pt>
                <c:pt idx="85">
                  <c:v>1957</c:v>
                </c:pt>
                <c:pt idx="86">
                  <c:v>1958</c:v>
                </c:pt>
                <c:pt idx="87">
                  <c:v>1959</c:v>
                </c:pt>
                <c:pt idx="88">
                  <c:v>1960</c:v>
                </c:pt>
                <c:pt idx="89">
                  <c:v>1961</c:v>
                </c:pt>
                <c:pt idx="90">
                  <c:v>1962</c:v>
                </c:pt>
                <c:pt idx="91">
                  <c:v>1963</c:v>
                </c:pt>
                <c:pt idx="92">
                  <c:v>1964</c:v>
                </c:pt>
                <c:pt idx="93">
                  <c:v>1965</c:v>
                </c:pt>
                <c:pt idx="94">
                  <c:v>1966</c:v>
                </c:pt>
                <c:pt idx="95">
                  <c:v>1967</c:v>
                </c:pt>
                <c:pt idx="96">
                  <c:v>1968</c:v>
                </c:pt>
                <c:pt idx="97">
                  <c:v>1969</c:v>
                </c:pt>
                <c:pt idx="98">
                  <c:v>1970</c:v>
                </c:pt>
                <c:pt idx="99">
                  <c:v>1971</c:v>
                </c:pt>
                <c:pt idx="100">
                  <c:v>1972</c:v>
                </c:pt>
                <c:pt idx="101">
                  <c:v>1973</c:v>
                </c:pt>
                <c:pt idx="102">
                  <c:v>1974</c:v>
                </c:pt>
                <c:pt idx="103">
                  <c:v>1975</c:v>
                </c:pt>
                <c:pt idx="104">
                  <c:v>1976</c:v>
                </c:pt>
                <c:pt idx="105">
                  <c:v>1977</c:v>
                </c:pt>
                <c:pt idx="106">
                  <c:v>1978</c:v>
                </c:pt>
                <c:pt idx="107">
                  <c:v>1979</c:v>
                </c:pt>
                <c:pt idx="108">
                  <c:v>1980</c:v>
                </c:pt>
                <c:pt idx="109">
                  <c:v>1981</c:v>
                </c:pt>
                <c:pt idx="110">
                  <c:v>1982</c:v>
                </c:pt>
                <c:pt idx="111">
                  <c:v>1983</c:v>
                </c:pt>
                <c:pt idx="112">
                  <c:v>1984</c:v>
                </c:pt>
                <c:pt idx="113">
                  <c:v>1985</c:v>
                </c:pt>
                <c:pt idx="114">
                  <c:v>1986</c:v>
                </c:pt>
                <c:pt idx="115">
                  <c:v>1987</c:v>
                </c:pt>
                <c:pt idx="116">
                  <c:v>1988</c:v>
                </c:pt>
                <c:pt idx="117">
                  <c:v>1989</c:v>
                </c:pt>
                <c:pt idx="118">
                  <c:v>1990</c:v>
                </c:pt>
                <c:pt idx="119">
                  <c:v>1991</c:v>
                </c:pt>
                <c:pt idx="120">
                  <c:v>1992</c:v>
                </c:pt>
                <c:pt idx="121">
                  <c:v>1993</c:v>
                </c:pt>
                <c:pt idx="122">
                  <c:v>1994</c:v>
                </c:pt>
                <c:pt idx="123">
                  <c:v>1995</c:v>
                </c:pt>
                <c:pt idx="124">
                  <c:v>1996</c:v>
                </c:pt>
                <c:pt idx="125">
                  <c:v>1997</c:v>
                </c:pt>
                <c:pt idx="126">
                  <c:v>1998</c:v>
                </c:pt>
                <c:pt idx="127">
                  <c:v>1999</c:v>
                </c:pt>
                <c:pt idx="128">
                  <c:v>2000</c:v>
                </c:pt>
                <c:pt idx="129">
                  <c:v>2001</c:v>
                </c:pt>
                <c:pt idx="130">
                  <c:v>2002</c:v>
                </c:pt>
                <c:pt idx="131">
                  <c:v>2003</c:v>
                </c:pt>
                <c:pt idx="132">
                  <c:v>2004</c:v>
                </c:pt>
                <c:pt idx="133">
                  <c:v>2005</c:v>
                </c:pt>
                <c:pt idx="134">
                  <c:v>2006</c:v>
                </c:pt>
                <c:pt idx="135">
                  <c:v>2007</c:v>
                </c:pt>
                <c:pt idx="136">
                  <c:v>2008</c:v>
                </c:pt>
              </c:numCache>
            </c:numRef>
          </c:cat>
          <c:val>
            <c:numRef>
              <c:f>DE!$AH$26:$AH$162</c:f>
              <c:numCache>
                <c:formatCode>0.00</c:formatCode>
                <c:ptCount val="137"/>
                <c:pt idx="0">
                  <c:v>6.2789999999999999</c:v>
                </c:pt>
                <c:pt idx="1">
                  <c:v>6.3315580000000002</c:v>
                </c:pt>
                <c:pt idx="2">
                  <c:v>6.3836520000000005</c:v>
                </c:pt>
                <c:pt idx="3">
                  <c:v>6.4352820000000008</c:v>
                </c:pt>
                <c:pt idx="4">
                  <c:v>6.4864480000000011</c:v>
                </c:pt>
                <c:pt idx="5">
                  <c:v>6.5371500000000005</c:v>
                </c:pt>
                <c:pt idx="6">
                  <c:v>6.5873880000000007</c:v>
                </c:pt>
                <c:pt idx="7">
                  <c:v>6.6371620000000009</c:v>
                </c:pt>
                <c:pt idx="8">
                  <c:v>6.6864720000000011</c:v>
                </c:pt>
                <c:pt idx="9">
                  <c:v>6.7353180000000012</c:v>
                </c:pt>
                <c:pt idx="10">
                  <c:v>6.7836999999999996</c:v>
                </c:pt>
                <c:pt idx="11">
                  <c:v>6.9089400000000003</c:v>
                </c:pt>
                <c:pt idx="12">
                  <c:v>7.0335399999999995</c:v>
                </c:pt>
                <c:pt idx="13">
                  <c:v>7.1574999999999998</c:v>
                </c:pt>
                <c:pt idx="14">
                  <c:v>7.2808200000000003</c:v>
                </c:pt>
                <c:pt idx="15">
                  <c:v>7.4035000000000002</c:v>
                </c:pt>
                <c:pt idx="16">
                  <c:v>7.3943389999999996</c:v>
                </c:pt>
                <c:pt idx="17">
                  <c:v>7.3851359999999993</c:v>
                </c:pt>
                <c:pt idx="18">
                  <c:v>7.3758909999999993</c:v>
                </c:pt>
                <c:pt idx="19">
                  <c:v>7.3666039999999988</c:v>
                </c:pt>
                <c:pt idx="20">
                  <c:v>7.3572749999999987</c:v>
                </c:pt>
                <c:pt idx="21">
                  <c:v>7.3479039999999989</c:v>
                </c:pt>
                <c:pt idx="22">
                  <c:v>7.3384909999999985</c:v>
                </c:pt>
                <c:pt idx="23">
                  <c:v>7.3290359999999986</c:v>
                </c:pt>
                <c:pt idx="24">
                  <c:v>7.319538999999998</c:v>
                </c:pt>
                <c:pt idx="25">
                  <c:v>7.31</c:v>
                </c:pt>
                <c:pt idx="26">
                  <c:v>7.0821562499999997</c:v>
                </c:pt>
                <c:pt idx="27">
                  <c:v>6.8578749999999991</c:v>
                </c:pt>
                <c:pt idx="28">
                  <c:v>6.6371562499999985</c:v>
                </c:pt>
                <c:pt idx="29">
                  <c:v>6.4199999999999982</c:v>
                </c:pt>
                <c:pt idx="30">
                  <c:v>6.2064062499999988</c:v>
                </c:pt>
                <c:pt idx="31">
                  <c:v>5.9963749999999978</c:v>
                </c:pt>
                <c:pt idx="32">
                  <c:v>5.7899062499999978</c:v>
                </c:pt>
                <c:pt idx="33">
                  <c:v>5.5869999999999997</c:v>
                </c:pt>
                <c:pt idx="34">
                  <c:v>6.428799999999999</c:v>
                </c:pt>
                <c:pt idx="35">
                  <c:v>6.2192874999999983</c:v>
                </c:pt>
                <c:pt idx="36">
                  <c:v>6.0131499999999996</c:v>
                </c:pt>
                <c:pt idx="37">
                  <c:v>5.8103874999999992</c:v>
                </c:pt>
                <c:pt idx="38">
                  <c:v>5.6109999999999989</c:v>
                </c:pt>
                <c:pt idx="39">
                  <c:v>5.4149874999999987</c:v>
                </c:pt>
                <c:pt idx="40">
                  <c:v>5.2223499999999996</c:v>
                </c:pt>
                <c:pt idx="41">
                  <c:v>5.0330874999999997</c:v>
                </c:pt>
                <c:pt idx="42">
                  <c:v>4.8472</c:v>
                </c:pt>
                <c:pt idx="43">
                  <c:v>4.6091250000000006</c:v>
                </c:pt>
                <c:pt idx="44">
                  <c:v>4.3280000000000003</c:v>
                </c:pt>
                <c:pt idx="45">
                  <c:v>4.0038250000000009</c:v>
                </c:pt>
                <c:pt idx="46">
                  <c:v>3.6365999999999996</c:v>
                </c:pt>
                <c:pt idx="47">
                  <c:v>4.0227249999999994</c:v>
                </c:pt>
                <c:pt idx="48">
                  <c:v>4.4273999999999996</c:v>
                </c:pt>
                <c:pt idx="49">
                  <c:v>4.8506249999999982</c:v>
                </c:pt>
                <c:pt idx="50">
                  <c:v>5.292399999999998</c:v>
                </c:pt>
                <c:pt idx="51">
                  <c:v>5.7527249999999972</c:v>
                </c:pt>
                <c:pt idx="52">
                  <c:v>6.2316000000000003</c:v>
                </c:pt>
                <c:pt idx="53">
                  <c:v>6.7562499999999996</c:v>
                </c:pt>
                <c:pt idx="54">
                  <c:v>7.277099999999999</c:v>
                </c:pt>
                <c:pt idx="55">
                  <c:v>7.3729666666666676</c:v>
                </c:pt>
                <c:pt idx="56">
                  <c:v>7.4581666666666671</c:v>
                </c:pt>
                <c:pt idx="57">
                  <c:v>7.5326999999999993</c:v>
                </c:pt>
                <c:pt idx="58">
                  <c:v>7.6713666666666658</c:v>
                </c:pt>
                <c:pt idx="59">
                  <c:v>7.7929666666666648</c:v>
                </c:pt>
                <c:pt idx="60">
                  <c:v>7.8975000000000009</c:v>
                </c:pt>
                <c:pt idx="61">
                  <c:v>7.7787877551020408</c:v>
                </c:pt>
                <c:pt idx="62">
                  <c:v>7.6605081632653054</c:v>
                </c:pt>
                <c:pt idx="63">
                  <c:v>7.5426612244897955</c:v>
                </c:pt>
                <c:pt idx="64">
                  <c:v>7.4252469387755093</c:v>
                </c:pt>
                <c:pt idx="65">
                  <c:v>7.3082653061224478</c:v>
                </c:pt>
                <c:pt idx="66">
                  <c:v>7.191716326530611</c:v>
                </c:pt>
                <c:pt idx="67">
                  <c:v>7.0756000000000014</c:v>
                </c:pt>
                <c:pt idx="68">
                  <c:v>7.2628222222222218</c:v>
                </c:pt>
                <c:pt idx="69">
                  <c:v>7.4240111111111098</c:v>
                </c:pt>
                <c:pt idx="70">
                  <c:v>7.9586666666666641</c:v>
                </c:pt>
                <c:pt idx="71">
                  <c:v>8.5075222222222209</c:v>
                </c:pt>
                <c:pt idx="72">
                  <c:v>9.0705777777777747</c:v>
                </c:pt>
                <c:pt idx="73">
                  <c:v>9.6478333333333275</c:v>
                </c:pt>
                <c:pt idx="74">
                  <c:v>10.239288888888886</c:v>
                </c:pt>
                <c:pt idx="75">
                  <c:v>10.844944444444439</c:v>
                </c:pt>
                <c:pt idx="76">
                  <c:v>11.4648</c:v>
                </c:pt>
                <c:pt idx="77">
                  <c:v>11.313499999999999</c:v>
                </c:pt>
                <c:pt idx="78">
                  <c:v>11.162666666666665</c:v>
                </c:pt>
                <c:pt idx="79">
                  <c:v>11.012299999999998</c:v>
                </c:pt>
                <c:pt idx="80">
                  <c:v>11.040000000000001</c:v>
                </c:pt>
                <c:pt idx="81">
                  <c:v>11.336499999999997</c:v>
                </c:pt>
                <c:pt idx="82">
                  <c:v>11.412400000000002</c:v>
                </c:pt>
                <c:pt idx="83">
                  <c:v>11.469200000000001</c:v>
                </c:pt>
                <c:pt idx="84">
                  <c:v>12.558699999999998</c:v>
                </c:pt>
                <c:pt idx="85">
                  <c:v>12.869099999999996</c:v>
                </c:pt>
                <c:pt idx="86">
                  <c:v>13.603799999999998</c:v>
                </c:pt>
                <c:pt idx="87">
                  <c:v>13.800600000000001</c:v>
                </c:pt>
                <c:pt idx="88">
                  <c:v>13.9405</c:v>
                </c:pt>
                <c:pt idx="89">
                  <c:v>13.695499999999999</c:v>
                </c:pt>
                <c:pt idx="90">
                  <c:v>14.305199999999999</c:v>
                </c:pt>
                <c:pt idx="91">
                  <c:v>15.345000000000001</c:v>
                </c:pt>
                <c:pt idx="92">
                  <c:v>15.290400000000004</c:v>
                </c:pt>
                <c:pt idx="93">
                  <c:v>14.81939686263337</c:v>
                </c:pt>
                <c:pt idx="94">
                  <c:v>12.167910618252318</c:v>
                </c:pt>
                <c:pt idx="95">
                  <c:v>11.365792269646164</c:v>
                </c:pt>
                <c:pt idx="96">
                  <c:v>10.550212221154119</c:v>
                </c:pt>
                <c:pt idx="97">
                  <c:v>10.138085021553724</c:v>
                </c:pt>
                <c:pt idx="98">
                  <c:v>9.9590932595982373</c:v>
                </c:pt>
                <c:pt idx="99">
                  <c:v>9.7489490796895595</c:v>
                </c:pt>
                <c:pt idx="100">
                  <c:v>9.8915869752090302</c:v>
                </c:pt>
                <c:pt idx="101">
                  <c:v>9.4386881731699823</c:v>
                </c:pt>
                <c:pt idx="102">
                  <c:v>8.6059121615658611</c:v>
                </c:pt>
                <c:pt idx="103">
                  <c:v>8.8571541168447112</c:v>
                </c:pt>
                <c:pt idx="104">
                  <c:v>9.1905218109586606</c:v>
                </c:pt>
                <c:pt idx="105">
                  <c:v>9.6448850537048507</c:v>
                </c:pt>
                <c:pt idx="106">
                  <c:v>9.5093198689179594</c:v>
                </c:pt>
                <c:pt idx="107">
                  <c:v>9.5024117591003758</c:v>
                </c:pt>
                <c:pt idx="108">
                  <c:v>9.0316259586256038</c:v>
                </c:pt>
                <c:pt idx="109">
                  <c:v>8.3786750256733171</c:v>
                </c:pt>
                <c:pt idx="110">
                  <c:v>7.9136525483680416</c:v>
                </c:pt>
                <c:pt idx="111">
                  <c:v>8.7455766357622196</c:v>
                </c:pt>
                <c:pt idx="112">
                  <c:v>8.3310611800399954</c:v>
                </c:pt>
                <c:pt idx="113">
                  <c:v>8.4898391621216902</c:v>
                </c:pt>
                <c:pt idx="114">
                  <c:v>9.879032337303677</c:v>
                </c:pt>
                <c:pt idx="115">
                  <c:v>9.8168891581764299</c:v>
                </c:pt>
                <c:pt idx="116">
                  <c:v>10.048109944395932</c:v>
                </c:pt>
                <c:pt idx="117">
                  <c:v>9.2874394119476804</c:v>
                </c:pt>
                <c:pt idx="118">
                  <c:v>8.7942456981442234</c:v>
                </c:pt>
                <c:pt idx="119">
                  <c:v>8.5320271602219648</c:v>
                </c:pt>
                <c:pt idx="120">
                  <c:v>7.5197061714384077</c:v>
                </c:pt>
                <c:pt idx="121">
                  <c:v>7.6426828440530343</c:v>
                </c:pt>
                <c:pt idx="122">
                  <c:v>7.9000269397765948</c:v>
                </c:pt>
                <c:pt idx="123">
                  <c:v>7.971365063416556</c:v>
                </c:pt>
                <c:pt idx="124">
                  <c:v>8.0880423395401522</c:v>
                </c:pt>
                <c:pt idx="125">
                  <c:v>8.1117619158318419</c:v>
                </c:pt>
                <c:pt idx="126">
                  <c:v>8.6742122251318747</c:v>
                </c:pt>
                <c:pt idx="127">
                  <c:v>8.7423442970901917</c:v>
                </c:pt>
                <c:pt idx="128">
                  <c:v>8.0962004750318641</c:v>
                </c:pt>
                <c:pt idx="129">
                  <c:v>8.1208544386781725</c:v>
                </c:pt>
                <c:pt idx="130">
                  <c:v>8.2406050861084026</c:v>
                </c:pt>
                <c:pt idx="131">
                  <c:v>8.1602325846421593</c:v>
                </c:pt>
                <c:pt idx="132">
                  <c:v>8.2653870273273142</c:v>
                </c:pt>
                <c:pt idx="133">
                  <c:v>8.3382932371401637</c:v>
                </c:pt>
                <c:pt idx="134">
                  <c:v>8.217018809132334</c:v>
                </c:pt>
                <c:pt idx="135">
                  <c:v>8.0330472284957466</c:v>
                </c:pt>
                <c:pt idx="136">
                  <c:v>7.7508763066520885</c:v>
                </c:pt>
              </c:numCache>
            </c:numRef>
          </c:val>
        </c:ser>
        <c:ser>
          <c:idx val="7"/>
          <c:order val="1"/>
          <c:tx>
            <c:v>Modern Taxes</c:v>
          </c:tx>
          <c:spPr>
            <a:solidFill>
              <a:schemeClr val="bg1">
                <a:lumMod val="65000"/>
              </a:schemeClr>
            </a:solidFill>
            <a:ln w="25400">
              <a:solidFill>
                <a:prstClr val="black"/>
              </a:solidFill>
            </a:ln>
          </c:spPr>
          <c:cat>
            <c:numRef>
              <c:f>DE!$B$26:$B$162</c:f>
              <c:numCache>
                <c:formatCode>General</c:formatCode>
                <c:ptCount val="137"/>
                <c:pt idx="0">
                  <c:v>1872</c:v>
                </c:pt>
                <c:pt idx="1">
                  <c:v>1873</c:v>
                </c:pt>
                <c:pt idx="2">
                  <c:v>1874</c:v>
                </c:pt>
                <c:pt idx="3">
                  <c:v>1875</c:v>
                </c:pt>
                <c:pt idx="4">
                  <c:v>1876</c:v>
                </c:pt>
                <c:pt idx="5">
                  <c:v>1877</c:v>
                </c:pt>
                <c:pt idx="6">
                  <c:v>1878</c:v>
                </c:pt>
                <c:pt idx="7">
                  <c:v>1879</c:v>
                </c:pt>
                <c:pt idx="8">
                  <c:v>1880</c:v>
                </c:pt>
                <c:pt idx="9">
                  <c:v>1881</c:v>
                </c:pt>
                <c:pt idx="10">
                  <c:v>1882</c:v>
                </c:pt>
                <c:pt idx="11">
                  <c:v>1883</c:v>
                </c:pt>
                <c:pt idx="12">
                  <c:v>1884</c:v>
                </c:pt>
                <c:pt idx="13">
                  <c:v>1885</c:v>
                </c:pt>
                <c:pt idx="14">
                  <c:v>1886</c:v>
                </c:pt>
                <c:pt idx="15">
                  <c:v>1887</c:v>
                </c:pt>
                <c:pt idx="16">
                  <c:v>1888</c:v>
                </c:pt>
                <c:pt idx="17">
                  <c:v>1889</c:v>
                </c:pt>
                <c:pt idx="18">
                  <c:v>1890</c:v>
                </c:pt>
                <c:pt idx="19">
                  <c:v>1891</c:v>
                </c:pt>
                <c:pt idx="20">
                  <c:v>1892</c:v>
                </c:pt>
                <c:pt idx="21">
                  <c:v>1893</c:v>
                </c:pt>
                <c:pt idx="22">
                  <c:v>1894</c:v>
                </c:pt>
                <c:pt idx="23">
                  <c:v>1895</c:v>
                </c:pt>
                <c:pt idx="24">
                  <c:v>1896</c:v>
                </c:pt>
                <c:pt idx="25">
                  <c:v>1897</c:v>
                </c:pt>
                <c:pt idx="26">
                  <c:v>1898</c:v>
                </c:pt>
                <c:pt idx="27">
                  <c:v>1899</c:v>
                </c:pt>
                <c:pt idx="28">
                  <c:v>1900</c:v>
                </c:pt>
                <c:pt idx="29">
                  <c:v>1901</c:v>
                </c:pt>
                <c:pt idx="30">
                  <c:v>1902</c:v>
                </c:pt>
                <c:pt idx="31">
                  <c:v>1903</c:v>
                </c:pt>
                <c:pt idx="32">
                  <c:v>1904</c:v>
                </c:pt>
                <c:pt idx="33">
                  <c:v>1905</c:v>
                </c:pt>
                <c:pt idx="34">
                  <c:v>1906</c:v>
                </c:pt>
                <c:pt idx="35">
                  <c:v>1907</c:v>
                </c:pt>
                <c:pt idx="36">
                  <c:v>1908</c:v>
                </c:pt>
                <c:pt idx="37">
                  <c:v>1909</c:v>
                </c:pt>
                <c:pt idx="38">
                  <c:v>1910</c:v>
                </c:pt>
                <c:pt idx="39">
                  <c:v>1911</c:v>
                </c:pt>
                <c:pt idx="40">
                  <c:v>1912</c:v>
                </c:pt>
                <c:pt idx="41">
                  <c:v>1913</c:v>
                </c:pt>
                <c:pt idx="42">
                  <c:v>1914</c:v>
                </c:pt>
                <c:pt idx="43">
                  <c:v>1915</c:v>
                </c:pt>
                <c:pt idx="44">
                  <c:v>1916</c:v>
                </c:pt>
                <c:pt idx="45">
                  <c:v>1917</c:v>
                </c:pt>
                <c:pt idx="46">
                  <c:v>1918</c:v>
                </c:pt>
                <c:pt idx="47">
                  <c:v>1919</c:v>
                </c:pt>
                <c:pt idx="48">
                  <c:v>1920</c:v>
                </c:pt>
                <c:pt idx="49">
                  <c:v>1921</c:v>
                </c:pt>
                <c:pt idx="50">
                  <c:v>1922</c:v>
                </c:pt>
                <c:pt idx="51">
                  <c:v>1923</c:v>
                </c:pt>
                <c:pt idx="52">
                  <c:v>1924</c:v>
                </c:pt>
                <c:pt idx="53">
                  <c:v>1925</c:v>
                </c:pt>
                <c:pt idx="54">
                  <c:v>1926</c:v>
                </c:pt>
                <c:pt idx="55">
                  <c:v>1927</c:v>
                </c:pt>
                <c:pt idx="56">
                  <c:v>1928</c:v>
                </c:pt>
                <c:pt idx="57">
                  <c:v>1929</c:v>
                </c:pt>
                <c:pt idx="58">
                  <c:v>1930</c:v>
                </c:pt>
                <c:pt idx="59">
                  <c:v>1931</c:v>
                </c:pt>
                <c:pt idx="60">
                  <c:v>1932</c:v>
                </c:pt>
                <c:pt idx="61">
                  <c:v>1933</c:v>
                </c:pt>
                <c:pt idx="62">
                  <c:v>1934</c:v>
                </c:pt>
                <c:pt idx="63">
                  <c:v>1935</c:v>
                </c:pt>
                <c:pt idx="64">
                  <c:v>1936</c:v>
                </c:pt>
                <c:pt idx="65">
                  <c:v>1937</c:v>
                </c:pt>
                <c:pt idx="66">
                  <c:v>1938</c:v>
                </c:pt>
                <c:pt idx="67">
                  <c:v>1939</c:v>
                </c:pt>
                <c:pt idx="68">
                  <c:v>1940</c:v>
                </c:pt>
                <c:pt idx="69">
                  <c:v>1941</c:v>
                </c:pt>
                <c:pt idx="70">
                  <c:v>1942</c:v>
                </c:pt>
                <c:pt idx="71">
                  <c:v>1943</c:v>
                </c:pt>
                <c:pt idx="72">
                  <c:v>1944</c:v>
                </c:pt>
                <c:pt idx="73">
                  <c:v>1945</c:v>
                </c:pt>
                <c:pt idx="74">
                  <c:v>1946</c:v>
                </c:pt>
                <c:pt idx="75">
                  <c:v>1947</c:v>
                </c:pt>
                <c:pt idx="76">
                  <c:v>1948</c:v>
                </c:pt>
                <c:pt idx="77">
                  <c:v>1949</c:v>
                </c:pt>
                <c:pt idx="78">
                  <c:v>1950</c:v>
                </c:pt>
                <c:pt idx="79">
                  <c:v>1951</c:v>
                </c:pt>
                <c:pt idx="80">
                  <c:v>1952</c:v>
                </c:pt>
                <c:pt idx="81">
                  <c:v>1953</c:v>
                </c:pt>
                <c:pt idx="82">
                  <c:v>1954</c:v>
                </c:pt>
                <c:pt idx="83">
                  <c:v>1955</c:v>
                </c:pt>
                <c:pt idx="84">
                  <c:v>1956</c:v>
                </c:pt>
                <c:pt idx="85">
                  <c:v>1957</c:v>
                </c:pt>
                <c:pt idx="86">
                  <c:v>1958</c:v>
                </c:pt>
                <c:pt idx="87">
                  <c:v>1959</c:v>
                </c:pt>
                <c:pt idx="88">
                  <c:v>1960</c:v>
                </c:pt>
                <c:pt idx="89">
                  <c:v>1961</c:v>
                </c:pt>
                <c:pt idx="90">
                  <c:v>1962</c:v>
                </c:pt>
                <c:pt idx="91">
                  <c:v>1963</c:v>
                </c:pt>
                <c:pt idx="92">
                  <c:v>1964</c:v>
                </c:pt>
                <c:pt idx="93">
                  <c:v>1965</c:v>
                </c:pt>
                <c:pt idx="94">
                  <c:v>1966</c:v>
                </c:pt>
                <c:pt idx="95">
                  <c:v>1967</c:v>
                </c:pt>
                <c:pt idx="96">
                  <c:v>1968</c:v>
                </c:pt>
                <c:pt idx="97">
                  <c:v>1969</c:v>
                </c:pt>
                <c:pt idx="98">
                  <c:v>1970</c:v>
                </c:pt>
                <c:pt idx="99">
                  <c:v>1971</c:v>
                </c:pt>
                <c:pt idx="100">
                  <c:v>1972</c:v>
                </c:pt>
                <c:pt idx="101">
                  <c:v>1973</c:v>
                </c:pt>
                <c:pt idx="102">
                  <c:v>1974</c:v>
                </c:pt>
                <c:pt idx="103">
                  <c:v>1975</c:v>
                </c:pt>
                <c:pt idx="104">
                  <c:v>1976</c:v>
                </c:pt>
                <c:pt idx="105">
                  <c:v>1977</c:v>
                </c:pt>
                <c:pt idx="106">
                  <c:v>1978</c:v>
                </c:pt>
                <c:pt idx="107">
                  <c:v>1979</c:v>
                </c:pt>
                <c:pt idx="108">
                  <c:v>1980</c:v>
                </c:pt>
                <c:pt idx="109">
                  <c:v>1981</c:v>
                </c:pt>
                <c:pt idx="110">
                  <c:v>1982</c:v>
                </c:pt>
                <c:pt idx="111">
                  <c:v>1983</c:v>
                </c:pt>
                <c:pt idx="112">
                  <c:v>1984</c:v>
                </c:pt>
                <c:pt idx="113">
                  <c:v>1985</c:v>
                </c:pt>
                <c:pt idx="114">
                  <c:v>1986</c:v>
                </c:pt>
                <c:pt idx="115">
                  <c:v>1987</c:v>
                </c:pt>
                <c:pt idx="116">
                  <c:v>1988</c:v>
                </c:pt>
                <c:pt idx="117">
                  <c:v>1989</c:v>
                </c:pt>
                <c:pt idx="118">
                  <c:v>1990</c:v>
                </c:pt>
                <c:pt idx="119">
                  <c:v>1991</c:v>
                </c:pt>
                <c:pt idx="120">
                  <c:v>1992</c:v>
                </c:pt>
                <c:pt idx="121">
                  <c:v>1993</c:v>
                </c:pt>
                <c:pt idx="122">
                  <c:v>1994</c:v>
                </c:pt>
                <c:pt idx="123">
                  <c:v>1995</c:v>
                </c:pt>
                <c:pt idx="124">
                  <c:v>1996</c:v>
                </c:pt>
                <c:pt idx="125">
                  <c:v>1997</c:v>
                </c:pt>
                <c:pt idx="126">
                  <c:v>1998</c:v>
                </c:pt>
                <c:pt idx="127">
                  <c:v>1999</c:v>
                </c:pt>
                <c:pt idx="128">
                  <c:v>2000</c:v>
                </c:pt>
                <c:pt idx="129">
                  <c:v>2001</c:v>
                </c:pt>
                <c:pt idx="130">
                  <c:v>2002</c:v>
                </c:pt>
                <c:pt idx="131">
                  <c:v>2003</c:v>
                </c:pt>
                <c:pt idx="132">
                  <c:v>2004</c:v>
                </c:pt>
                <c:pt idx="133">
                  <c:v>2005</c:v>
                </c:pt>
                <c:pt idx="134">
                  <c:v>2006</c:v>
                </c:pt>
                <c:pt idx="135">
                  <c:v>2007</c:v>
                </c:pt>
                <c:pt idx="136">
                  <c:v>2008</c:v>
                </c:pt>
              </c:numCache>
            </c:numRef>
          </c:cat>
          <c:val>
            <c:numRef>
              <c:f>DE!$AG$26:$AG$162</c:f>
              <c:numCache>
                <c:formatCode>0.00</c:formatCode>
                <c:ptCount val="137"/>
                <c:pt idx="0">
                  <c:v>0.621</c:v>
                </c:pt>
                <c:pt idx="1">
                  <c:v>0.64844199999999996</c:v>
                </c:pt>
                <c:pt idx="2">
                  <c:v>0.67634799999999995</c:v>
                </c:pt>
                <c:pt idx="3">
                  <c:v>0.70471799999999984</c:v>
                </c:pt>
                <c:pt idx="4">
                  <c:v>0.73355199999999987</c:v>
                </c:pt>
                <c:pt idx="5">
                  <c:v>0.76284999999999981</c:v>
                </c:pt>
                <c:pt idx="6">
                  <c:v>0.79261199999999976</c:v>
                </c:pt>
                <c:pt idx="7">
                  <c:v>0.82283799999999974</c:v>
                </c:pt>
                <c:pt idx="8">
                  <c:v>0.85352799999999962</c:v>
                </c:pt>
                <c:pt idx="9">
                  <c:v>0.88468199999999952</c:v>
                </c:pt>
                <c:pt idx="10">
                  <c:v>0.91630000000000011</c:v>
                </c:pt>
                <c:pt idx="11">
                  <c:v>0.95105999999999991</c:v>
                </c:pt>
                <c:pt idx="12">
                  <c:v>0.98645999999999989</c:v>
                </c:pt>
                <c:pt idx="13">
                  <c:v>1.0225</c:v>
                </c:pt>
                <c:pt idx="14">
                  <c:v>1.0591799999999998</c:v>
                </c:pt>
                <c:pt idx="15">
                  <c:v>1.0965</c:v>
                </c:pt>
                <c:pt idx="16">
                  <c:v>1.115661</c:v>
                </c:pt>
                <c:pt idx="17">
                  <c:v>1.1348640000000001</c:v>
                </c:pt>
                <c:pt idx="18">
                  <c:v>1.1541090000000001</c:v>
                </c:pt>
                <c:pt idx="19">
                  <c:v>1.1733960000000001</c:v>
                </c:pt>
                <c:pt idx="20">
                  <c:v>1.192725</c:v>
                </c:pt>
                <c:pt idx="21">
                  <c:v>1.2120960000000001</c:v>
                </c:pt>
                <c:pt idx="22">
                  <c:v>1.2315090000000002</c:v>
                </c:pt>
                <c:pt idx="23">
                  <c:v>1.2509640000000002</c:v>
                </c:pt>
                <c:pt idx="24">
                  <c:v>1.2704610000000003</c:v>
                </c:pt>
                <c:pt idx="25">
                  <c:v>1.29</c:v>
                </c:pt>
                <c:pt idx="26">
                  <c:v>1.3678437499999998</c:v>
                </c:pt>
                <c:pt idx="27">
                  <c:v>1.4421249999999999</c:v>
                </c:pt>
                <c:pt idx="28">
                  <c:v>1.5128437499999998</c:v>
                </c:pt>
                <c:pt idx="29">
                  <c:v>1.5799999999999996</c:v>
                </c:pt>
                <c:pt idx="30">
                  <c:v>1.6435937499999995</c:v>
                </c:pt>
                <c:pt idx="31">
                  <c:v>1.7036249999999995</c:v>
                </c:pt>
                <c:pt idx="32">
                  <c:v>1.7600937499999991</c:v>
                </c:pt>
                <c:pt idx="33">
                  <c:v>1.8130000000000002</c:v>
                </c:pt>
                <c:pt idx="34">
                  <c:v>1.7712000000000001</c:v>
                </c:pt>
                <c:pt idx="35">
                  <c:v>1.8682124999999998</c:v>
                </c:pt>
                <c:pt idx="36">
                  <c:v>1.9618499999999996</c:v>
                </c:pt>
                <c:pt idx="37">
                  <c:v>2.0521124999999998</c:v>
                </c:pt>
                <c:pt idx="38">
                  <c:v>2.1389999999999998</c:v>
                </c:pt>
                <c:pt idx="39">
                  <c:v>2.2225125000000001</c:v>
                </c:pt>
                <c:pt idx="40">
                  <c:v>2.3026499999999999</c:v>
                </c:pt>
                <c:pt idx="41">
                  <c:v>2.3794124999999999</c:v>
                </c:pt>
                <c:pt idx="42">
                  <c:v>2.4527999999999999</c:v>
                </c:pt>
                <c:pt idx="43">
                  <c:v>3.0408750000000002</c:v>
                </c:pt>
                <c:pt idx="44">
                  <c:v>3.6831520799206929</c:v>
                </c:pt>
                <c:pt idx="45">
                  <c:v>4.3694549668344465</c:v>
                </c:pt>
                <c:pt idx="46">
                  <c:v>5.0997836607412612</c:v>
                </c:pt>
                <c:pt idx="47">
                  <c:v>5.0777381616411361</c:v>
                </c:pt>
                <c:pt idx="48">
                  <c:v>5.0381184695340719</c:v>
                </c:pt>
                <c:pt idx="49">
                  <c:v>4.9809245844200687</c:v>
                </c:pt>
                <c:pt idx="50">
                  <c:v>4.9061565062991255</c:v>
                </c:pt>
                <c:pt idx="51">
                  <c:v>4.8138142351712441</c:v>
                </c:pt>
                <c:pt idx="52">
                  <c:v>4.7038977710364218</c:v>
                </c:pt>
                <c:pt idx="53">
                  <c:v>5.1575461738351809</c:v>
                </c:pt>
                <c:pt idx="54">
                  <c:v>5.6176431956151038</c:v>
                </c:pt>
                <c:pt idx="55">
                  <c:v>5.2683529571875942</c:v>
                </c:pt>
                <c:pt idx="56">
                  <c:v>4.9289859134320384</c:v>
                </c:pt>
                <c:pt idx="57">
                  <c:v>4.5995420643484364</c:v>
                </c:pt>
                <c:pt idx="58">
                  <c:v>5.0219495298178263</c:v>
                </c:pt>
                <c:pt idx="59">
                  <c:v>5.4629106059433106</c:v>
                </c:pt>
                <c:pt idx="60">
                  <c:v>5.9224252927248848</c:v>
                </c:pt>
                <c:pt idx="61">
                  <c:v>6.0306683244941119</c:v>
                </c:pt>
                <c:pt idx="62">
                  <c:v>6.1383990454883968</c:v>
                </c:pt>
                <c:pt idx="63">
                  <c:v>6.2456174557077366</c:v>
                </c:pt>
                <c:pt idx="64">
                  <c:v>6.3523235551521333</c:v>
                </c:pt>
                <c:pt idx="65">
                  <c:v>6.4585173438215859</c:v>
                </c:pt>
                <c:pt idx="66">
                  <c:v>6.5641988217160945</c:v>
                </c:pt>
                <c:pt idx="67">
                  <c:v>6.6693679888356563</c:v>
                </c:pt>
                <c:pt idx="68">
                  <c:v>7.3170679631749627</c:v>
                </c:pt>
                <c:pt idx="69">
                  <c:v>7.9930007088319606</c:v>
                </c:pt>
                <c:pt idx="70">
                  <c:v>8.2976662258066494</c:v>
                </c:pt>
                <c:pt idx="71">
                  <c:v>8.5903311807656983</c:v>
                </c:pt>
                <c:pt idx="72">
                  <c:v>8.8709955737091057</c:v>
                </c:pt>
                <c:pt idx="73">
                  <c:v>9.1396594046368733</c:v>
                </c:pt>
                <c:pt idx="74">
                  <c:v>9.3963226735489975</c:v>
                </c:pt>
                <c:pt idx="75">
                  <c:v>9.6409853804454837</c:v>
                </c:pt>
                <c:pt idx="76">
                  <c:v>9.8736475253263265</c:v>
                </c:pt>
                <c:pt idx="77">
                  <c:v>9.8089928498694068</c:v>
                </c:pt>
                <c:pt idx="78">
                  <c:v>9.7432209697504479</c:v>
                </c:pt>
                <c:pt idx="79">
                  <c:v>9.6763318849694482</c:v>
                </c:pt>
                <c:pt idx="80">
                  <c:v>10.055496756864875</c:v>
                </c:pt>
                <c:pt idx="81">
                  <c:v>10.274324843360159</c:v>
                </c:pt>
                <c:pt idx="82">
                  <c:v>10.292985378424536</c:v>
                </c:pt>
                <c:pt idx="83">
                  <c:v>10.758232251706904</c:v>
                </c:pt>
                <c:pt idx="84">
                  <c:v>11.751868960381294</c:v>
                </c:pt>
                <c:pt idx="85">
                  <c:v>11.843423102676887</c:v>
                </c:pt>
                <c:pt idx="86">
                  <c:v>12.375618816304156</c:v>
                </c:pt>
                <c:pt idx="87">
                  <c:v>11.906641337833877</c:v>
                </c:pt>
                <c:pt idx="88">
                  <c:v>11.660248536410627</c:v>
                </c:pt>
                <c:pt idx="89">
                  <c:v>11.86422242188609</c:v>
                </c:pt>
                <c:pt idx="90">
                  <c:v>13.022025182689429</c:v>
                </c:pt>
                <c:pt idx="91">
                  <c:v>13.27937766171153</c:v>
                </c:pt>
                <c:pt idx="92">
                  <c:v>13.312597901364112</c:v>
                </c:pt>
                <c:pt idx="93">
                  <c:v>15.162116137366629</c:v>
                </c:pt>
                <c:pt idx="94">
                  <c:v>18.629353381747681</c:v>
                </c:pt>
                <c:pt idx="95">
                  <c:v>19.901991730353835</c:v>
                </c:pt>
                <c:pt idx="96">
                  <c:v>23.555046778845877</c:v>
                </c:pt>
                <c:pt idx="97">
                  <c:v>23.619372978446275</c:v>
                </c:pt>
                <c:pt idx="98">
                  <c:v>28.392094740401763</c:v>
                </c:pt>
                <c:pt idx="99">
                  <c:v>31.694084920310438</c:v>
                </c:pt>
                <c:pt idx="100">
                  <c:v>31.055722024790967</c:v>
                </c:pt>
                <c:pt idx="101">
                  <c:v>30.837388826830018</c:v>
                </c:pt>
                <c:pt idx="102">
                  <c:v>33.537521838434138</c:v>
                </c:pt>
                <c:pt idx="103">
                  <c:v>29.531758883155291</c:v>
                </c:pt>
                <c:pt idx="104">
                  <c:v>30.211119189041337</c:v>
                </c:pt>
                <c:pt idx="105">
                  <c:v>30.170993946295152</c:v>
                </c:pt>
                <c:pt idx="106">
                  <c:v>31.495588131082041</c:v>
                </c:pt>
                <c:pt idx="107">
                  <c:v>32.639925240899622</c:v>
                </c:pt>
                <c:pt idx="108">
                  <c:v>34.010054041374396</c:v>
                </c:pt>
                <c:pt idx="109">
                  <c:v>34.404093974326685</c:v>
                </c:pt>
                <c:pt idx="110">
                  <c:v>33.720229451631958</c:v>
                </c:pt>
                <c:pt idx="111">
                  <c:v>34.830485364237781</c:v>
                </c:pt>
                <c:pt idx="112">
                  <c:v>36.400563819960006</c:v>
                </c:pt>
                <c:pt idx="113">
                  <c:v>37.641933837878312</c:v>
                </c:pt>
                <c:pt idx="114">
                  <c:v>38.36985166269632</c:v>
                </c:pt>
                <c:pt idx="115">
                  <c:v>39.101573841823573</c:v>
                </c:pt>
                <c:pt idx="116">
                  <c:v>39.395943055604064</c:v>
                </c:pt>
                <c:pt idx="117">
                  <c:v>38.98233658805232</c:v>
                </c:pt>
                <c:pt idx="118">
                  <c:v>37.750443301855775</c:v>
                </c:pt>
                <c:pt idx="119">
                  <c:v>37.349831839778034</c:v>
                </c:pt>
                <c:pt idx="120">
                  <c:v>38.764246828561589</c:v>
                </c:pt>
                <c:pt idx="121">
                  <c:v>40.027279155946964</c:v>
                </c:pt>
                <c:pt idx="122">
                  <c:v>40.806297060223407</c:v>
                </c:pt>
                <c:pt idx="123">
                  <c:v>40.823832936583443</c:v>
                </c:pt>
                <c:pt idx="124">
                  <c:v>41.068376660459847</c:v>
                </c:pt>
                <c:pt idx="125">
                  <c:v>40.838214084168158</c:v>
                </c:pt>
                <c:pt idx="126">
                  <c:v>40.628306774868122</c:v>
                </c:pt>
                <c:pt idx="127">
                  <c:v>41.352878702909805</c:v>
                </c:pt>
                <c:pt idx="128">
                  <c:v>41.266610524968137</c:v>
                </c:pt>
                <c:pt idx="129">
                  <c:v>40.32588656132183</c:v>
                </c:pt>
                <c:pt idx="130">
                  <c:v>39.597764913891595</c:v>
                </c:pt>
                <c:pt idx="131">
                  <c:v>39.842643415357841</c:v>
                </c:pt>
                <c:pt idx="132">
                  <c:v>40.746193972672685</c:v>
                </c:pt>
                <c:pt idx="133">
                  <c:v>42.483414762859837</c:v>
                </c:pt>
                <c:pt idx="134">
                  <c:v>41.414819190867668</c:v>
                </c:pt>
                <c:pt idx="135">
                  <c:v>40.634817771504252</c:v>
                </c:pt>
                <c:pt idx="136">
                  <c:v>40.536906693347909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199104"/>
        <c:axId val="105200640"/>
      </c:areaChart>
      <c:scatterChart>
        <c:scatterStyle val="lineMarker"/>
        <c:varyColors val="0"/>
        <c:ser>
          <c:idx val="0"/>
          <c:order val="2"/>
          <c:spPr>
            <a:ln w="19050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DE!$AJ$123:$AJ$124</c:f>
              <c:numCache>
                <c:formatCode>0</c:formatCode>
                <c:ptCount val="2"/>
                <c:pt idx="0">
                  <c:v>1965</c:v>
                </c:pt>
                <c:pt idx="1">
                  <c:v>1965</c:v>
                </c:pt>
              </c:numCache>
            </c:numRef>
          </c:xVal>
          <c:yVal>
            <c:numRef>
              <c:f>DE!$AK$123:$AK$124</c:f>
              <c:numCache>
                <c:formatCode>0.00</c:formatCode>
                <c:ptCount val="2"/>
                <c:pt idx="0">
                  <c:v>0</c:v>
                </c:pt>
                <c:pt idx="1">
                  <c:v>0.54511841818181817</c:v>
                </c:pt>
              </c:numCache>
            </c:numRef>
          </c:yVal>
          <c:smooth val="0"/>
        </c:ser>
        <c:ser>
          <c:idx val="2"/>
          <c:order val="3"/>
          <c:spPr>
            <a:ln w="28575">
              <a:noFill/>
            </a:ln>
          </c:spPr>
          <c:marker>
            <c:symbol val="none"/>
          </c:marker>
          <c:dLbls>
            <c:dLbl>
              <c:idx val="1"/>
              <c:tx>
                <c:rich>
                  <a:bodyPr/>
                  <a:lstStyle/>
                  <a:p>
                    <a:r>
                      <a:rPr lang="en-US" sz="900" b="1"/>
                      <a:t>Traditional</a:t>
                    </a:r>
                    <a:r>
                      <a:rPr lang="en-US" sz="900" b="1" baseline="0"/>
                      <a:t> Taxes</a:t>
                    </a:r>
                    <a:endParaRPr lang="en-US" sz="900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DE!$AJ$118:$AJ$119</c:f>
              <c:numCache>
                <c:formatCode>0</c:formatCode>
                <c:ptCount val="2"/>
                <c:pt idx="1">
                  <c:v>1925</c:v>
                </c:pt>
              </c:numCache>
            </c:numRef>
          </c:xVal>
          <c:yVal>
            <c:numRef>
              <c:f>DE!$AK$118:$AK$119</c:f>
              <c:numCache>
                <c:formatCode>General</c:formatCode>
                <c:ptCount val="2"/>
                <c:pt idx="0">
                  <c:v>0</c:v>
                </c:pt>
                <c:pt idx="1">
                  <c:v>6.5000000000000002E-2</c:v>
                </c:pt>
              </c:numCache>
            </c:numRef>
          </c:yVal>
          <c:smooth val="0"/>
        </c:ser>
        <c:ser>
          <c:idx val="3"/>
          <c:order val="4"/>
          <c:spPr>
            <a:ln w="28575">
              <a:noFill/>
            </a:ln>
          </c:spPr>
          <c:marker>
            <c:symbol val="none"/>
          </c:marker>
          <c:dLbls>
            <c:dLbl>
              <c:idx val="1"/>
              <c:tx>
                <c:rich>
                  <a:bodyPr/>
                  <a:lstStyle/>
                  <a:p>
                    <a:r>
                      <a:rPr lang="en-US" sz="900" b="1"/>
                      <a:t>Modern</a:t>
                    </a:r>
                    <a:r>
                      <a:rPr lang="en-US" sz="900" b="1" baseline="0"/>
                      <a:t> Taxes</a:t>
                    </a:r>
                    <a:endParaRPr lang="en-US" sz="900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DE!$AJ$114:$AJ$115</c:f>
              <c:numCache>
                <c:formatCode>0</c:formatCode>
                <c:ptCount val="2"/>
                <c:pt idx="1">
                  <c:v>1972</c:v>
                </c:pt>
              </c:numCache>
            </c:numRef>
          </c:xVal>
          <c:yVal>
            <c:numRef>
              <c:f>DE!$AK$114:$AK$115</c:f>
              <c:numCache>
                <c:formatCode>General</c:formatCode>
                <c:ptCount val="2"/>
                <c:pt idx="0">
                  <c:v>0</c:v>
                </c:pt>
                <c:pt idx="1">
                  <c:v>0.5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224832"/>
        <c:axId val="105223296"/>
      </c:scatterChart>
      <c:catAx>
        <c:axId val="105199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05200640"/>
        <c:crosses val="autoZero"/>
        <c:auto val="1"/>
        <c:lblAlgn val="ctr"/>
        <c:lblOffset val="100"/>
        <c:noMultiLvlLbl val="0"/>
      </c:catAx>
      <c:valAx>
        <c:axId val="105200640"/>
        <c:scaling>
          <c:orientation val="minMax"/>
          <c:max val="55"/>
          <c:min val="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da-DK" sz="900"/>
                  <a:t>Tax Revenue / GDP</a:t>
                </a:r>
              </a:p>
            </c:rich>
          </c:tx>
          <c:layout>
            <c:manualLayout>
              <c:xMode val="edge"/>
              <c:yMode val="edge"/>
              <c:x val="5.8154125441608299E-2"/>
              <c:y val="3.9831592479511603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05199104"/>
        <c:crosses val="autoZero"/>
        <c:crossBetween val="between"/>
        <c:majorUnit val="10"/>
      </c:valAx>
      <c:valAx>
        <c:axId val="105223296"/>
        <c:scaling>
          <c:orientation val="minMax"/>
          <c:max val="1"/>
          <c:min val="0"/>
        </c:scaling>
        <c:delete val="0"/>
        <c:axPos val="r"/>
        <c:numFmt formatCode="0.00" sourceLinked="1"/>
        <c:majorTickMark val="none"/>
        <c:minorTickMark val="none"/>
        <c:tickLblPos val="none"/>
        <c:crossAx val="105224832"/>
        <c:crosses val="max"/>
        <c:crossBetween val="midCat"/>
      </c:valAx>
      <c:valAx>
        <c:axId val="105224832"/>
        <c:scaling>
          <c:orientation val="minMax"/>
          <c:max val="2008"/>
          <c:min val="1872"/>
        </c:scaling>
        <c:delete val="0"/>
        <c:axPos val="t"/>
        <c:numFmt formatCode="0" sourceLinked="1"/>
        <c:majorTickMark val="none"/>
        <c:minorTickMark val="none"/>
        <c:tickLblPos val="none"/>
        <c:crossAx val="105223296"/>
        <c:crosses val="max"/>
        <c:crossBetween val="midCat"/>
      </c:valAx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57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2" tIns="45706" rIns="91412" bIns="4570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08638" y="0"/>
            <a:ext cx="42957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2" tIns="45706" rIns="91412" bIns="4570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3188"/>
            <a:ext cx="42957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2" tIns="45706" rIns="91412" bIns="4570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08638" y="6453188"/>
            <a:ext cx="42957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2" tIns="45706" rIns="91412" bIns="4570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FEE9524-28A5-4C97-8ADF-958E1F3C4066}" type="slidenum">
              <a:rPr lang="da-DK" altLang="en-US"/>
              <a:pPr/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958978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57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2" tIns="45706" rIns="91412" bIns="4570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0225" y="0"/>
            <a:ext cx="42957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2" tIns="45706" rIns="91412" bIns="4570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5963" y="509588"/>
            <a:ext cx="3398837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388" y="3227388"/>
            <a:ext cx="7261225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2" tIns="45706" rIns="91412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Klik for at redigere teksttypografierne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4775"/>
            <a:ext cx="42957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2" tIns="45706" rIns="91412" bIns="4570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0225" y="6454775"/>
            <a:ext cx="42957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2" tIns="45706" rIns="91412" bIns="4570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75EBDC2-616A-46E5-BE8A-467D4E2A7238}" type="slidenum">
              <a:rPr lang="da-DK" altLang="en-US"/>
              <a:pPr/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4290560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sdfgafgafga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95BB6-BF58-4D3E-B616-145025789609}" type="slidenum">
              <a:rPr lang="da-DK" altLang="en-US"/>
              <a:pPr/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4093067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sdfgafgafga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F9461F-F3D2-4903-A472-BA4395C7DAD4}" type="slidenum">
              <a:rPr lang="da-DK" altLang="en-US"/>
              <a:pPr/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393125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sdfgafgafga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6A5F6B-C2E9-44D5-ABBA-28D8A74FFF4C}" type="slidenum">
              <a:rPr lang="da-DK" altLang="en-US"/>
              <a:pPr/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3897451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sdfgafgafga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C75611-F2FA-4A38-980D-212D21D5BEE5}" type="slidenum">
              <a:rPr lang="da-DK" altLang="en-US"/>
              <a:pPr/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351322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1804" y="2154404"/>
            <a:ext cx="7772400" cy="1362075"/>
          </a:xfrm>
        </p:spPr>
        <p:txBody>
          <a:bodyPr anchor="b">
            <a:noAutofit/>
          </a:bodyPr>
          <a:lstStyle>
            <a:lvl1pPr algn="l">
              <a:defRPr sz="4400" b="1" cap="none"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1804" y="4446571"/>
            <a:ext cx="7772400" cy="943897"/>
          </a:xfrm>
        </p:spPr>
        <p:txBody>
          <a:bodyPr anchor="t"/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Short texts here, only if necessary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53" y="450172"/>
            <a:ext cx="1065657" cy="8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341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283774" cy="160126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53" y="450172"/>
            <a:ext cx="1065657" cy="89532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3217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47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="1">
                <a:solidFill>
                  <a:srgbClr val="54156B"/>
                </a:solidFill>
              </a:defRPr>
            </a:lvl1pPr>
          </a:lstStyle>
          <a:p>
            <a:r>
              <a:rPr lang="en-GB" dirty="0" smtClean="0"/>
              <a:t>Click to edit Master title style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88" y="2092232"/>
            <a:ext cx="7763949" cy="327996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17" y="5654280"/>
            <a:ext cx="1069330" cy="8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229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op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531" y="2149095"/>
            <a:ext cx="7776000" cy="1368000"/>
          </a:xfrm>
        </p:spPr>
        <p:txBody>
          <a:bodyPr anchor="b"/>
          <a:lstStyle>
            <a:lvl1pPr algn="l">
              <a:defRPr b="1">
                <a:solidFill>
                  <a:srgbClr val="54156B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1804" y="4446571"/>
            <a:ext cx="7772400" cy="943897"/>
          </a:xfrm>
        </p:spPr>
        <p:txBody>
          <a:bodyPr anchor="t"/>
          <a:lstStyle>
            <a:lvl1pPr marL="0" indent="0">
              <a:buNone/>
              <a:defRPr sz="2000" baseline="0">
                <a:solidFill>
                  <a:srgbClr val="26293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Short texts here, only if necessary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613217" y="6623880"/>
            <a:ext cx="784498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080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>
                <a:solidFill>
                  <a:srgbClr val="54156B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188" y="2073960"/>
            <a:ext cx="3883611" cy="329388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73960"/>
            <a:ext cx="3727937" cy="329388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solidFill>
                  <a:srgbClr val="54156B"/>
                </a:solidFill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solidFill>
                <a:srgbClr val="54156B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5570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189" y="2092432"/>
            <a:ext cx="3885198" cy="46443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97A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188" y="2732194"/>
            <a:ext cx="3885199" cy="286841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2092432"/>
            <a:ext cx="3731112" cy="46443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97A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32194"/>
            <a:ext cx="3731113" cy="286841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61134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17" y="640093"/>
            <a:ext cx="8229600" cy="1143000"/>
          </a:xfrm>
        </p:spPr>
        <p:txBody>
          <a:bodyPr anchor="ctr"/>
          <a:lstStyle>
            <a:lvl1pPr algn="l"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402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sdfgafgafga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B1278C-F6B8-4D0F-B11F-B3E2CC178F9D}" type="slidenum">
              <a:rPr lang="da-DK" altLang="en-US"/>
              <a:pPr/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1864391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55545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17" y="638911"/>
            <a:ext cx="2852296" cy="905138"/>
          </a:xfrm>
        </p:spPr>
        <p:txBody>
          <a:bodyPr anchor="t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38911"/>
            <a:ext cx="4883150" cy="49525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188" y="1617141"/>
            <a:ext cx="2853325" cy="39743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36304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12188" y="612775"/>
            <a:ext cx="784601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3217" y="4864837"/>
            <a:ext cx="784498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613217" y="5956924"/>
            <a:ext cx="7844983" cy="0"/>
          </a:xfrm>
          <a:prstGeom prst="line">
            <a:avLst/>
          </a:prstGeom>
          <a:ln>
            <a:solidFill>
              <a:srgbClr val="26A1B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13217" y="6623880"/>
            <a:ext cx="7844983" cy="0"/>
          </a:xfrm>
          <a:prstGeom prst="line">
            <a:avLst/>
          </a:prstGeom>
          <a:ln>
            <a:solidFill>
              <a:srgbClr val="26A1B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6354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17" y="621821"/>
            <a:ext cx="7762920" cy="1143000"/>
          </a:xfrm>
        </p:spPr>
        <p:txBody>
          <a:bodyPr anchor="ctr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28507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5542"/>
            <a:ext cx="1828800" cy="5004200"/>
          </a:xfrm>
        </p:spPr>
        <p:txBody>
          <a:bodyPr vert="eaVert" anchor="t"/>
          <a:lstStyle>
            <a:lvl1pPr>
              <a:defRPr>
                <a:solidFill>
                  <a:srgbClr val="C3C190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3216" y="623814"/>
            <a:ext cx="5863783" cy="4985927"/>
          </a:xfrm>
        </p:spPr>
        <p:txBody>
          <a:bodyPr vert="eaVert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01524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721835" y="2284097"/>
            <a:ext cx="30335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International Growth Centre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London School of Economics and Political Science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Houghton Street</a:t>
            </a:r>
            <a:br>
              <a:rPr lang="en-GB" baseline="30000" dirty="0" smtClean="0">
                <a:solidFill>
                  <a:srgbClr val="EAE9E5"/>
                </a:solidFill>
                <a:latin typeface="Arial"/>
              </a:rPr>
            </a:b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London WC2 2AE 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dirty="0" smtClean="0">
              <a:solidFill>
                <a:srgbClr val="EAE9E5"/>
              </a:solidFill>
              <a:latin typeface="Arial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dirty="0" smtClean="0">
              <a:solidFill>
                <a:srgbClr val="EAE9E5"/>
              </a:solidFill>
              <a:latin typeface="Arial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aseline="30000" dirty="0" err="1" smtClean="0">
                <a:solidFill>
                  <a:srgbClr val="EAE9E5"/>
                </a:solidFill>
                <a:latin typeface="Arial"/>
              </a:rPr>
              <a:t>www.theigc.org</a:t>
            </a: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 </a:t>
            </a:r>
            <a:r>
              <a:rPr lang="en-GB" baseline="30000" dirty="0" smtClean="0">
                <a:solidFill>
                  <a:srgbClr val="FFFFFF"/>
                </a:solidFill>
                <a:latin typeface="Arial"/>
              </a:rPr>
              <a:t/>
            </a:r>
            <a:br>
              <a:rPr lang="en-GB" baseline="30000" dirty="0" smtClean="0">
                <a:solidFill>
                  <a:srgbClr val="FFFFFF"/>
                </a:solidFill>
                <a:latin typeface="Arial"/>
              </a:rPr>
            </a:br>
            <a:endParaRPr lang="en-US" dirty="0">
              <a:solidFill>
                <a:srgbClr val="0B000C"/>
              </a:solidFill>
              <a:latin typeface="Arial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04069" y="2110505"/>
            <a:ext cx="27685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0867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1804" y="2154404"/>
            <a:ext cx="7772400" cy="1362075"/>
          </a:xfrm>
        </p:spPr>
        <p:txBody>
          <a:bodyPr anchor="b">
            <a:noAutofit/>
          </a:bodyPr>
          <a:lstStyle>
            <a:lvl1pPr algn="l">
              <a:defRPr sz="4400" b="1" cap="none"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1804" y="4446571"/>
            <a:ext cx="7772400" cy="943897"/>
          </a:xfrm>
        </p:spPr>
        <p:txBody>
          <a:bodyPr anchor="t"/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Short texts here, only if necessary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53" y="450172"/>
            <a:ext cx="1065657" cy="8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814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283774" cy="160126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53" y="450172"/>
            <a:ext cx="1065657" cy="89532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3217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7961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="1">
                <a:solidFill>
                  <a:srgbClr val="54156B"/>
                </a:solidFill>
              </a:defRPr>
            </a:lvl1pPr>
          </a:lstStyle>
          <a:p>
            <a:r>
              <a:rPr lang="en-GB" dirty="0" smtClean="0"/>
              <a:t>Click to edit Master title style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88" y="2092232"/>
            <a:ext cx="7763949" cy="327996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17" y="5654280"/>
            <a:ext cx="1069330" cy="8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1173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op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531" y="2149095"/>
            <a:ext cx="7776000" cy="1368000"/>
          </a:xfrm>
        </p:spPr>
        <p:txBody>
          <a:bodyPr anchor="b"/>
          <a:lstStyle>
            <a:lvl1pPr algn="l">
              <a:defRPr b="1">
                <a:solidFill>
                  <a:srgbClr val="54156B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1804" y="4446571"/>
            <a:ext cx="7772400" cy="943897"/>
          </a:xfrm>
        </p:spPr>
        <p:txBody>
          <a:bodyPr anchor="t"/>
          <a:lstStyle>
            <a:lvl1pPr marL="0" indent="0">
              <a:buNone/>
              <a:defRPr sz="2000" baseline="0">
                <a:solidFill>
                  <a:srgbClr val="26293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Short texts here, only if necessary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613217" y="6623880"/>
            <a:ext cx="784498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3259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sdfgafgafga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02F8C8-3CFE-4C5F-8C4B-366F728223F8}" type="slidenum">
              <a:rPr lang="da-DK" altLang="en-US"/>
              <a:pPr/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4147692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>
                <a:solidFill>
                  <a:srgbClr val="54156B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188" y="2073960"/>
            <a:ext cx="3883611" cy="329388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73960"/>
            <a:ext cx="3727937" cy="329388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solidFill>
                  <a:srgbClr val="54156B"/>
                </a:solidFill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solidFill>
                <a:srgbClr val="54156B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4813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189" y="2092432"/>
            <a:ext cx="3885198" cy="46443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97A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188" y="2732194"/>
            <a:ext cx="3885199" cy="286841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2092432"/>
            <a:ext cx="3731112" cy="46443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97A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32194"/>
            <a:ext cx="3731113" cy="286841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14716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17" y="640093"/>
            <a:ext cx="8229600" cy="1143000"/>
          </a:xfrm>
        </p:spPr>
        <p:txBody>
          <a:bodyPr anchor="ctr"/>
          <a:lstStyle>
            <a:lvl1pPr algn="l"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16978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4281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17" y="638911"/>
            <a:ext cx="2852296" cy="905138"/>
          </a:xfrm>
        </p:spPr>
        <p:txBody>
          <a:bodyPr anchor="t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38911"/>
            <a:ext cx="4883150" cy="49525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188" y="1617141"/>
            <a:ext cx="2853325" cy="39743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90412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12188" y="612775"/>
            <a:ext cx="784601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3217" y="4864837"/>
            <a:ext cx="784498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613217" y="5956924"/>
            <a:ext cx="7844983" cy="0"/>
          </a:xfrm>
          <a:prstGeom prst="line">
            <a:avLst/>
          </a:prstGeom>
          <a:ln>
            <a:solidFill>
              <a:srgbClr val="26A1B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13217" y="6623880"/>
            <a:ext cx="7844983" cy="0"/>
          </a:xfrm>
          <a:prstGeom prst="line">
            <a:avLst/>
          </a:prstGeom>
          <a:ln>
            <a:solidFill>
              <a:srgbClr val="26A1B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1217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17" y="621821"/>
            <a:ext cx="7762920" cy="1143000"/>
          </a:xfrm>
        </p:spPr>
        <p:txBody>
          <a:bodyPr anchor="ctr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4918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5542"/>
            <a:ext cx="1828800" cy="5004200"/>
          </a:xfrm>
        </p:spPr>
        <p:txBody>
          <a:bodyPr vert="eaVert" anchor="t"/>
          <a:lstStyle>
            <a:lvl1pPr>
              <a:defRPr>
                <a:solidFill>
                  <a:srgbClr val="C3C190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3216" y="623814"/>
            <a:ext cx="5863783" cy="4985927"/>
          </a:xfrm>
        </p:spPr>
        <p:txBody>
          <a:bodyPr vert="eaVert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10704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721835" y="2284097"/>
            <a:ext cx="30335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International Growth Centre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London School of Economics and Political Science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Houghton Street</a:t>
            </a:r>
            <a:br>
              <a:rPr lang="en-GB" baseline="30000" dirty="0" smtClean="0">
                <a:solidFill>
                  <a:srgbClr val="EAE9E5"/>
                </a:solidFill>
                <a:latin typeface="Arial"/>
              </a:rPr>
            </a:b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London WC2 2AE 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dirty="0" smtClean="0">
              <a:solidFill>
                <a:srgbClr val="EAE9E5"/>
              </a:solidFill>
              <a:latin typeface="Arial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dirty="0" smtClean="0">
              <a:solidFill>
                <a:srgbClr val="EAE9E5"/>
              </a:solidFill>
              <a:latin typeface="Arial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aseline="30000" dirty="0" err="1" smtClean="0">
                <a:solidFill>
                  <a:srgbClr val="EAE9E5"/>
                </a:solidFill>
                <a:latin typeface="Arial"/>
              </a:rPr>
              <a:t>www.theigc.org</a:t>
            </a: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 </a:t>
            </a:r>
            <a:r>
              <a:rPr lang="en-GB" baseline="30000" dirty="0" smtClean="0">
                <a:solidFill>
                  <a:srgbClr val="FFFFFF"/>
                </a:solidFill>
                <a:latin typeface="Arial"/>
              </a:rPr>
              <a:t/>
            </a:r>
            <a:br>
              <a:rPr lang="en-GB" baseline="30000" dirty="0" smtClean="0">
                <a:solidFill>
                  <a:srgbClr val="FFFFFF"/>
                </a:solidFill>
                <a:latin typeface="Arial"/>
              </a:rPr>
            </a:br>
            <a:endParaRPr lang="en-US" dirty="0">
              <a:solidFill>
                <a:srgbClr val="0B000C"/>
              </a:solidFill>
              <a:latin typeface="Arial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04069" y="2110505"/>
            <a:ext cx="27685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2075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1804" y="2154404"/>
            <a:ext cx="7772400" cy="1362075"/>
          </a:xfrm>
        </p:spPr>
        <p:txBody>
          <a:bodyPr anchor="b">
            <a:noAutofit/>
          </a:bodyPr>
          <a:lstStyle>
            <a:lvl1pPr algn="l">
              <a:defRPr sz="4400" b="1" cap="none"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1804" y="4446571"/>
            <a:ext cx="7772400" cy="943897"/>
          </a:xfrm>
        </p:spPr>
        <p:txBody>
          <a:bodyPr anchor="t"/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Short texts here, only if necessary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53" y="450172"/>
            <a:ext cx="1065657" cy="8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38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sdfgafgafga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909B6-08FA-4861-A95E-EDD8AD56A534}" type="slidenum">
              <a:rPr lang="da-DK" altLang="en-US"/>
              <a:pPr/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5877584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283774" cy="160126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53" y="450172"/>
            <a:ext cx="1065657" cy="89532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3217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7007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="1">
                <a:solidFill>
                  <a:srgbClr val="54156B"/>
                </a:solidFill>
              </a:defRPr>
            </a:lvl1pPr>
          </a:lstStyle>
          <a:p>
            <a:r>
              <a:rPr lang="en-GB" dirty="0" smtClean="0"/>
              <a:t>Click to edit Master title style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88" y="2092232"/>
            <a:ext cx="7763949" cy="327996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17" y="5654280"/>
            <a:ext cx="1069330" cy="8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0842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op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531" y="2149095"/>
            <a:ext cx="7776000" cy="1368000"/>
          </a:xfrm>
        </p:spPr>
        <p:txBody>
          <a:bodyPr anchor="b"/>
          <a:lstStyle>
            <a:lvl1pPr algn="l">
              <a:defRPr b="1">
                <a:solidFill>
                  <a:srgbClr val="54156B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1804" y="4446571"/>
            <a:ext cx="7772400" cy="943897"/>
          </a:xfrm>
        </p:spPr>
        <p:txBody>
          <a:bodyPr anchor="t"/>
          <a:lstStyle>
            <a:lvl1pPr marL="0" indent="0">
              <a:buNone/>
              <a:defRPr sz="2000" baseline="0">
                <a:solidFill>
                  <a:srgbClr val="26293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Short texts here, only if necessary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613217" y="6623880"/>
            <a:ext cx="784498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065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>
                <a:solidFill>
                  <a:srgbClr val="54156B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188" y="2073960"/>
            <a:ext cx="3883611" cy="329388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73960"/>
            <a:ext cx="3727937" cy="329388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solidFill>
                  <a:srgbClr val="54156B"/>
                </a:solidFill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solidFill>
                <a:srgbClr val="54156B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43011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189" y="2092432"/>
            <a:ext cx="3885198" cy="46443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97A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188" y="2732194"/>
            <a:ext cx="3885199" cy="286841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2092432"/>
            <a:ext cx="3731112" cy="46443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97A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32194"/>
            <a:ext cx="3731113" cy="286841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20917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17" y="640093"/>
            <a:ext cx="8229600" cy="1143000"/>
          </a:xfrm>
        </p:spPr>
        <p:txBody>
          <a:bodyPr anchor="ctr"/>
          <a:lstStyle>
            <a:lvl1pPr algn="l"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808425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740712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17" y="638911"/>
            <a:ext cx="2852296" cy="905138"/>
          </a:xfrm>
        </p:spPr>
        <p:txBody>
          <a:bodyPr anchor="t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38911"/>
            <a:ext cx="4883150" cy="49525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188" y="1617141"/>
            <a:ext cx="2853325" cy="39743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333549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12188" y="612775"/>
            <a:ext cx="784601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3217" y="4864837"/>
            <a:ext cx="784498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613217" y="5956924"/>
            <a:ext cx="7844983" cy="0"/>
          </a:xfrm>
          <a:prstGeom prst="line">
            <a:avLst/>
          </a:prstGeom>
          <a:ln>
            <a:solidFill>
              <a:srgbClr val="26A1B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13217" y="6623880"/>
            <a:ext cx="7844983" cy="0"/>
          </a:xfrm>
          <a:prstGeom prst="line">
            <a:avLst/>
          </a:prstGeom>
          <a:ln>
            <a:solidFill>
              <a:srgbClr val="26A1B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131132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17" y="621821"/>
            <a:ext cx="7762920" cy="1143000"/>
          </a:xfrm>
        </p:spPr>
        <p:txBody>
          <a:bodyPr anchor="ctr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4304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sdfgafgafga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0301B2-611B-46B4-A216-5A65EC8FBC9E}" type="slidenum">
              <a:rPr lang="da-DK" altLang="en-US"/>
              <a:pPr/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347000548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5542"/>
            <a:ext cx="1828800" cy="5004200"/>
          </a:xfrm>
        </p:spPr>
        <p:txBody>
          <a:bodyPr vert="eaVert" anchor="t"/>
          <a:lstStyle>
            <a:lvl1pPr>
              <a:defRPr>
                <a:solidFill>
                  <a:srgbClr val="C3C190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3216" y="623814"/>
            <a:ext cx="5863783" cy="4985927"/>
          </a:xfrm>
        </p:spPr>
        <p:txBody>
          <a:bodyPr vert="eaVert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92818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721835" y="2284097"/>
            <a:ext cx="30335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International Growth Centre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London School of Economics and Political Science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Houghton Street</a:t>
            </a:r>
            <a:br>
              <a:rPr lang="en-GB" baseline="30000" dirty="0" smtClean="0">
                <a:solidFill>
                  <a:srgbClr val="EAE9E5"/>
                </a:solidFill>
                <a:latin typeface="Arial"/>
              </a:rPr>
            </a:b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London WC2 2AE 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dirty="0" smtClean="0">
              <a:solidFill>
                <a:srgbClr val="EAE9E5"/>
              </a:solidFill>
              <a:latin typeface="Arial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dirty="0" smtClean="0">
              <a:solidFill>
                <a:srgbClr val="EAE9E5"/>
              </a:solidFill>
              <a:latin typeface="Arial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aseline="30000" dirty="0" err="1" smtClean="0">
                <a:solidFill>
                  <a:srgbClr val="EAE9E5"/>
                </a:solidFill>
                <a:latin typeface="Arial"/>
              </a:rPr>
              <a:t>www.theigc.org</a:t>
            </a: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 </a:t>
            </a:r>
            <a:r>
              <a:rPr lang="en-GB" baseline="30000" dirty="0" smtClean="0">
                <a:solidFill>
                  <a:srgbClr val="FFFFFF"/>
                </a:solidFill>
                <a:latin typeface="Arial"/>
              </a:rPr>
              <a:t/>
            </a:r>
            <a:br>
              <a:rPr lang="en-GB" baseline="30000" dirty="0" smtClean="0">
                <a:solidFill>
                  <a:srgbClr val="FFFFFF"/>
                </a:solidFill>
                <a:latin typeface="Arial"/>
              </a:rPr>
            </a:br>
            <a:endParaRPr lang="en-US" dirty="0">
              <a:solidFill>
                <a:srgbClr val="0B000C"/>
              </a:solidFill>
              <a:latin typeface="Arial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04069" y="2110505"/>
            <a:ext cx="27685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7875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1804" y="2154404"/>
            <a:ext cx="7772400" cy="1362075"/>
          </a:xfrm>
        </p:spPr>
        <p:txBody>
          <a:bodyPr anchor="b">
            <a:noAutofit/>
          </a:bodyPr>
          <a:lstStyle>
            <a:lvl1pPr algn="l">
              <a:defRPr sz="4400" b="1" cap="none"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1804" y="4446571"/>
            <a:ext cx="7772400" cy="943897"/>
          </a:xfrm>
        </p:spPr>
        <p:txBody>
          <a:bodyPr anchor="t"/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Short texts here, only if necessary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53" y="450172"/>
            <a:ext cx="1065657" cy="8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0787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283774" cy="160126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53" y="450172"/>
            <a:ext cx="1065657" cy="89532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3217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108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="1">
                <a:solidFill>
                  <a:srgbClr val="54156B"/>
                </a:solidFill>
              </a:defRPr>
            </a:lvl1pPr>
          </a:lstStyle>
          <a:p>
            <a:r>
              <a:rPr lang="en-GB" dirty="0" smtClean="0"/>
              <a:t>Click to edit Master title style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88" y="2092232"/>
            <a:ext cx="7763949" cy="327996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17" y="5654280"/>
            <a:ext cx="1069330" cy="8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4182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op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531" y="2149095"/>
            <a:ext cx="7776000" cy="1368000"/>
          </a:xfrm>
        </p:spPr>
        <p:txBody>
          <a:bodyPr anchor="b"/>
          <a:lstStyle>
            <a:lvl1pPr algn="l">
              <a:defRPr b="1">
                <a:solidFill>
                  <a:srgbClr val="54156B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1804" y="4446571"/>
            <a:ext cx="7772400" cy="943897"/>
          </a:xfrm>
        </p:spPr>
        <p:txBody>
          <a:bodyPr anchor="t"/>
          <a:lstStyle>
            <a:lvl1pPr marL="0" indent="0">
              <a:buNone/>
              <a:defRPr sz="2000" baseline="0">
                <a:solidFill>
                  <a:srgbClr val="26293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Short texts here, only if necessary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613217" y="6623880"/>
            <a:ext cx="784498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875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>
                <a:solidFill>
                  <a:srgbClr val="54156B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188" y="2073960"/>
            <a:ext cx="3883611" cy="329388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73960"/>
            <a:ext cx="3727937" cy="329388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solidFill>
                  <a:srgbClr val="54156B"/>
                </a:solidFill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solidFill>
                <a:srgbClr val="54156B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891366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189" y="2092432"/>
            <a:ext cx="3885198" cy="46443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97A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188" y="2732194"/>
            <a:ext cx="3885199" cy="286841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2092432"/>
            <a:ext cx="3731112" cy="46443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97A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32194"/>
            <a:ext cx="3731113" cy="286841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24396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17" y="640093"/>
            <a:ext cx="8229600" cy="1143000"/>
          </a:xfrm>
        </p:spPr>
        <p:txBody>
          <a:bodyPr anchor="ctr"/>
          <a:lstStyle>
            <a:lvl1pPr algn="l"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576449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5138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sdfgafgafga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9B2A8B-54EA-4DDB-9986-CF3E9AADBAC0}" type="slidenum">
              <a:rPr lang="da-DK" altLang="en-US"/>
              <a:pPr/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320369592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17" y="638911"/>
            <a:ext cx="2852296" cy="905138"/>
          </a:xfrm>
        </p:spPr>
        <p:txBody>
          <a:bodyPr anchor="t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38911"/>
            <a:ext cx="4883150" cy="49525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188" y="1617141"/>
            <a:ext cx="2853325" cy="39743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52689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12188" y="612775"/>
            <a:ext cx="784601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3217" y="4864837"/>
            <a:ext cx="784498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613217" y="5956924"/>
            <a:ext cx="7844983" cy="0"/>
          </a:xfrm>
          <a:prstGeom prst="line">
            <a:avLst/>
          </a:prstGeom>
          <a:ln>
            <a:solidFill>
              <a:srgbClr val="26A1B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13217" y="6623880"/>
            <a:ext cx="7844983" cy="0"/>
          </a:xfrm>
          <a:prstGeom prst="line">
            <a:avLst/>
          </a:prstGeom>
          <a:ln>
            <a:solidFill>
              <a:srgbClr val="26A1B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968949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17" y="621821"/>
            <a:ext cx="7762920" cy="1143000"/>
          </a:xfrm>
        </p:spPr>
        <p:txBody>
          <a:bodyPr anchor="ctr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893098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5542"/>
            <a:ext cx="1828800" cy="5004200"/>
          </a:xfrm>
        </p:spPr>
        <p:txBody>
          <a:bodyPr vert="eaVert" anchor="t"/>
          <a:lstStyle>
            <a:lvl1pPr>
              <a:defRPr>
                <a:solidFill>
                  <a:srgbClr val="C3C190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3216" y="623814"/>
            <a:ext cx="5863783" cy="4985927"/>
          </a:xfrm>
        </p:spPr>
        <p:txBody>
          <a:bodyPr vert="eaVert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BF00C0C-DDC1-4C4A-8AE3-F4BB14C33209}" type="slidenum">
              <a:rPr lang="en-US" sz="1800" smtClean="0"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9100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721835" y="2284097"/>
            <a:ext cx="30335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International Growth Centre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London School of Economics and Political Science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Houghton Street</a:t>
            </a:r>
            <a:br>
              <a:rPr lang="en-GB" baseline="30000" dirty="0" smtClean="0">
                <a:solidFill>
                  <a:srgbClr val="EAE9E5"/>
                </a:solidFill>
                <a:latin typeface="Arial"/>
              </a:rPr>
            </a:b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London WC2 2AE 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dirty="0" smtClean="0">
              <a:solidFill>
                <a:srgbClr val="EAE9E5"/>
              </a:solidFill>
              <a:latin typeface="Arial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dirty="0" smtClean="0">
              <a:solidFill>
                <a:srgbClr val="EAE9E5"/>
              </a:solidFill>
              <a:latin typeface="Arial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aseline="30000" dirty="0" err="1" smtClean="0">
                <a:solidFill>
                  <a:srgbClr val="EAE9E5"/>
                </a:solidFill>
                <a:latin typeface="Arial"/>
              </a:rPr>
              <a:t>www.theigc.org</a:t>
            </a:r>
            <a:r>
              <a:rPr lang="en-GB" baseline="30000" dirty="0" smtClean="0">
                <a:solidFill>
                  <a:srgbClr val="EAE9E5"/>
                </a:solidFill>
                <a:latin typeface="Arial"/>
              </a:rPr>
              <a:t> </a:t>
            </a:r>
            <a:r>
              <a:rPr lang="en-GB" baseline="30000" dirty="0" smtClean="0">
                <a:solidFill>
                  <a:srgbClr val="FFFFFF"/>
                </a:solidFill>
                <a:latin typeface="Arial"/>
              </a:rPr>
              <a:t/>
            </a:r>
            <a:br>
              <a:rPr lang="en-GB" baseline="30000" dirty="0" smtClean="0">
                <a:solidFill>
                  <a:srgbClr val="FFFFFF"/>
                </a:solidFill>
                <a:latin typeface="Arial"/>
              </a:rPr>
            </a:br>
            <a:endParaRPr lang="en-US" dirty="0">
              <a:solidFill>
                <a:srgbClr val="0B000C"/>
              </a:solidFill>
              <a:latin typeface="Arial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04069" y="2110505"/>
            <a:ext cx="27685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577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sdfgafgafga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F56B20-0675-4F03-99BE-E485DE035EA8}" type="slidenum">
              <a:rPr lang="da-DK" altLang="en-US"/>
              <a:pPr/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7050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sdfgafgafga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85DB96-2F4D-4238-9E47-D9EBB6C48B22}" type="slidenum">
              <a:rPr lang="da-DK" altLang="en-US"/>
              <a:pPr/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328147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sdfgafgafga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F77263-C29E-406D-864D-5A2681DFC019}" type="slidenum">
              <a:rPr lang="da-DK" altLang="en-US"/>
              <a:pPr/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527152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EA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smtClean="0"/>
              <a:t>Klik for at redigere titeltypografi i masteren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smtClean="0"/>
              <a:t>Klik for at redigere teksttypografierne i masteren</a:t>
            </a:r>
          </a:p>
          <a:p>
            <a:pPr lvl="1"/>
            <a:r>
              <a:rPr lang="da-DK" altLang="en-US" smtClean="0"/>
              <a:t>Andet niveau</a:t>
            </a:r>
          </a:p>
          <a:p>
            <a:pPr lvl="2"/>
            <a:r>
              <a:rPr lang="da-DK" altLang="en-US" smtClean="0"/>
              <a:t>Tredje niveau</a:t>
            </a:r>
          </a:p>
          <a:p>
            <a:pPr lvl="3"/>
            <a:r>
              <a:rPr lang="da-DK" altLang="en-US" smtClean="0"/>
              <a:t>Fjerde niveau</a:t>
            </a:r>
          </a:p>
          <a:p>
            <a:pPr lvl="4"/>
            <a:r>
              <a:rPr lang="da-DK" altLang="en-US" smtClean="0"/>
              <a:t>Femte niveau</a:t>
            </a: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da-DK"/>
              <a:t>sdfgafgafga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E364E0E-1E64-434D-B5B6-E6836313DFAA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19" r:id="rId1"/>
    <p:sldLayoutId id="2147485596" r:id="rId2"/>
    <p:sldLayoutId id="2147485597" r:id="rId3"/>
    <p:sldLayoutId id="2147485598" r:id="rId4"/>
    <p:sldLayoutId id="2147485599" r:id="rId5"/>
    <p:sldLayoutId id="2147485600" r:id="rId6"/>
    <p:sldLayoutId id="2147485601" r:id="rId7"/>
    <p:sldLayoutId id="2147485602" r:id="rId8"/>
    <p:sldLayoutId id="2147485603" r:id="rId9"/>
    <p:sldLayoutId id="2147485604" r:id="rId10"/>
    <p:sldLayoutId id="2147485605" r:id="rId11"/>
    <p:sldLayoutId id="214748560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189" y="621821"/>
            <a:ext cx="77639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188" y="2092232"/>
            <a:ext cx="7763949" cy="3279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 bullet</a:t>
            </a:r>
          </a:p>
          <a:p>
            <a:pPr lvl="2"/>
            <a:r>
              <a:rPr lang="en-GB" dirty="0" smtClean="0"/>
              <a:t>Third level bullet</a:t>
            </a:r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005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429904C6-6A7C-884D-A5F6-14714D23C281}" type="datetime1">
              <a:rPr lang="en-GB" smtClean="0">
                <a:solidFill>
                  <a:srgbClr val="0B000C">
                    <a:tint val="75000"/>
                  </a:srgbClr>
                </a:solidFill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05/03/2015</a:t>
            </a:fld>
            <a:endParaRPr lang="en-US">
              <a:solidFill>
                <a:srgbClr val="0B000C">
                  <a:tint val="75000"/>
                </a:srgb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005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17463D25-458D-D345-A2C7-3D6E7D506DE6}" type="slidenum">
              <a:rPr lang="en-US" smtClean="0">
                <a:solidFill>
                  <a:srgbClr val="0B000C">
                    <a:tint val="75000"/>
                  </a:srgbClr>
                </a:solidFill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0B000C">
                  <a:tint val="75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087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21" r:id="rId1"/>
    <p:sldLayoutId id="2147485622" r:id="rId2"/>
    <p:sldLayoutId id="2147485623" r:id="rId3"/>
    <p:sldLayoutId id="2147485624" r:id="rId4"/>
    <p:sldLayoutId id="2147485625" r:id="rId5"/>
    <p:sldLayoutId id="2147485626" r:id="rId6"/>
    <p:sldLayoutId id="2147485627" r:id="rId7"/>
    <p:sldLayoutId id="2147485628" r:id="rId8"/>
    <p:sldLayoutId id="2147485629" r:id="rId9"/>
    <p:sldLayoutId id="2147485630" r:id="rId10"/>
    <p:sldLayoutId id="2147485631" r:id="rId11"/>
    <p:sldLayoutId id="2147485632" r:id="rId12"/>
    <p:sldLayoutId id="2147485633" r:id="rId1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Lucida Grande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189" y="621821"/>
            <a:ext cx="77639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188" y="2092232"/>
            <a:ext cx="7763949" cy="3279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 bullet</a:t>
            </a:r>
          </a:p>
          <a:p>
            <a:pPr lvl="2"/>
            <a:r>
              <a:rPr lang="en-GB" dirty="0" smtClean="0"/>
              <a:t>Third level bullet</a:t>
            </a:r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005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429904C6-6A7C-884D-A5F6-14714D23C281}" type="datetime1">
              <a:rPr lang="en-GB" smtClean="0">
                <a:solidFill>
                  <a:srgbClr val="0B000C">
                    <a:tint val="75000"/>
                  </a:srgbClr>
                </a:solidFill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05/03/2015</a:t>
            </a:fld>
            <a:endParaRPr lang="en-US">
              <a:solidFill>
                <a:srgbClr val="0B000C">
                  <a:tint val="75000"/>
                </a:srgb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005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17463D25-458D-D345-A2C7-3D6E7D506DE6}" type="slidenum">
              <a:rPr lang="en-US" smtClean="0">
                <a:solidFill>
                  <a:srgbClr val="0B000C">
                    <a:tint val="75000"/>
                  </a:srgbClr>
                </a:solidFill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0B000C">
                  <a:tint val="75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081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35" r:id="rId1"/>
    <p:sldLayoutId id="2147485636" r:id="rId2"/>
    <p:sldLayoutId id="2147485637" r:id="rId3"/>
    <p:sldLayoutId id="2147485638" r:id="rId4"/>
    <p:sldLayoutId id="2147485639" r:id="rId5"/>
    <p:sldLayoutId id="2147485640" r:id="rId6"/>
    <p:sldLayoutId id="2147485641" r:id="rId7"/>
    <p:sldLayoutId id="2147485642" r:id="rId8"/>
    <p:sldLayoutId id="2147485643" r:id="rId9"/>
    <p:sldLayoutId id="2147485644" r:id="rId10"/>
    <p:sldLayoutId id="2147485645" r:id="rId11"/>
    <p:sldLayoutId id="2147485646" r:id="rId12"/>
    <p:sldLayoutId id="2147485647" r:id="rId1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Lucida Grande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189" y="621821"/>
            <a:ext cx="77639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188" y="2092232"/>
            <a:ext cx="7763949" cy="3279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 bullet</a:t>
            </a:r>
          </a:p>
          <a:p>
            <a:pPr lvl="2"/>
            <a:r>
              <a:rPr lang="en-GB" dirty="0" smtClean="0"/>
              <a:t>Third level bullet</a:t>
            </a:r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005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429904C6-6A7C-884D-A5F6-14714D23C281}" type="datetime1">
              <a:rPr lang="en-GB" smtClean="0">
                <a:solidFill>
                  <a:srgbClr val="0B000C">
                    <a:tint val="75000"/>
                  </a:srgbClr>
                </a:solidFill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05/03/2015</a:t>
            </a:fld>
            <a:endParaRPr lang="en-US">
              <a:solidFill>
                <a:srgbClr val="0B000C">
                  <a:tint val="75000"/>
                </a:srgb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005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17463D25-458D-D345-A2C7-3D6E7D506DE6}" type="slidenum">
              <a:rPr lang="en-US" smtClean="0">
                <a:solidFill>
                  <a:srgbClr val="0B000C">
                    <a:tint val="75000"/>
                  </a:srgbClr>
                </a:solidFill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0B000C">
                  <a:tint val="75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199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49" r:id="rId1"/>
    <p:sldLayoutId id="2147485650" r:id="rId2"/>
    <p:sldLayoutId id="2147485651" r:id="rId3"/>
    <p:sldLayoutId id="2147485652" r:id="rId4"/>
    <p:sldLayoutId id="2147485653" r:id="rId5"/>
    <p:sldLayoutId id="2147485654" r:id="rId6"/>
    <p:sldLayoutId id="2147485655" r:id="rId7"/>
    <p:sldLayoutId id="2147485656" r:id="rId8"/>
    <p:sldLayoutId id="2147485657" r:id="rId9"/>
    <p:sldLayoutId id="2147485658" r:id="rId10"/>
    <p:sldLayoutId id="2147485659" r:id="rId11"/>
    <p:sldLayoutId id="2147485660" r:id="rId12"/>
    <p:sldLayoutId id="2147485661" r:id="rId1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Lucida Grande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189" y="621821"/>
            <a:ext cx="77639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188" y="2092232"/>
            <a:ext cx="7763949" cy="3279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 bullet</a:t>
            </a:r>
          </a:p>
          <a:p>
            <a:pPr lvl="2"/>
            <a:r>
              <a:rPr lang="en-GB" dirty="0" smtClean="0"/>
              <a:t>Third level bullet</a:t>
            </a:r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005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429904C6-6A7C-884D-A5F6-14714D23C281}" type="datetime1">
              <a:rPr lang="en-GB" smtClean="0">
                <a:solidFill>
                  <a:srgbClr val="0B000C">
                    <a:tint val="75000"/>
                  </a:srgbClr>
                </a:solidFill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05/03/2015</a:t>
            </a:fld>
            <a:endParaRPr lang="en-US">
              <a:solidFill>
                <a:srgbClr val="0B000C">
                  <a:tint val="75000"/>
                </a:srgb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005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17463D25-458D-D345-A2C7-3D6E7D506DE6}" type="slidenum">
              <a:rPr lang="en-US" smtClean="0">
                <a:solidFill>
                  <a:srgbClr val="0B000C">
                    <a:tint val="75000"/>
                  </a:srgbClr>
                </a:solidFill>
                <a:latin typeface="Arial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0B000C">
                  <a:tint val="75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434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63" r:id="rId1"/>
    <p:sldLayoutId id="2147485664" r:id="rId2"/>
    <p:sldLayoutId id="2147485665" r:id="rId3"/>
    <p:sldLayoutId id="2147485666" r:id="rId4"/>
    <p:sldLayoutId id="2147485667" r:id="rId5"/>
    <p:sldLayoutId id="2147485668" r:id="rId6"/>
    <p:sldLayoutId id="2147485669" r:id="rId7"/>
    <p:sldLayoutId id="2147485670" r:id="rId8"/>
    <p:sldLayoutId id="2147485671" r:id="rId9"/>
    <p:sldLayoutId id="2147485672" r:id="rId10"/>
    <p:sldLayoutId id="2147485673" r:id="rId11"/>
    <p:sldLayoutId id="2147485674" r:id="rId12"/>
    <p:sldLayoutId id="2147485675" r:id="rId1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Lucida Grande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04" y="1089084"/>
            <a:ext cx="7772400" cy="1362075"/>
          </a:xfrm>
        </p:spPr>
        <p:txBody>
          <a:bodyPr/>
          <a:lstStyle/>
          <a:p>
            <a:pPr algn="ctr"/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Taxation &amp; Development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04" y="2948308"/>
            <a:ext cx="7772400" cy="2349352"/>
          </a:xfrm>
        </p:spPr>
        <p:txBody>
          <a:bodyPr>
            <a:noAutofit/>
          </a:bodyPr>
          <a:lstStyle/>
          <a:p>
            <a:pPr algn="ctr"/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Henrik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Kleven</a:t>
            </a:r>
            <a:endParaRPr lang="en-GB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Professor, London School of Economics</a:t>
            </a:r>
            <a:b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Co-Director, IGC State Capabilities Programme</a:t>
            </a:r>
          </a:p>
          <a:p>
            <a:pPr algn="ctr"/>
            <a:endParaRPr lang="en-GB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n-GB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n-GB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GB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DFID Presentation, 28th October 2014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24743" y="66112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B000C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619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430" y="183939"/>
            <a:ext cx="8119687" cy="1143000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Tax Enforcement: IGC Research Agenda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11555" y="1222196"/>
            <a:ext cx="8458200" cy="5254625"/>
          </a:xfrm>
        </p:spPr>
        <p:txBody>
          <a:bodyPr/>
          <a:lstStyle/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Tx/>
              <a:buNone/>
            </a:pPr>
            <a:r>
              <a:rPr lang="en-US" altLang="en-US" dirty="0" smtClean="0"/>
              <a:t>Policy recommendation to IGC country X is </a:t>
            </a:r>
            <a:r>
              <a:rPr lang="en-US" altLang="en-US" u="sng" dirty="0" smtClean="0"/>
              <a:t>not</a:t>
            </a:r>
            <a:r>
              <a:rPr lang="en-US" altLang="en-US" dirty="0" smtClean="0"/>
              <a:t> to replicate the Danish information reporting system as many context-specific factors are key: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Tax administration, self-employment; industrial composition; firm size and complexity; financial sector; scope for evasion substitution</a:t>
            </a:r>
          </a:p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Tx/>
              <a:buNone/>
            </a:pPr>
            <a:r>
              <a:rPr lang="en-US" altLang="en-US" b="1" dirty="0" smtClean="0"/>
              <a:t>Examples of IGC tax enforcement research:</a:t>
            </a:r>
            <a:endParaRPr lang="en-US" altLang="en-US" dirty="0" smtClean="0"/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err="1" smtClean="0"/>
              <a:t>Almunia</a:t>
            </a:r>
            <a:r>
              <a:rPr lang="en-US" altLang="en-US" dirty="0" smtClean="0"/>
              <a:t>-Gerard-</a:t>
            </a:r>
            <a:r>
              <a:rPr lang="en-US" altLang="en-US" dirty="0" err="1" smtClean="0"/>
              <a:t>Hjort</a:t>
            </a:r>
            <a:r>
              <a:rPr lang="en-US" altLang="en-US" dirty="0" smtClean="0"/>
              <a:t> (ongoing) [Uganda]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Best (ongoing) [Pakistan]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err="1" smtClean="0"/>
              <a:t>Olabisi</a:t>
            </a:r>
            <a:r>
              <a:rPr lang="en-US" altLang="en-US" dirty="0" smtClean="0"/>
              <a:t> (ongoing) [Liberia]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err="1" smtClean="0"/>
              <a:t>Kleven</a:t>
            </a:r>
            <a:r>
              <a:rPr lang="en-US" altLang="en-US" dirty="0" smtClean="0"/>
              <a:t>-Kreiner-Saez (2009, 2014) [cross-country]</a:t>
            </a:r>
          </a:p>
        </p:txBody>
      </p:sp>
    </p:spTree>
    <p:extLst>
      <p:ext uri="{BB962C8B-B14F-4D97-AF65-F5344CB8AC3E}">
        <p14:creationId xmlns:p14="http://schemas.microsoft.com/office/powerpoint/2010/main" val="4023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2"/>
          <p:cNvSpPr txBox="1">
            <a:spLocks noChangeArrowheads="1"/>
          </p:cNvSpPr>
          <p:nvPr/>
        </p:nvSpPr>
        <p:spPr>
          <a:xfrm>
            <a:off x="471488" y="1751259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54156B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lnSpc>
                <a:spcPct val="120000"/>
              </a:lnSpc>
              <a:spcAft>
                <a:spcPts val="0"/>
              </a:spcAft>
            </a:pPr>
            <a:r>
              <a:rPr lang="en-US" altLang="en-US" sz="3200" dirty="0" smtClean="0">
                <a:solidFill>
                  <a:srgbClr val="292929"/>
                </a:solidFill>
              </a:rPr>
              <a:t>Overview of Topics</a:t>
            </a:r>
            <a:endParaRPr lang="da-DK" altLang="en-US" sz="3200" dirty="0" smtClean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16999" y="2513259"/>
            <a:ext cx="7172325" cy="3124200"/>
          </a:xfrm>
        </p:spPr>
        <p:txBody>
          <a:bodyPr anchor="ctr"/>
          <a:lstStyle/>
          <a:p>
            <a:pPr marL="539750" indent="-539750" algn="l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Verdana" pitchFamily="34" charset="0"/>
              <a:buAutoNum type="romanUcPeriod"/>
            </a:pPr>
            <a:r>
              <a:rPr lang="en-US" altLang="en-US" dirty="0" smtClean="0">
                <a:solidFill>
                  <a:schemeClr val="tx1"/>
                </a:solidFill>
              </a:rPr>
              <a:t>Tax enforcement</a:t>
            </a:r>
          </a:p>
          <a:p>
            <a:pPr marL="539750" indent="-539750" algn="l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Verdana" pitchFamily="34" charset="0"/>
              <a:buAutoNum type="romanUcPeriod"/>
            </a:pPr>
            <a:r>
              <a:rPr lang="en-US" altLang="en-US" b="1" dirty="0" smtClean="0">
                <a:solidFill>
                  <a:schemeClr val="tx1"/>
                </a:solidFill>
              </a:rPr>
              <a:t>Tax policy</a:t>
            </a:r>
          </a:p>
          <a:p>
            <a:pPr marL="539750" indent="-539750" algn="l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Verdana" pitchFamily="34" charset="0"/>
              <a:buAutoNum type="romanUcPeriod"/>
            </a:pPr>
            <a:r>
              <a:rPr lang="en-US" altLang="en-US" dirty="0" smtClean="0">
                <a:solidFill>
                  <a:schemeClr val="tx1"/>
                </a:solidFill>
              </a:rPr>
              <a:t>Tax morale</a:t>
            </a:r>
          </a:p>
          <a:p>
            <a:pPr marL="539750" indent="-539750" algn="l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Verdana" pitchFamily="34" charset="0"/>
              <a:buAutoNum type="romanUcPeriod"/>
            </a:pPr>
            <a:r>
              <a:rPr lang="en-US" altLang="en-US" dirty="0" smtClean="0">
                <a:solidFill>
                  <a:schemeClr val="tx1"/>
                </a:solidFill>
              </a:rPr>
              <a:t>Tax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925423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432" y="0"/>
            <a:ext cx="7763948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/>
              <a:t>Tax Policy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69888" y="1235075"/>
            <a:ext cx="8458200" cy="5254625"/>
          </a:xfrm>
        </p:spPr>
        <p:txBody>
          <a:bodyPr/>
          <a:lstStyle/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Tx/>
              <a:buNone/>
            </a:pPr>
            <a:r>
              <a:rPr lang="en-US" altLang="en-US" dirty="0" smtClean="0"/>
              <a:t>Traditional recommendations from the tax theory literature:</a:t>
            </a:r>
            <a:endParaRPr lang="en-US" altLang="en-US" b="1" dirty="0" smtClean="0"/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Use progressive income taxes and VAT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30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Do not use differentiated consumption taxes, capital taxes, and taxes on turnover, trade, and intermediate goods</a:t>
            </a:r>
          </a:p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  <a:buFontTx/>
              <a:buNone/>
            </a:pPr>
            <a:r>
              <a:rPr lang="en-US" altLang="en-US" dirty="0" smtClean="0"/>
              <a:t>These theoretical results generally assume: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Perfect tax enforcement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Full set of tax instruments available to policy makers</a:t>
            </a:r>
          </a:p>
        </p:txBody>
      </p:sp>
    </p:spTree>
    <p:extLst>
      <p:ext uri="{BB962C8B-B14F-4D97-AF65-F5344CB8AC3E}">
        <p14:creationId xmlns:p14="http://schemas.microsoft.com/office/powerpoint/2010/main" val="4023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189" y="0"/>
            <a:ext cx="7763948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/>
              <a:t>From Tax Rates to Tax Instruments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2918" y="1054770"/>
            <a:ext cx="8458200" cy="5254625"/>
          </a:xfrm>
        </p:spPr>
        <p:txBody>
          <a:bodyPr/>
          <a:lstStyle/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Tx/>
              <a:buNone/>
            </a:pPr>
            <a:r>
              <a:rPr lang="en-US" altLang="en-US" dirty="0" smtClean="0"/>
              <a:t>Much academic work studies optimal tax rates taking the tax policy instrument as given</a:t>
            </a:r>
            <a:endParaRPr lang="en-US" altLang="en-US" b="1" dirty="0" smtClean="0"/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E.g., much work on the optimal progressive income tax schedule</a:t>
            </a:r>
          </a:p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Tx/>
              <a:buNone/>
            </a:pPr>
            <a:r>
              <a:rPr lang="en-US" altLang="en-US" dirty="0" smtClean="0"/>
              <a:t>This is typically not first order for developing countries in which personal income taxes are hard to implement and enforce</a:t>
            </a:r>
          </a:p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  <a:buFontTx/>
              <a:buNone/>
            </a:pPr>
            <a:r>
              <a:rPr lang="en-US" altLang="en-US" dirty="0" smtClean="0"/>
              <a:t>In settings with weak tax capacity, the choice of instruments is key</a:t>
            </a:r>
            <a:endParaRPr lang="en-US" altLang="en-US" b="1" dirty="0" smtClean="0"/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Which instruments represent the best trade-off between standard efficiency-equity concerns and compliance/administration concerns?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Example: Best-Brockmeyer-</a:t>
            </a:r>
            <a:r>
              <a:rPr lang="en-US" altLang="en-US" dirty="0" err="1" smtClean="0"/>
              <a:t>Kleven</a:t>
            </a:r>
            <a:r>
              <a:rPr lang="en-US" altLang="en-US" dirty="0" smtClean="0"/>
              <a:t>-</a:t>
            </a:r>
            <a:r>
              <a:rPr lang="en-US" altLang="en-US" dirty="0" err="1" smtClean="0"/>
              <a:t>Spinnewijn-Waseem</a:t>
            </a:r>
            <a:r>
              <a:rPr lang="en-US" altLang="en-US" dirty="0" smtClean="0"/>
              <a:t> (2014)</a:t>
            </a:r>
          </a:p>
        </p:txBody>
      </p:sp>
    </p:spTree>
    <p:extLst>
      <p:ext uri="{BB962C8B-B14F-4D97-AF65-F5344CB8AC3E}">
        <p14:creationId xmlns:p14="http://schemas.microsoft.com/office/powerpoint/2010/main" val="4023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357" y="166688"/>
            <a:ext cx="7763948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/>
              <a:t>Tax Take across Countries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724" y="1155141"/>
            <a:ext cx="6399213" cy="447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93977" y="5927815"/>
            <a:ext cx="4078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dirty="0"/>
              <a:t>Source: </a:t>
            </a:r>
            <a:r>
              <a:rPr lang="en-GB" altLang="en-US" sz="1400" dirty="0" err="1"/>
              <a:t>Kleven</a:t>
            </a:r>
            <a:r>
              <a:rPr lang="en-GB" altLang="en-US" sz="1400" dirty="0"/>
              <a:t>, </a:t>
            </a:r>
            <a:r>
              <a:rPr lang="en-GB" altLang="en-US" sz="1400" dirty="0" err="1"/>
              <a:t>Kreiner</a:t>
            </a:r>
            <a:r>
              <a:rPr lang="en-GB" altLang="en-US" sz="1400" dirty="0"/>
              <a:t>, </a:t>
            </a:r>
            <a:r>
              <a:rPr lang="en-GB" altLang="en-US" sz="1400" dirty="0" err="1"/>
              <a:t>Saez</a:t>
            </a:r>
            <a:r>
              <a:rPr lang="en-GB" altLang="en-US" sz="1400" dirty="0"/>
              <a:t> (2014) </a:t>
            </a:r>
          </a:p>
        </p:txBody>
      </p:sp>
    </p:spTree>
    <p:extLst>
      <p:ext uri="{BB962C8B-B14F-4D97-AF65-F5344CB8AC3E}">
        <p14:creationId xmlns:p14="http://schemas.microsoft.com/office/powerpoint/2010/main" val="4023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01" y="0"/>
            <a:ext cx="7763948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/>
              <a:t>Tax Structure across Countries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1757363"/>
            <a:ext cx="4114800" cy="288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1743075"/>
            <a:ext cx="4114800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400175" y="1404938"/>
            <a:ext cx="2333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 dirty="0"/>
              <a:t>Modern Taxes to GDP </a:t>
            </a: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5449888" y="1414463"/>
            <a:ext cx="28130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 dirty="0"/>
              <a:t>Traditional Taxes to GDP 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377825" y="4876800"/>
            <a:ext cx="4076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dirty="0"/>
              <a:t>Source: </a:t>
            </a:r>
            <a:r>
              <a:rPr lang="en-GB" altLang="en-US" sz="1400" dirty="0" err="1"/>
              <a:t>Kleven</a:t>
            </a:r>
            <a:r>
              <a:rPr lang="en-GB" altLang="en-US" sz="1400" dirty="0"/>
              <a:t>, </a:t>
            </a:r>
            <a:r>
              <a:rPr lang="en-GB" altLang="en-US" sz="1400" dirty="0" err="1"/>
              <a:t>Kreiner</a:t>
            </a:r>
            <a:r>
              <a:rPr lang="en-GB" altLang="en-US" sz="1400" dirty="0"/>
              <a:t>, </a:t>
            </a:r>
            <a:r>
              <a:rPr lang="en-GB" altLang="en-US" sz="1400" dirty="0" err="1"/>
              <a:t>Saez</a:t>
            </a:r>
            <a:r>
              <a:rPr lang="en-GB" altLang="en-US" sz="1400" dirty="0"/>
              <a:t> (2014) </a:t>
            </a:r>
          </a:p>
        </p:txBody>
      </p:sp>
    </p:spTree>
    <p:extLst>
      <p:ext uri="{BB962C8B-B14F-4D97-AF65-F5344CB8AC3E}">
        <p14:creationId xmlns:p14="http://schemas.microsoft.com/office/powerpoint/2010/main" val="4023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158" y="115910"/>
            <a:ext cx="7763948" cy="550572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3200" dirty="0"/>
              <a:t>Tax Take and Tax Structure over Time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9" name="Diagram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3151817"/>
              </p:ext>
            </p:extLst>
          </p:nvPr>
        </p:nvGraphicFramePr>
        <p:xfrm>
          <a:off x="294343" y="823375"/>
          <a:ext cx="4103259" cy="2620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Diagram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5350257"/>
              </p:ext>
            </p:extLst>
          </p:nvPr>
        </p:nvGraphicFramePr>
        <p:xfrm>
          <a:off x="4495574" y="820200"/>
          <a:ext cx="4452258" cy="2601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Diagram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91522"/>
              </p:ext>
            </p:extLst>
          </p:nvPr>
        </p:nvGraphicFramePr>
        <p:xfrm>
          <a:off x="240369" y="3570205"/>
          <a:ext cx="4179005" cy="2660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2503534"/>
              </p:ext>
            </p:extLst>
          </p:nvPr>
        </p:nvGraphicFramePr>
        <p:xfrm>
          <a:off x="4484688" y="3563400"/>
          <a:ext cx="4419599" cy="2656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406400" y="6230401"/>
            <a:ext cx="4078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dirty="0"/>
              <a:t>Source: </a:t>
            </a:r>
            <a:r>
              <a:rPr lang="en-GB" altLang="en-US" sz="1400" dirty="0" err="1"/>
              <a:t>Kleven</a:t>
            </a:r>
            <a:r>
              <a:rPr lang="en-GB" altLang="en-US" sz="1400" dirty="0"/>
              <a:t>, </a:t>
            </a:r>
            <a:r>
              <a:rPr lang="en-GB" altLang="en-US" sz="1400" dirty="0" err="1"/>
              <a:t>Kreiner</a:t>
            </a:r>
            <a:r>
              <a:rPr lang="en-GB" altLang="en-US" sz="1400" dirty="0"/>
              <a:t>, </a:t>
            </a:r>
            <a:r>
              <a:rPr lang="en-GB" altLang="en-US" sz="1400" dirty="0" err="1"/>
              <a:t>Saez</a:t>
            </a:r>
            <a:r>
              <a:rPr lang="en-GB" altLang="en-US" sz="1400" dirty="0"/>
              <a:t> (2014) </a:t>
            </a:r>
          </a:p>
        </p:txBody>
      </p:sp>
    </p:spTree>
    <p:extLst>
      <p:ext uri="{BB962C8B-B14F-4D97-AF65-F5344CB8AC3E}">
        <p14:creationId xmlns:p14="http://schemas.microsoft.com/office/powerpoint/2010/main" val="4023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674" y="0"/>
            <a:ext cx="7763948" cy="872544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/>
              <a:t>From Macro to Micro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69888" y="732800"/>
            <a:ext cx="8458200" cy="5254625"/>
          </a:xfrm>
        </p:spPr>
        <p:txBody>
          <a:bodyPr/>
          <a:lstStyle/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chemeClr val="accent1"/>
              </a:buClr>
              <a:buSzPct val="150000"/>
              <a:buFontTx/>
              <a:buNone/>
            </a:pPr>
            <a:r>
              <a:rPr lang="en-US" altLang="en-US" dirty="0" smtClean="0"/>
              <a:t>Diamond-</a:t>
            </a:r>
            <a:r>
              <a:rPr lang="en-US" altLang="en-US" dirty="0" err="1" smtClean="0"/>
              <a:t>Mirrlees</a:t>
            </a:r>
            <a:r>
              <a:rPr lang="en-US" altLang="en-US" dirty="0" smtClean="0"/>
              <a:t> (1971): assuming perfect enforcement, only production efficient tax instruments should be used</a:t>
            </a:r>
          </a:p>
          <a:p>
            <a:pPr>
              <a:spcAft>
                <a:spcPts val="2400"/>
              </a:spcAft>
            </a:pPr>
            <a:r>
              <a:rPr lang="en-US" altLang="en-US" dirty="0" smtClean="0"/>
              <a:t>Ubiquitous production inefficient tax policy in developing countries: </a:t>
            </a:r>
            <a:r>
              <a:rPr lang="en-GB" altLang="en-US" b="1" dirty="0" smtClean="0"/>
              <a:t>Minimum Tax Schemes</a:t>
            </a:r>
            <a:r>
              <a:rPr lang="en-GB" altLang="en-US" dirty="0" smtClean="0"/>
              <a:t> (MTS) whereby firms are taxed on either profits or turnover depending on which tax liability is larger</a:t>
            </a:r>
          </a:p>
          <a:p>
            <a:pPr>
              <a:spcAft>
                <a:spcPts val="2400"/>
              </a:spcAft>
            </a:pPr>
            <a:r>
              <a:rPr lang="en-US" altLang="en-US" dirty="0" smtClean="0"/>
              <a:t>Turnover taxes are production inefficient, but maybe harder to evade?</a:t>
            </a:r>
            <a:endParaRPr lang="en-US" altLang="en-US" i="1" dirty="0" smtClean="0"/>
          </a:p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50000"/>
              <a:buFontTx/>
              <a:buNone/>
            </a:pPr>
            <a:r>
              <a:rPr lang="en-US" altLang="en-US" dirty="0" smtClean="0"/>
              <a:t>Best et al. (2014) studies the MTS in Pakistan: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GB" altLang="en-US" dirty="0" smtClean="0"/>
              <a:t>Turnover taxes reduce evasion by up to 60-70% of corporate income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GB" altLang="en-US" dirty="0" smtClean="0"/>
              <a:t>These compliance gains outweigh the loss of production efficiency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GB" altLang="en-US" dirty="0" smtClean="0"/>
              <a:t>So the MTS is a good policy in a weak tax capacity setting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3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10" y="0"/>
            <a:ext cx="7763948" cy="911180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/>
              <a:t>Tax Policy: IGC Research Agenda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2766" y="694161"/>
            <a:ext cx="8458200" cy="5254625"/>
          </a:xfrm>
        </p:spPr>
        <p:txBody>
          <a:bodyPr/>
          <a:lstStyle/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chemeClr val="accent1"/>
              </a:buClr>
              <a:buFontTx/>
              <a:buNone/>
            </a:pPr>
            <a:r>
              <a:rPr lang="en-US" altLang="en-US" dirty="0" smtClean="0"/>
              <a:t>Again, the default recommendation to IGC country X is </a:t>
            </a:r>
            <a:r>
              <a:rPr lang="en-US" altLang="en-US" u="sng" dirty="0" smtClean="0"/>
              <a:t>not</a:t>
            </a:r>
            <a:r>
              <a:rPr lang="en-US" altLang="en-US" dirty="0" smtClean="0"/>
              <a:t> to replicate policies from high-income countries, but to consider the specific context</a:t>
            </a:r>
          </a:p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Tx/>
              <a:buNone/>
            </a:pPr>
            <a:r>
              <a:rPr lang="en-US" altLang="en-US" dirty="0" smtClean="0"/>
              <a:t>Sometimes the conclusion is that the existing policy is exactly right, sometimes that it’s not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Both findings are useful</a:t>
            </a:r>
          </a:p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Tx/>
              <a:buNone/>
            </a:pPr>
            <a:r>
              <a:rPr lang="en-US" altLang="en-US" b="1" dirty="0" smtClean="0"/>
              <a:t>Examples of IGC tax policy research:</a:t>
            </a:r>
            <a:endParaRPr lang="en-US" altLang="en-US" dirty="0" smtClean="0"/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Gadenne-Singhal (ongoing) [India]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Best-Brockmeyer-</a:t>
            </a:r>
            <a:r>
              <a:rPr lang="en-US" altLang="en-US" dirty="0" err="1" smtClean="0"/>
              <a:t>Kleven</a:t>
            </a:r>
            <a:r>
              <a:rPr lang="en-US" altLang="en-US" dirty="0" smtClean="0"/>
              <a:t>-</a:t>
            </a:r>
            <a:r>
              <a:rPr lang="en-US" altLang="en-US" dirty="0" err="1" smtClean="0"/>
              <a:t>Spinnewijn-Waseem</a:t>
            </a:r>
            <a:r>
              <a:rPr lang="en-US" altLang="en-US" dirty="0" smtClean="0"/>
              <a:t> (2014) [Pakistan]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err="1" smtClean="0"/>
              <a:t>Waseem</a:t>
            </a:r>
            <a:r>
              <a:rPr lang="en-US" altLang="en-US" dirty="0" smtClean="0"/>
              <a:t> (2014) [Pakistan]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err="1" smtClean="0"/>
              <a:t>Kleven-Waseem</a:t>
            </a:r>
            <a:r>
              <a:rPr lang="en-US" altLang="en-US" dirty="0" smtClean="0"/>
              <a:t> (2013) [Pakistan]</a:t>
            </a:r>
          </a:p>
        </p:txBody>
      </p:sp>
    </p:spTree>
    <p:extLst>
      <p:ext uri="{BB962C8B-B14F-4D97-AF65-F5344CB8AC3E}">
        <p14:creationId xmlns:p14="http://schemas.microsoft.com/office/powerpoint/2010/main" val="4023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2"/>
          <p:cNvSpPr txBox="1">
            <a:spLocks noChangeArrowheads="1"/>
          </p:cNvSpPr>
          <p:nvPr/>
        </p:nvSpPr>
        <p:spPr>
          <a:xfrm>
            <a:off x="471488" y="1751259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54156B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lnSpc>
                <a:spcPct val="120000"/>
              </a:lnSpc>
              <a:spcAft>
                <a:spcPts val="0"/>
              </a:spcAft>
            </a:pPr>
            <a:r>
              <a:rPr lang="en-US" altLang="en-US" sz="3200" dirty="0" smtClean="0">
                <a:solidFill>
                  <a:srgbClr val="292929"/>
                </a:solidFill>
              </a:rPr>
              <a:t>Overview of Topics</a:t>
            </a:r>
            <a:endParaRPr lang="da-DK" altLang="en-US" sz="3200" dirty="0" smtClean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16999" y="2513259"/>
            <a:ext cx="7172325" cy="3124200"/>
          </a:xfrm>
        </p:spPr>
        <p:txBody>
          <a:bodyPr anchor="ctr"/>
          <a:lstStyle/>
          <a:p>
            <a:pPr marL="539750" indent="-539750" algn="l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Verdana" pitchFamily="34" charset="0"/>
              <a:buAutoNum type="romanUcPeriod"/>
            </a:pPr>
            <a:r>
              <a:rPr lang="en-US" altLang="en-US" dirty="0" smtClean="0">
                <a:solidFill>
                  <a:schemeClr val="tx1"/>
                </a:solidFill>
              </a:rPr>
              <a:t>Tax enforcement</a:t>
            </a:r>
          </a:p>
          <a:p>
            <a:pPr marL="539750" indent="-539750" algn="l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Verdana" pitchFamily="34" charset="0"/>
              <a:buAutoNum type="romanUcPeriod"/>
            </a:pPr>
            <a:r>
              <a:rPr lang="en-US" altLang="en-US" dirty="0" smtClean="0">
                <a:solidFill>
                  <a:schemeClr val="tx1"/>
                </a:solidFill>
              </a:rPr>
              <a:t>Tax policy</a:t>
            </a:r>
          </a:p>
          <a:p>
            <a:pPr marL="539750" indent="-539750" algn="l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Verdana" pitchFamily="34" charset="0"/>
              <a:buAutoNum type="romanUcPeriod"/>
            </a:pPr>
            <a:r>
              <a:rPr lang="en-US" altLang="en-US" b="1" dirty="0" smtClean="0">
                <a:solidFill>
                  <a:schemeClr val="tx1"/>
                </a:solidFill>
              </a:rPr>
              <a:t>Tax morale</a:t>
            </a:r>
          </a:p>
          <a:p>
            <a:pPr marL="539750" indent="-539750" algn="l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Verdana" pitchFamily="34" charset="0"/>
              <a:buAutoNum type="romanUcPeriod"/>
            </a:pPr>
            <a:r>
              <a:rPr lang="en-US" altLang="en-US" dirty="0" smtClean="0">
                <a:solidFill>
                  <a:schemeClr val="tx1"/>
                </a:solidFill>
              </a:rPr>
              <a:t>Tax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74551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26" y="129067"/>
            <a:ext cx="7763948" cy="1349954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/>
              <a:t>Tax Take vs GDP Per Capita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791" y="1479021"/>
            <a:ext cx="6399213" cy="447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2344739" y="5958946"/>
            <a:ext cx="4078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dirty="0"/>
              <a:t>Source: </a:t>
            </a:r>
            <a:r>
              <a:rPr lang="en-GB" altLang="en-US" sz="1400" dirty="0" err="1"/>
              <a:t>Kleven</a:t>
            </a:r>
            <a:r>
              <a:rPr lang="en-GB" altLang="en-US" sz="1400" dirty="0"/>
              <a:t>, </a:t>
            </a:r>
            <a:r>
              <a:rPr lang="en-GB" altLang="en-US" sz="1400" dirty="0" err="1"/>
              <a:t>Kreiner</a:t>
            </a:r>
            <a:r>
              <a:rPr lang="en-GB" altLang="en-US" sz="1400" dirty="0"/>
              <a:t>, </a:t>
            </a:r>
            <a:r>
              <a:rPr lang="en-GB" altLang="en-US" sz="1400" dirty="0" err="1"/>
              <a:t>Saez</a:t>
            </a:r>
            <a:r>
              <a:rPr lang="en-GB" altLang="en-US" sz="1400" dirty="0"/>
              <a:t> (2014) </a:t>
            </a:r>
          </a:p>
        </p:txBody>
      </p:sp>
    </p:spTree>
    <p:extLst>
      <p:ext uri="{BB962C8B-B14F-4D97-AF65-F5344CB8AC3E}">
        <p14:creationId xmlns:p14="http://schemas.microsoft.com/office/powerpoint/2010/main" val="30490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431" y="0"/>
            <a:ext cx="7763948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/>
              <a:t>Tax Morale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7524" y="961265"/>
            <a:ext cx="8458200" cy="5254625"/>
          </a:xfrm>
        </p:spPr>
        <p:txBody>
          <a:bodyPr/>
          <a:lstStyle/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50000"/>
              <a:buFontTx/>
              <a:buNone/>
              <a:defRPr/>
            </a:pPr>
            <a:r>
              <a:rPr lang="en-US" altLang="en-US" dirty="0" smtClean="0"/>
              <a:t>A typology of tax morale (</a:t>
            </a:r>
            <a:r>
              <a:rPr lang="en-US" altLang="en-US" dirty="0" err="1" smtClean="0"/>
              <a:t>Luttmer-Singhal</a:t>
            </a:r>
            <a:r>
              <a:rPr lang="en-US" altLang="en-US" dirty="0" smtClean="0"/>
              <a:t> 2014):</a:t>
            </a:r>
          </a:p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+mj-lt"/>
              <a:buAutoNum type="arabicPeriod"/>
              <a:defRPr/>
            </a:pPr>
            <a:r>
              <a:rPr lang="en-US" altLang="en-US" dirty="0" smtClean="0"/>
              <a:t>Intrinsic motivation (within-individual preference)</a:t>
            </a:r>
          </a:p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+mj-lt"/>
              <a:buAutoNum type="arabicPeriod"/>
              <a:defRPr/>
            </a:pPr>
            <a:r>
              <a:rPr lang="en-US" altLang="en-US" dirty="0" smtClean="0"/>
              <a:t>Social norms (depend on other individuals)</a:t>
            </a:r>
          </a:p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+mj-lt"/>
              <a:buAutoNum type="arabicPeriod"/>
              <a:defRPr/>
            </a:pPr>
            <a:r>
              <a:rPr lang="en-US" altLang="en-US" dirty="0" smtClean="0"/>
              <a:t>Reciprocity (depends on the state)</a:t>
            </a:r>
          </a:p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 typeface="+mj-lt"/>
              <a:buAutoNum type="arabicPeriod"/>
              <a:defRPr/>
            </a:pPr>
            <a:r>
              <a:rPr lang="en-US" altLang="en-US" dirty="0" smtClean="0"/>
              <a:t>Culture (long-run societal effect)</a:t>
            </a:r>
          </a:p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Tx/>
              <a:buNone/>
              <a:defRPr/>
            </a:pPr>
            <a:r>
              <a:rPr lang="en-US" altLang="en-US" dirty="0" smtClean="0"/>
              <a:t>Such effects may be important, but we know relatively little about them</a:t>
            </a:r>
          </a:p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Tx/>
              <a:buNone/>
              <a:defRPr/>
            </a:pPr>
            <a:r>
              <a:rPr lang="en-US" altLang="en-US" dirty="0" smtClean="0"/>
              <a:t>Key questions: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/>
              <a:t>What is the quantitative importance of tax morale mechanisms?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/>
              <a:t>Can policy makers affect tax morale through policy design?</a:t>
            </a:r>
          </a:p>
        </p:txBody>
      </p:sp>
    </p:spTree>
    <p:extLst>
      <p:ext uri="{BB962C8B-B14F-4D97-AF65-F5344CB8AC3E}">
        <p14:creationId xmlns:p14="http://schemas.microsoft.com/office/powerpoint/2010/main" val="4023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431" y="0"/>
            <a:ext cx="7763948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/>
              <a:t>Tax Morale and Policy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11556" y="1235075"/>
            <a:ext cx="8458200" cy="5254625"/>
          </a:xfrm>
        </p:spPr>
        <p:txBody>
          <a:bodyPr/>
          <a:lstStyle/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Tx/>
              <a:buNone/>
            </a:pPr>
            <a:r>
              <a:rPr lang="en-US" altLang="en-US" dirty="0" smtClean="0"/>
              <a:t>Two types of policy questions: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Interaction between tax morale and standard policy measures</a:t>
            </a:r>
            <a:br>
              <a:rPr lang="en-US" altLang="en-US" dirty="0" smtClean="0"/>
            </a:br>
            <a:r>
              <a:rPr lang="en-US" altLang="en-US" dirty="0" smtClean="0"/>
              <a:t>(enforcement policy, tax instruments, expenditure policies)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Effect of non-standard policies aimed at providing social incentives</a:t>
            </a:r>
            <a:br>
              <a:rPr lang="en-US" altLang="en-US" dirty="0" smtClean="0"/>
            </a:br>
            <a:r>
              <a:rPr lang="en-US" altLang="en-US" dirty="0" smtClean="0"/>
              <a:t>(social recognition, social comparison, shaming, reciprocity etc.)</a:t>
            </a:r>
          </a:p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Tx/>
              <a:buNone/>
            </a:pPr>
            <a:r>
              <a:rPr lang="en-US" altLang="en-US" b="1" dirty="0" smtClean="0"/>
              <a:t>Examples of IGC tax morale research:</a:t>
            </a:r>
            <a:endParaRPr lang="en-US" altLang="en-US" dirty="0" smtClean="0"/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err="1" smtClean="0"/>
              <a:t>Chetty</a:t>
            </a:r>
            <a:r>
              <a:rPr lang="en-US" altLang="en-US" dirty="0" smtClean="0"/>
              <a:t>-</a:t>
            </a:r>
            <a:r>
              <a:rPr lang="en-US" altLang="en-US" dirty="0" err="1" smtClean="0"/>
              <a:t>Mobarak</a:t>
            </a:r>
            <a:r>
              <a:rPr lang="en-US" altLang="en-US" dirty="0" smtClean="0"/>
              <a:t>-Singhal (2014) [Bangladesh]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Khan-Khwaja-</a:t>
            </a:r>
            <a:r>
              <a:rPr lang="en-US" altLang="en-US" dirty="0" err="1" smtClean="0"/>
              <a:t>Olken</a:t>
            </a:r>
            <a:r>
              <a:rPr lang="en-US" altLang="en-US" dirty="0" smtClean="0"/>
              <a:t> (ongoing) [Pakistan]</a:t>
            </a:r>
          </a:p>
        </p:txBody>
      </p:sp>
    </p:spTree>
    <p:extLst>
      <p:ext uri="{BB962C8B-B14F-4D97-AF65-F5344CB8AC3E}">
        <p14:creationId xmlns:p14="http://schemas.microsoft.com/office/powerpoint/2010/main" val="4023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2"/>
          <p:cNvSpPr txBox="1">
            <a:spLocks noChangeArrowheads="1"/>
          </p:cNvSpPr>
          <p:nvPr/>
        </p:nvSpPr>
        <p:spPr>
          <a:xfrm>
            <a:off x="471488" y="1751259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54156B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lnSpc>
                <a:spcPct val="120000"/>
              </a:lnSpc>
              <a:spcAft>
                <a:spcPts val="0"/>
              </a:spcAft>
            </a:pPr>
            <a:r>
              <a:rPr lang="en-US" altLang="en-US" sz="3200" dirty="0" smtClean="0">
                <a:solidFill>
                  <a:srgbClr val="292929"/>
                </a:solidFill>
              </a:rPr>
              <a:t>Overview of Topics</a:t>
            </a:r>
            <a:endParaRPr lang="da-DK" altLang="en-US" sz="3200" dirty="0" smtClean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16999" y="2513259"/>
            <a:ext cx="7172325" cy="3124200"/>
          </a:xfrm>
        </p:spPr>
        <p:txBody>
          <a:bodyPr anchor="ctr"/>
          <a:lstStyle/>
          <a:p>
            <a:pPr marL="539750" indent="-539750" algn="l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Verdana" pitchFamily="34" charset="0"/>
              <a:buAutoNum type="romanUcPeriod"/>
            </a:pPr>
            <a:r>
              <a:rPr lang="en-US" altLang="en-US" dirty="0" smtClean="0">
                <a:solidFill>
                  <a:schemeClr val="tx1"/>
                </a:solidFill>
              </a:rPr>
              <a:t>Tax enforcement</a:t>
            </a:r>
          </a:p>
          <a:p>
            <a:pPr marL="539750" indent="-539750" algn="l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Verdana" pitchFamily="34" charset="0"/>
              <a:buAutoNum type="romanUcPeriod"/>
            </a:pPr>
            <a:r>
              <a:rPr lang="en-US" altLang="en-US" dirty="0" smtClean="0">
                <a:solidFill>
                  <a:schemeClr val="tx1"/>
                </a:solidFill>
              </a:rPr>
              <a:t>Tax policy</a:t>
            </a:r>
          </a:p>
          <a:p>
            <a:pPr marL="539750" indent="-539750" algn="l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Verdana" pitchFamily="34" charset="0"/>
              <a:buAutoNum type="romanUcPeriod"/>
            </a:pPr>
            <a:r>
              <a:rPr lang="en-US" altLang="en-US" dirty="0" smtClean="0">
                <a:solidFill>
                  <a:schemeClr val="tx1"/>
                </a:solidFill>
              </a:rPr>
              <a:t>Tax morale</a:t>
            </a:r>
          </a:p>
          <a:p>
            <a:pPr marL="539750" indent="-539750" algn="l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Verdana" pitchFamily="34" charset="0"/>
              <a:buAutoNum type="romanUcPeriod"/>
            </a:pPr>
            <a:r>
              <a:rPr lang="en-US" altLang="en-US" b="1" dirty="0" smtClean="0">
                <a:solidFill>
                  <a:schemeClr val="tx1"/>
                </a:solidFill>
              </a:rPr>
              <a:t>Tax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8708708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10" y="0"/>
            <a:ext cx="7763948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/>
              <a:t>Tax Administration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98676" y="1119165"/>
            <a:ext cx="8382000" cy="5254625"/>
          </a:xfrm>
        </p:spPr>
        <p:txBody>
          <a:bodyPr/>
          <a:lstStyle/>
          <a:p>
            <a:pPr marL="400050" lvl="1" indent="-400050">
              <a:lnSpc>
                <a:spcPts val="3000"/>
              </a:lnSpc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/>
              <a:t>In many developing countries, incentives for civil servants are poor:</a:t>
            </a:r>
          </a:p>
          <a:p>
            <a:pPr marL="914400" lvl="2" indent="-514350">
              <a:lnSpc>
                <a:spcPts val="3000"/>
              </a:lnSpc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  <a:buFont typeface="Verdana" pitchFamily="34" charset="0"/>
              <a:buAutoNum type="romanLcPeriod"/>
              <a:defRPr/>
            </a:pPr>
            <a:r>
              <a:rPr lang="en-US" altLang="en-US" sz="1800" dirty="0" smtClean="0"/>
              <a:t>Pay is relatively low</a:t>
            </a:r>
          </a:p>
          <a:p>
            <a:pPr marL="914400" lvl="2" indent="-514350">
              <a:lnSpc>
                <a:spcPts val="3000"/>
              </a:lnSpc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  <a:buFont typeface="Verdana" pitchFamily="34" charset="0"/>
              <a:buAutoNum type="romanLcPeriod"/>
              <a:defRPr/>
            </a:pPr>
            <a:r>
              <a:rPr lang="en-US" altLang="en-US" sz="1800" dirty="0" smtClean="0"/>
              <a:t>Pay is untied to performance</a:t>
            </a:r>
          </a:p>
          <a:p>
            <a:pPr marL="914400" lvl="2" indent="-514350">
              <a:lnSpc>
                <a:spcPts val="3000"/>
              </a:lnSpc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  <a:buFont typeface="Verdana" pitchFamily="34" charset="0"/>
              <a:buAutoNum type="romanLcPeriod"/>
              <a:defRPr/>
            </a:pPr>
            <a:r>
              <a:rPr lang="en-US" altLang="en-US" sz="1800" dirty="0" smtClean="0"/>
              <a:t>Career advancement opportunities are limited/uncertain</a:t>
            </a:r>
          </a:p>
          <a:p>
            <a:pPr marL="914400" lvl="2" indent="-514350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 typeface="Verdana" pitchFamily="34" charset="0"/>
              <a:buAutoNum type="romanLcPeriod"/>
              <a:defRPr/>
            </a:pPr>
            <a:r>
              <a:rPr lang="en-US" altLang="en-US" sz="1800" dirty="0" smtClean="0"/>
              <a:t>Non-pecuniary job benefits (e.g. social status/influence) and rents/corruption can be substantial</a:t>
            </a:r>
          </a:p>
          <a:p>
            <a:pPr marL="514350" lvl="1" indent="-514350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/>
              <a:t>Some research on public sector incentives in education and health</a:t>
            </a:r>
          </a:p>
          <a:p>
            <a:pPr marL="514350" lvl="1" indent="-514350">
              <a:lnSpc>
                <a:spcPts val="3000"/>
              </a:lnSpc>
              <a:spcBef>
                <a:spcPct val="0"/>
              </a:spcBef>
              <a:spcAft>
                <a:spcPts val="180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/>
              <a:t>Little research </a:t>
            </a:r>
            <a:r>
              <a:rPr lang="en-US" altLang="en-US" b="1" dirty="0" smtClean="0"/>
              <a:t>incentives and corruption in tax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4023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4546"/>
            <a:ext cx="9144000" cy="705118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dirty="0"/>
              <a:t>IGC Project: Pakistan Performance Pay Project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47161" y="827937"/>
            <a:ext cx="8382000" cy="5494337"/>
          </a:xfrm>
        </p:spPr>
        <p:txBody>
          <a:bodyPr/>
          <a:lstStyle/>
          <a:p>
            <a:pPr marL="400050" lvl="1" indent="-400050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Multi-year collaboration between researchers (Khan, Khwaja, </a:t>
            </a:r>
            <a:r>
              <a:rPr lang="en-US" altLang="en-US" dirty="0" err="1" smtClean="0"/>
              <a:t>Olken</a:t>
            </a:r>
            <a:r>
              <a:rPr lang="en-US" altLang="en-US" dirty="0" smtClean="0"/>
              <a:t>) and the Excise &amp; Taxation Department in Punjab, Pakistan</a:t>
            </a:r>
          </a:p>
          <a:p>
            <a:pPr marL="400050" lvl="1" indent="-400050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Focus on the local property tax in Punjab</a:t>
            </a:r>
          </a:p>
          <a:p>
            <a:pPr marL="400050" lvl="1" indent="-40005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Implement performance pay in order to:</a:t>
            </a:r>
          </a:p>
          <a:p>
            <a:pPr marL="800100" lvl="2" indent="-400050">
              <a:lnSpc>
                <a:spcPts val="22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Raise tax revenue</a:t>
            </a:r>
          </a:p>
          <a:p>
            <a:pPr marL="800100" lvl="2" indent="-400050">
              <a:lnSpc>
                <a:spcPts val="22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With minimum cost (wage outlays, taxpayer satisfaction)</a:t>
            </a:r>
          </a:p>
          <a:p>
            <a:pPr marL="400050" lvl="1" indent="-40005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Randomly allocate tax officials to different incentive schemes:</a:t>
            </a:r>
          </a:p>
          <a:p>
            <a:pPr marL="800100" lvl="2" indent="-400050">
              <a:lnSpc>
                <a:spcPts val="22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Revenue</a:t>
            </a:r>
          </a:p>
          <a:p>
            <a:pPr marL="800100" lvl="2" indent="-400050">
              <a:lnSpc>
                <a:spcPts val="22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Revenue PLUS (adjusts for accuracy and taxpayer satisfaction)</a:t>
            </a:r>
          </a:p>
          <a:p>
            <a:pPr marL="800100" lvl="2" indent="-400050">
              <a:lnSpc>
                <a:spcPts val="2200"/>
              </a:lnSpc>
              <a:spcBef>
                <a:spcPct val="0"/>
              </a:spcBef>
              <a:spcAft>
                <a:spcPts val="1800"/>
              </a:spcAft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Flexible Bonus (wider set of criteria, subjective adjustments)</a:t>
            </a:r>
          </a:p>
          <a:p>
            <a:pPr marL="400050" lvl="1" indent="-400050">
              <a:lnSpc>
                <a:spcPts val="3000"/>
              </a:lnSpc>
              <a:spcBef>
                <a:spcPct val="0"/>
              </a:spcBef>
              <a:spcAft>
                <a:spcPts val="1800"/>
              </a:spcAft>
              <a:buClr>
                <a:schemeClr val="accent1"/>
              </a:buClr>
              <a:buFont typeface="Wingdings" pitchFamily="2" charset="2"/>
              <a:buChar char="Ø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3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54546"/>
            <a:ext cx="9144000" cy="7051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54156B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sz="2800" smtClean="0"/>
              <a:t>IGC Project: Pakistan Performance Pay Project</a:t>
            </a:r>
            <a:endParaRPr lang="en-US" sz="2800" dirty="0"/>
          </a:p>
        </p:txBody>
      </p:sp>
      <p:pic>
        <p:nvPicPr>
          <p:cNvPr id="6" name="Content Placeholder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4" t="3508" r="3215" b="1190"/>
          <a:stretch>
            <a:fillRect/>
          </a:stretch>
        </p:blipFill>
        <p:spPr>
          <a:xfrm>
            <a:off x="890588" y="1214438"/>
            <a:ext cx="7385050" cy="4159250"/>
          </a:xfrm>
          <a:noFill/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2034527" y="5865970"/>
            <a:ext cx="4076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dirty="0"/>
              <a:t>Source: </a:t>
            </a:r>
            <a:r>
              <a:rPr lang="en-US" altLang="en-US" sz="1400" dirty="0"/>
              <a:t>Khan, </a:t>
            </a:r>
            <a:r>
              <a:rPr lang="en-US" altLang="en-US" sz="1400" dirty="0" err="1"/>
              <a:t>Khwaja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Olken</a:t>
            </a:r>
            <a:r>
              <a:rPr lang="en-US" altLang="en-US" sz="1400" dirty="0"/>
              <a:t> </a:t>
            </a:r>
            <a:r>
              <a:rPr lang="en-GB" altLang="en-US" sz="1400" dirty="0"/>
              <a:t>(2014) </a:t>
            </a:r>
          </a:p>
        </p:txBody>
      </p:sp>
    </p:spTree>
    <p:extLst>
      <p:ext uri="{BB962C8B-B14F-4D97-AF65-F5344CB8AC3E}">
        <p14:creationId xmlns:p14="http://schemas.microsoft.com/office/powerpoint/2010/main" val="4023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431" y="103031"/>
            <a:ext cx="7763948" cy="705117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/>
              <a:t>Recap: Taxation &amp; Development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11557" y="716431"/>
            <a:ext cx="8382000" cy="5592763"/>
          </a:xfrm>
        </p:spPr>
        <p:txBody>
          <a:bodyPr/>
          <a:lstStyle/>
          <a:p>
            <a:pPr marL="360363" lvl="1" indent="-360363"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Rather than rely on transplanting developed country solutions, we</a:t>
            </a:r>
          </a:p>
          <a:p>
            <a:pPr marL="627063" lvl="2" indent="-266700">
              <a:spcBef>
                <a:spcPct val="0"/>
              </a:spcBef>
              <a:spcAft>
                <a:spcPts val="3000"/>
              </a:spcAft>
              <a:buClr>
                <a:srgbClr val="7030A0"/>
              </a:buClr>
            </a:pPr>
            <a:r>
              <a:rPr lang="en-US" altLang="en-US" sz="1800" dirty="0" smtClean="0"/>
              <a:t>Take a more </a:t>
            </a:r>
            <a:r>
              <a:rPr lang="en-US" altLang="en-US" sz="1800" b="1" dirty="0" smtClean="0"/>
              <a:t>“nitty-gritty micro approach”</a:t>
            </a:r>
            <a:r>
              <a:rPr lang="en-US" altLang="en-US" sz="1800" dirty="0" smtClean="0"/>
              <a:t> grounded in the specific context and constraints of the country in question</a:t>
            </a:r>
          </a:p>
          <a:p>
            <a:pPr marL="360363" lvl="1" indent="-360363"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This is more challenging:</a:t>
            </a:r>
          </a:p>
          <a:p>
            <a:pPr marL="627063" lvl="2" indent="-266700"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</a:pPr>
            <a:r>
              <a:rPr lang="en-US" altLang="en-US" sz="1800" b="1" dirty="0" smtClean="0"/>
              <a:t>Data:</a:t>
            </a:r>
            <a:r>
              <a:rPr lang="en-US" altLang="en-US" sz="1800" dirty="0" smtClean="0"/>
              <a:t> High-quality data [e.g. administrative data]</a:t>
            </a:r>
          </a:p>
          <a:p>
            <a:pPr marL="627063" lvl="2" indent="-266700"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</a:pPr>
            <a:r>
              <a:rPr lang="en-US" altLang="en-US" sz="1800" b="1" dirty="0" smtClean="0"/>
              <a:t>Design</a:t>
            </a:r>
            <a:r>
              <a:rPr lang="en-US" altLang="en-US" sz="1800" dirty="0" smtClean="0"/>
              <a:t>: Credible research design [RCTs, quasi-experiments]</a:t>
            </a:r>
          </a:p>
          <a:p>
            <a:pPr marL="627063" lvl="2" indent="-266700"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</a:pPr>
            <a:r>
              <a:rPr lang="en-US" altLang="en-US" sz="1800" b="1" dirty="0" smtClean="0"/>
              <a:t>Evaluation:</a:t>
            </a:r>
            <a:r>
              <a:rPr lang="en-US" altLang="en-US" sz="1800" dirty="0" smtClean="0"/>
              <a:t> Rigorous evaluation techniques</a:t>
            </a:r>
          </a:p>
          <a:p>
            <a:pPr marL="627063" lvl="2" indent="-266700">
              <a:spcBef>
                <a:spcPct val="0"/>
              </a:spcBef>
              <a:spcAft>
                <a:spcPts val="3000"/>
              </a:spcAft>
              <a:buClr>
                <a:srgbClr val="7030A0"/>
              </a:buClr>
            </a:pPr>
            <a:r>
              <a:rPr lang="en-US" altLang="en-US" sz="1800" b="1" dirty="0" smtClean="0"/>
              <a:t>Collaboration</a:t>
            </a:r>
            <a:r>
              <a:rPr lang="en-US" altLang="en-US" sz="1800" dirty="0" smtClean="0"/>
              <a:t>: Engagement btw policy makers and researchers</a:t>
            </a:r>
          </a:p>
          <a:p>
            <a:pPr marL="360363" lvl="1" indent="-360363"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BUT IT </a:t>
            </a:r>
            <a:r>
              <a:rPr lang="en-US" altLang="en-US" b="1" dirty="0" smtClean="0"/>
              <a:t>IS DOABLE</a:t>
            </a:r>
            <a:endParaRPr lang="en-US" altLang="en-US" dirty="0" smtClean="0"/>
          </a:p>
          <a:p>
            <a:pPr marL="627063" lvl="2" indent="-266700"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</a:pPr>
            <a:r>
              <a:rPr lang="en-US" altLang="en-US" sz="1800" dirty="0" smtClean="0"/>
              <a:t>Today we have seen a few examples of what is feasible in the area of taxation</a:t>
            </a:r>
          </a:p>
        </p:txBody>
      </p:sp>
    </p:spTree>
    <p:extLst>
      <p:ext uri="{BB962C8B-B14F-4D97-AF65-F5344CB8AC3E}">
        <p14:creationId xmlns:p14="http://schemas.microsoft.com/office/powerpoint/2010/main" val="4023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94569" y="307405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6844" y="310292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783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189" y="0"/>
            <a:ext cx="7763948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dirty="0"/>
              <a:t>Taxation &amp; Development: Two Approaches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30587" y="976647"/>
            <a:ext cx="7016221" cy="5228167"/>
          </a:xfrm>
        </p:spPr>
        <p:txBody>
          <a:bodyPr>
            <a:normAutofit/>
          </a:bodyPr>
          <a:lstStyle/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Verdana" pitchFamily="34" charset="0"/>
              <a:buAutoNum type="arabicPeriod"/>
            </a:pPr>
            <a:r>
              <a:rPr lang="en-US" altLang="en-US" sz="1600" b="1" dirty="0" smtClean="0"/>
              <a:t>Big-picture macro approach:</a:t>
            </a:r>
            <a:r>
              <a:rPr lang="en-US" altLang="en-US" sz="1600" dirty="0" smtClean="0"/>
              <a:t> what shapes tax capacity and tax policy in the long run?</a:t>
            </a:r>
          </a:p>
          <a:p>
            <a:pPr marL="755650" lvl="2" indent="-355600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sz="1600" dirty="0" smtClean="0"/>
              <a:t>“</a:t>
            </a:r>
            <a:r>
              <a:rPr lang="en-GB" altLang="en-US" sz="1600" dirty="0" smtClean="0"/>
              <a:t>How does a government go from raising around 10% of GDP in taxes to raising around 40%?</a:t>
            </a:r>
            <a:r>
              <a:rPr lang="en-US" altLang="en-US" sz="1600" dirty="0" smtClean="0"/>
              <a:t>” (</a:t>
            </a:r>
            <a:r>
              <a:rPr lang="en-US" altLang="en-US" sz="1600" dirty="0" err="1" smtClean="0"/>
              <a:t>Besley-Persson</a:t>
            </a:r>
            <a:r>
              <a:rPr lang="en-US" altLang="en-US" sz="1600" dirty="0" smtClean="0"/>
              <a:t> 2013)</a:t>
            </a:r>
          </a:p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Verdana" pitchFamily="34" charset="0"/>
              <a:buAutoNum type="arabicPeriod"/>
            </a:pPr>
            <a:r>
              <a:rPr lang="en-US" altLang="en-US" sz="1600" b="1" dirty="0" smtClean="0"/>
              <a:t>Nitty-gritty micro approach:</a:t>
            </a:r>
            <a:r>
              <a:rPr lang="en-US" altLang="en-US" sz="1600" dirty="0" smtClean="0"/>
              <a:t> given weak tax capacity, what can governments do to incrementally improve</a:t>
            </a:r>
          </a:p>
          <a:p>
            <a:pPr marL="755650" lvl="2" indent="-35560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sz="1600" b="1" dirty="0" smtClean="0"/>
              <a:t>Tax administration</a:t>
            </a:r>
            <a:endParaRPr lang="en-US" altLang="en-US" sz="1600" dirty="0" smtClean="0"/>
          </a:p>
          <a:p>
            <a:pPr marL="755650" lvl="2" indent="-35560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sz="1600" b="1" dirty="0" smtClean="0"/>
              <a:t>Tax enforcement</a:t>
            </a:r>
            <a:endParaRPr lang="en-US" altLang="en-US" sz="1600" dirty="0" smtClean="0"/>
          </a:p>
          <a:p>
            <a:pPr marL="755650" lvl="2" indent="-35560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sz="1600" b="1" dirty="0" smtClean="0"/>
              <a:t>Tax policy</a:t>
            </a:r>
            <a:endParaRPr lang="en-US" altLang="en-US" sz="1600" dirty="0" smtClean="0"/>
          </a:p>
          <a:p>
            <a:pPr marL="755650" lvl="2" indent="-355600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sz="1600" b="1" dirty="0" smtClean="0"/>
              <a:t>Tax morale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83805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2" y="0"/>
            <a:ext cx="7763948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dirty="0"/>
              <a:t>We Take the Nitty-Gritty Micro Approach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69888" y="1235075"/>
            <a:ext cx="8382000" cy="5254625"/>
          </a:xfrm>
        </p:spPr>
        <p:txBody>
          <a:bodyPr/>
          <a:lstStyle/>
          <a:p>
            <a:pPr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chemeClr val="accent1"/>
              </a:buClr>
            </a:pPr>
            <a:r>
              <a:rPr lang="en-US" altLang="en-US" dirty="0" smtClean="0"/>
              <a:t>The big-picture macro approach is intellectually interesting, but unlikely to yield concrete and conclusive policy guidance</a:t>
            </a:r>
          </a:p>
          <a:p>
            <a:pPr>
              <a:lnSpc>
                <a:spcPts val="3000"/>
              </a:lnSpc>
              <a:spcBef>
                <a:spcPct val="0"/>
              </a:spcBef>
              <a:buClr>
                <a:schemeClr val="accent1"/>
              </a:buClr>
            </a:pPr>
            <a:r>
              <a:rPr lang="en-US" altLang="en-US" dirty="0" smtClean="0"/>
              <a:t>We therefore take the more nitty-gritty micro approach</a:t>
            </a:r>
          </a:p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Start from the specific context and problems of a given country</a:t>
            </a:r>
          </a:p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Address concrete problems, one problem at a time</a:t>
            </a:r>
          </a:p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12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Based on empirically grounded research, design (incremental) policy innovations suited for that context</a:t>
            </a:r>
          </a:p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Lends itself to—and often requires—collaborations between researchers and policy makers</a:t>
            </a:r>
          </a:p>
        </p:txBody>
      </p:sp>
    </p:spTree>
    <p:extLst>
      <p:ext uri="{BB962C8B-B14F-4D97-AF65-F5344CB8AC3E}">
        <p14:creationId xmlns:p14="http://schemas.microsoft.com/office/powerpoint/2010/main" val="4023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10" y="0"/>
            <a:ext cx="8016656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dirty="0"/>
              <a:t>Taxation is Ideally Suited for such Micro Work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69888" y="1235075"/>
            <a:ext cx="8382000" cy="5254625"/>
          </a:xfrm>
        </p:spPr>
        <p:txBody>
          <a:bodyPr/>
          <a:lstStyle/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18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Tax records represent a great </a:t>
            </a:r>
            <a:r>
              <a:rPr lang="en-US" altLang="en-US" b="1" dirty="0" smtClean="0"/>
              <a:t>administrative data</a:t>
            </a:r>
            <a:r>
              <a:rPr lang="en-US" altLang="en-US" dirty="0" smtClean="0"/>
              <a:t> source</a:t>
            </a:r>
          </a:p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18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There is often </a:t>
            </a:r>
            <a:r>
              <a:rPr lang="en-US" altLang="en-US" b="1" dirty="0" smtClean="0"/>
              <a:t>exogenous variation</a:t>
            </a:r>
            <a:r>
              <a:rPr lang="en-US" altLang="en-US" dirty="0" smtClean="0"/>
              <a:t> in policy parameters due to tax reforms, enforcement changes, policy discontinuities, etc.</a:t>
            </a:r>
          </a:p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18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The desired </a:t>
            </a:r>
            <a:r>
              <a:rPr lang="en-US" altLang="en-US" b="1" dirty="0" smtClean="0"/>
              <a:t>outcomes are measurable</a:t>
            </a:r>
            <a:r>
              <a:rPr lang="en-US" altLang="en-US" dirty="0" smtClean="0"/>
              <a:t> (e.g. revenue collected)</a:t>
            </a:r>
          </a:p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18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US" altLang="en-US" dirty="0" smtClean="0"/>
              <a:t>Public Finance has a </a:t>
            </a:r>
            <a:r>
              <a:rPr lang="en-US" altLang="en-US" b="1" dirty="0" smtClean="0"/>
              <a:t>well-developed theory</a:t>
            </a:r>
            <a:r>
              <a:rPr lang="en-US" altLang="en-US" dirty="0" smtClean="0"/>
              <a:t> that can be brought to bear in helping policy design</a:t>
            </a:r>
          </a:p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 typeface="Wingdings" pitchFamily="2" charset="2"/>
              <a:buChar char="Ø"/>
            </a:pPr>
            <a:r>
              <a:rPr lang="en-GB" altLang="en-US" dirty="0" smtClean="0"/>
              <a:t>Strong </a:t>
            </a:r>
            <a:r>
              <a:rPr lang="en-GB" altLang="en-US" b="1" dirty="0" smtClean="0"/>
              <a:t>interest from policy makers</a:t>
            </a:r>
            <a:r>
              <a:rPr lang="en-GB" altLang="en-US" dirty="0" smtClean="0"/>
              <a:t> in getting taxes right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3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2"/>
          <p:cNvSpPr txBox="1">
            <a:spLocks noChangeArrowheads="1"/>
          </p:cNvSpPr>
          <p:nvPr/>
        </p:nvSpPr>
        <p:spPr>
          <a:xfrm>
            <a:off x="471488" y="1751259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54156B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lnSpc>
                <a:spcPct val="120000"/>
              </a:lnSpc>
              <a:spcAft>
                <a:spcPts val="0"/>
              </a:spcAft>
            </a:pPr>
            <a:r>
              <a:rPr lang="en-US" altLang="en-US" sz="3200" dirty="0" smtClean="0">
                <a:solidFill>
                  <a:srgbClr val="292929"/>
                </a:solidFill>
              </a:rPr>
              <a:t>Overview of Topics</a:t>
            </a:r>
            <a:endParaRPr lang="da-DK" altLang="en-US" sz="3200" dirty="0" smtClean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16999" y="2513259"/>
            <a:ext cx="7172325" cy="3124200"/>
          </a:xfrm>
        </p:spPr>
        <p:txBody>
          <a:bodyPr anchor="ctr"/>
          <a:lstStyle/>
          <a:p>
            <a:pPr marL="539750" indent="-539750" algn="l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Verdana" pitchFamily="34" charset="0"/>
              <a:buAutoNum type="romanUcPeriod"/>
            </a:pPr>
            <a:r>
              <a:rPr lang="en-US" altLang="en-US" b="1" dirty="0" smtClean="0">
                <a:solidFill>
                  <a:schemeClr val="tx1"/>
                </a:solidFill>
              </a:rPr>
              <a:t>Tax enforcement</a:t>
            </a:r>
          </a:p>
          <a:p>
            <a:pPr marL="539750" indent="-539750" algn="l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Verdana" pitchFamily="34" charset="0"/>
              <a:buAutoNum type="romanUcPeriod"/>
            </a:pPr>
            <a:r>
              <a:rPr lang="en-US" altLang="en-US" dirty="0" smtClean="0">
                <a:solidFill>
                  <a:schemeClr val="tx1"/>
                </a:solidFill>
              </a:rPr>
              <a:t>Tax policy</a:t>
            </a:r>
          </a:p>
          <a:p>
            <a:pPr marL="539750" indent="-539750" algn="l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Verdana" pitchFamily="34" charset="0"/>
              <a:buAutoNum type="romanUcPeriod"/>
            </a:pPr>
            <a:r>
              <a:rPr lang="en-US" altLang="en-US" dirty="0" smtClean="0">
                <a:solidFill>
                  <a:schemeClr val="tx1"/>
                </a:solidFill>
              </a:rPr>
              <a:t>Tax morale</a:t>
            </a:r>
          </a:p>
          <a:p>
            <a:pPr marL="539750" indent="-539750" algn="l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Verdana" pitchFamily="34" charset="0"/>
              <a:buAutoNum type="romanUcPeriod"/>
            </a:pPr>
            <a:r>
              <a:rPr lang="en-US" altLang="en-US" dirty="0" smtClean="0">
                <a:solidFill>
                  <a:schemeClr val="tx1"/>
                </a:solidFill>
              </a:rPr>
              <a:t>Tax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09789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86" y="90153"/>
            <a:ext cx="7763948" cy="743754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/>
              <a:t>Tax Enforcement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91860" y="681284"/>
            <a:ext cx="8143048" cy="5254625"/>
          </a:xfrm>
        </p:spPr>
        <p:txBody>
          <a:bodyPr/>
          <a:lstStyle/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150000"/>
              <a:buFontTx/>
              <a:buNone/>
              <a:defRPr/>
            </a:pPr>
            <a:r>
              <a:rPr lang="en-US" altLang="en-US" dirty="0" smtClean="0"/>
              <a:t>The key components of tax enforcement are</a:t>
            </a:r>
          </a:p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+mj-lt"/>
              <a:buAutoNum type="arabicPeriod"/>
              <a:defRPr/>
            </a:pPr>
            <a:r>
              <a:rPr lang="en-US" altLang="en-US" dirty="0" smtClean="0"/>
              <a:t>Audits</a:t>
            </a:r>
          </a:p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+mj-lt"/>
              <a:buAutoNum type="arabicPeriod"/>
              <a:defRPr/>
            </a:pPr>
            <a:r>
              <a:rPr lang="en-US" altLang="en-US" dirty="0" smtClean="0"/>
              <a:t>Penalties</a:t>
            </a:r>
          </a:p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+mj-lt"/>
              <a:buAutoNum type="arabicPeriod"/>
              <a:defRPr/>
            </a:pPr>
            <a:r>
              <a:rPr lang="en-US" altLang="en-US" dirty="0" smtClean="0"/>
              <a:t>Third-party information reporting &amp; withholding</a:t>
            </a:r>
          </a:p>
          <a:p>
            <a:pPr marL="355600" lvl="1" indent="-355600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rgbClr val="7030A0"/>
              </a:buClr>
              <a:buFont typeface="+mj-lt"/>
              <a:buAutoNum type="arabicPeriod"/>
              <a:defRPr/>
            </a:pPr>
            <a:r>
              <a:rPr lang="en-US" altLang="en-US" dirty="0" smtClean="0"/>
              <a:t>Other verifiable information trails</a:t>
            </a:r>
          </a:p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2400"/>
              </a:spcAft>
              <a:buClr>
                <a:schemeClr val="accent1"/>
              </a:buClr>
              <a:buFontTx/>
              <a:buNone/>
              <a:defRPr/>
            </a:pPr>
            <a:r>
              <a:rPr lang="en-US" altLang="en-US" dirty="0" err="1"/>
              <a:t>Kleven</a:t>
            </a:r>
            <a:r>
              <a:rPr lang="en-US" altLang="en-US" dirty="0"/>
              <a:t> et al. </a:t>
            </a:r>
            <a:r>
              <a:rPr lang="en-US" altLang="en-US" dirty="0" smtClean="0"/>
              <a:t>(2009</a:t>
            </a:r>
            <a:r>
              <a:rPr lang="en-US" altLang="en-US" dirty="0"/>
              <a:t>, </a:t>
            </a:r>
            <a:r>
              <a:rPr lang="en-US" altLang="en-US" dirty="0" smtClean="0"/>
              <a:t>2011): tax enforcement is successful if and only if verifiable third-party information (3-4) has wide coverage</a:t>
            </a:r>
          </a:p>
          <a:p>
            <a:pPr marL="0" lvl="1" indent="0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Tx/>
              <a:buNone/>
              <a:defRPr/>
            </a:pPr>
            <a:r>
              <a:rPr lang="en-US" altLang="en-US" dirty="0" smtClean="0"/>
              <a:t>Absent wide coverage of 3-4, we want to know</a:t>
            </a:r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/>
              <a:t>Can we expand 3-4 and what are the effects?</a:t>
            </a:r>
            <a:endParaRPr lang="en-US" altLang="en-US" dirty="0"/>
          </a:p>
          <a:p>
            <a:pPr marL="360363" lvl="1" indent="-360363">
              <a:lnSpc>
                <a:spcPts val="3000"/>
              </a:lnSpc>
              <a:spcBef>
                <a:spcPct val="0"/>
              </a:spcBef>
              <a:spcAft>
                <a:spcPts val="60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/>
              <a:t>How should we design 1-2?</a:t>
            </a:r>
          </a:p>
        </p:txBody>
      </p:sp>
    </p:spTree>
    <p:extLst>
      <p:ext uri="{BB962C8B-B14F-4D97-AF65-F5344CB8AC3E}">
        <p14:creationId xmlns:p14="http://schemas.microsoft.com/office/powerpoint/2010/main" val="259935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797" y="0"/>
            <a:ext cx="7763948" cy="11430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Third-Party Reporting: Evidence from Denmark</a:t>
            </a:r>
            <a:br>
              <a:rPr lang="en-US" altLang="en-US" sz="2400" dirty="0"/>
            </a:br>
            <a:r>
              <a:rPr lang="en-US" altLang="en-US" sz="2400" dirty="0"/>
              <a:t>(World Record Holder in Tax Take: about 50%)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8" name="Picture 3" descr="Figure1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933" y="1076325"/>
            <a:ext cx="6526212" cy="47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1907370" y="5802067"/>
            <a:ext cx="61293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dirty="0"/>
              <a:t>Source: </a:t>
            </a:r>
            <a:r>
              <a:rPr lang="en-GB" altLang="en-US" sz="1400" dirty="0" err="1"/>
              <a:t>Kleven</a:t>
            </a:r>
            <a:r>
              <a:rPr lang="en-GB" altLang="en-US" sz="1400" dirty="0"/>
              <a:t>, Knudsen, </a:t>
            </a:r>
            <a:r>
              <a:rPr lang="en-GB" altLang="en-US" sz="1400" dirty="0" err="1"/>
              <a:t>Kreiner</a:t>
            </a:r>
            <a:r>
              <a:rPr lang="en-GB" altLang="en-US" sz="1400" dirty="0"/>
              <a:t>, Pedersen, </a:t>
            </a:r>
            <a:r>
              <a:rPr lang="en-GB" altLang="en-US" sz="1400" dirty="0" err="1"/>
              <a:t>Saez</a:t>
            </a:r>
            <a:r>
              <a:rPr lang="en-GB" altLang="en-US" sz="1400" dirty="0"/>
              <a:t> (2011) </a:t>
            </a:r>
          </a:p>
        </p:txBody>
      </p:sp>
    </p:spTree>
    <p:extLst>
      <p:ext uri="{BB962C8B-B14F-4D97-AF65-F5344CB8AC3E}">
        <p14:creationId xmlns:p14="http://schemas.microsoft.com/office/powerpoint/2010/main" val="281252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797" y="0"/>
            <a:ext cx="7763948" cy="11430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Third-Party Reporting: Cross-Country Evidence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F00C0C-DDC1-4C4A-8AE3-F4BB14C3320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644775" y="1066800"/>
            <a:ext cx="3832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 dirty="0"/>
              <a:t>Tax Take vs Fraction Self-Employed</a:t>
            </a:r>
          </a:p>
        </p:txBody>
      </p:sp>
      <p:pic>
        <p:nvPicPr>
          <p:cNvPr id="6" name="Picture 4" descr="Figure2a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050" y="1504950"/>
            <a:ext cx="5773738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2069989" y="5705475"/>
            <a:ext cx="2901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dirty="0"/>
              <a:t>Source: </a:t>
            </a:r>
            <a:r>
              <a:rPr lang="en-GB" altLang="en-US" sz="1400" dirty="0" err="1"/>
              <a:t>Kleven</a:t>
            </a:r>
            <a:r>
              <a:rPr lang="en-GB" altLang="en-US" sz="1400" dirty="0"/>
              <a:t> (2014) </a:t>
            </a:r>
          </a:p>
        </p:txBody>
      </p:sp>
    </p:spTree>
    <p:extLst>
      <p:ext uri="{BB962C8B-B14F-4D97-AF65-F5344CB8AC3E}">
        <p14:creationId xmlns:p14="http://schemas.microsoft.com/office/powerpoint/2010/main" val="4023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ugerdefineret design">
  <a:themeElements>
    <a:clrScheme name="Brugerdefinere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rugerdefinere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rugerdefinere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ugerdefinere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ugerdefinere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ugerdefinere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ugerdefinere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ugerdefinere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ugerdefinere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ugerdefinere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ugerdefinere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ugerdefinere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ugerdefinere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ugerdefinere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3">
      <a:dk1>
        <a:srgbClr val="0B000C"/>
      </a:dk1>
      <a:lt1>
        <a:srgbClr val="FFFFFF"/>
      </a:lt1>
      <a:dk2>
        <a:srgbClr val="54156B"/>
      </a:dk2>
      <a:lt2>
        <a:srgbClr val="EAE9E5"/>
      </a:lt2>
      <a:accent1>
        <a:srgbClr val="F1B434"/>
      </a:accent1>
      <a:accent2>
        <a:srgbClr val="0097A9"/>
      </a:accent2>
      <a:accent3>
        <a:srgbClr val="9D9DA0"/>
      </a:accent3>
      <a:accent4>
        <a:srgbClr val="8064A2"/>
      </a:accent4>
      <a:accent5>
        <a:srgbClr val="6FC3D4"/>
      </a:accent5>
      <a:accent6>
        <a:srgbClr val="375FA0"/>
      </a:accent6>
      <a:hlink>
        <a:srgbClr val="DE9E40"/>
      </a:hlink>
      <a:folHlink>
        <a:srgbClr val="65A7C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Custom 3">
      <a:dk1>
        <a:srgbClr val="0B000C"/>
      </a:dk1>
      <a:lt1>
        <a:srgbClr val="FFFFFF"/>
      </a:lt1>
      <a:dk2>
        <a:srgbClr val="54156B"/>
      </a:dk2>
      <a:lt2>
        <a:srgbClr val="EAE9E5"/>
      </a:lt2>
      <a:accent1>
        <a:srgbClr val="F1B434"/>
      </a:accent1>
      <a:accent2>
        <a:srgbClr val="0097A9"/>
      </a:accent2>
      <a:accent3>
        <a:srgbClr val="9D9DA0"/>
      </a:accent3>
      <a:accent4>
        <a:srgbClr val="8064A2"/>
      </a:accent4>
      <a:accent5>
        <a:srgbClr val="6FC3D4"/>
      </a:accent5>
      <a:accent6>
        <a:srgbClr val="375FA0"/>
      </a:accent6>
      <a:hlink>
        <a:srgbClr val="DE9E40"/>
      </a:hlink>
      <a:folHlink>
        <a:srgbClr val="65A7C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Office Theme">
  <a:themeElements>
    <a:clrScheme name="Custom 3">
      <a:dk1>
        <a:srgbClr val="0B000C"/>
      </a:dk1>
      <a:lt1>
        <a:srgbClr val="FFFFFF"/>
      </a:lt1>
      <a:dk2>
        <a:srgbClr val="54156B"/>
      </a:dk2>
      <a:lt2>
        <a:srgbClr val="EAE9E5"/>
      </a:lt2>
      <a:accent1>
        <a:srgbClr val="F1B434"/>
      </a:accent1>
      <a:accent2>
        <a:srgbClr val="0097A9"/>
      </a:accent2>
      <a:accent3>
        <a:srgbClr val="9D9DA0"/>
      </a:accent3>
      <a:accent4>
        <a:srgbClr val="8064A2"/>
      </a:accent4>
      <a:accent5>
        <a:srgbClr val="6FC3D4"/>
      </a:accent5>
      <a:accent6>
        <a:srgbClr val="375FA0"/>
      </a:accent6>
      <a:hlink>
        <a:srgbClr val="DE9E40"/>
      </a:hlink>
      <a:folHlink>
        <a:srgbClr val="65A7C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Custom 3">
      <a:dk1>
        <a:srgbClr val="0B000C"/>
      </a:dk1>
      <a:lt1>
        <a:srgbClr val="FFFFFF"/>
      </a:lt1>
      <a:dk2>
        <a:srgbClr val="54156B"/>
      </a:dk2>
      <a:lt2>
        <a:srgbClr val="EAE9E5"/>
      </a:lt2>
      <a:accent1>
        <a:srgbClr val="F1B434"/>
      </a:accent1>
      <a:accent2>
        <a:srgbClr val="0097A9"/>
      </a:accent2>
      <a:accent3>
        <a:srgbClr val="9D9DA0"/>
      </a:accent3>
      <a:accent4>
        <a:srgbClr val="8064A2"/>
      </a:accent4>
      <a:accent5>
        <a:srgbClr val="6FC3D4"/>
      </a:accent5>
      <a:accent6>
        <a:srgbClr val="375FA0"/>
      </a:accent6>
      <a:hlink>
        <a:srgbClr val="DE9E40"/>
      </a:hlink>
      <a:folHlink>
        <a:srgbClr val="65A7C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6E6E6F"/>
    </a:dk1>
    <a:lt1>
      <a:srgbClr val="FCEBE8"/>
    </a:lt1>
    <a:dk2>
      <a:srgbClr val="6E6E6F"/>
    </a:dk2>
    <a:lt2>
      <a:srgbClr val="6E6E6F"/>
    </a:lt2>
    <a:accent1>
      <a:srgbClr val="E13818"/>
    </a:accent1>
    <a:accent2>
      <a:srgbClr val="E76C46"/>
    </a:accent2>
    <a:accent3>
      <a:srgbClr val="FDF3F2"/>
    </a:accent3>
    <a:accent4>
      <a:srgbClr val="5D5D5E"/>
    </a:accent4>
    <a:accent5>
      <a:srgbClr val="EEAEAB"/>
    </a:accent5>
    <a:accent6>
      <a:srgbClr val="D1613F"/>
    </a:accent6>
    <a:hlink>
      <a:srgbClr val="EFA07D"/>
    </a:hlink>
    <a:folHlink>
      <a:srgbClr val="F7D1BE"/>
    </a:folHlink>
  </a:clrScheme>
  <a:fontScheme name="Standard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">
    <a:dk1>
      <a:srgbClr val="6E6E6F"/>
    </a:dk1>
    <a:lt1>
      <a:srgbClr val="FCEBE8"/>
    </a:lt1>
    <a:dk2>
      <a:srgbClr val="6E6E6F"/>
    </a:dk2>
    <a:lt2>
      <a:srgbClr val="6E6E6F"/>
    </a:lt2>
    <a:accent1>
      <a:srgbClr val="E13818"/>
    </a:accent1>
    <a:accent2>
      <a:srgbClr val="E76C46"/>
    </a:accent2>
    <a:accent3>
      <a:srgbClr val="FDF3F2"/>
    </a:accent3>
    <a:accent4>
      <a:srgbClr val="5D5D5E"/>
    </a:accent4>
    <a:accent5>
      <a:srgbClr val="EEAEAB"/>
    </a:accent5>
    <a:accent6>
      <a:srgbClr val="D1613F"/>
    </a:accent6>
    <a:hlink>
      <a:srgbClr val="EFA07D"/>
    </a:hlink>
    <a:folHlink>
      <a:srgbClr val="F7D1BE"/>
    </a:folHlink>
  </a:clrScheme>
  <a:fontScheme name="Standard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">
    <a:dk1>
      <a:srgbClr val="6E6E6F"/>
    </a:dk1>
    <a:lt1>
      <a:srgbClr val="FCEBE8"/>
    </a:lt1>
    <a:dk2>
      <a:srgbClr val="6E6E6F"/>
    </a:dk2>
    <a:lt2>
      <a:srgbClr val="6E6E6F"/>
    </a:lt2>
    <a:accent1>
      <a:srgbClr val="E13818"/>
    </a:accent1>
    <a:accent2>
      <a:srgbClr val="E76C46"/>
    </a:accent2>
    <a:accent3>
      <a:srgbClr val="FDF3F2"/>
    </a:accent3>
    <a:accent4>
      <a:srgbClr val="5D5D5E"/>
    </a:accent4>
    <a:accent5>
      <a:srgbClr val="EEAEAB"/>
    </a:accent5>
    <a:accent6>
      <a:srgbClr val="D1613F"/>
    </a:accent6>
    <a:hlink>
      <a:srgbClr val="EFA07D"/>
    </a:hlink>
    <a:folHlink>
      <a:srgbClr val="F7D1BE"/>
    </a:folHlink>
  </a:clrScheme>
  <a:fontScheme name="Standard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">
    <a:dk1>
      <a:srgbClr val="6E6E6F"/>
    </a:dk1>
    <a:lt1>
      <a:srgbClr val="FCEBE8"/>
    </a:lt1>
    <a:dk2>
      <a:srgbClr val="6E6E6F"/>
    </a:dk2>
    <a:lt2>
      <a:srgbClr val="6E6E6F"/>
    </a:lt2>
    <a:accent1>
      <a:srgbClr val="E13818"/>
    </a:accent1>
    <a:accent2>
      <a:srgbClr val="E76C46"/>
    </a:accent2>
    <a:accent3>
      <a:srgbClr val="FDF3F2"/>
    </a:accent3>
    <a:accent4>
      <a:srgbClr val="5D5D5E"/>
    </a:accent4>
    <a:accent5>
      <a:srgbClr val="EEAEAB"/>
    </a:accent5>
    <a:accent6>
      <a:srgbClr val="D1613F"/>
    </a:accent6>
    <a:hlink>
      <a:srgbClr val="EFA07D"/>
    </a:hlink>
    <a:folHlink>
      <a:srgbClr val="F7D1BE"/>
    </a:folHlink>
  </a:clrScheme>
  <a:fontScheme name="Standard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23362</TotalTime>
  <Words>1278</Words>
  <Application>Microsoft Office PowerPoint</Application>
  <PresentationFormat>On-screen Show (4:3)</PresentationFormat>
  <Paragraphs>196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Brugerdefineret design</vt:lpstr>
      <vt:lpstr>Office Theme</vt:lpstr>
      <vt:lpstr>1_Office Theme</vt:lpstr>
      <vt:lpstr>2_Office Theme</vt:lpstr>
      <vt:lpstr>3_Office Theme</vt:lpstr>
      <vt:lpstr>Taxation &amp; Development</vt:lpstr>
      <vt:lpstr>Tax Take vs GDP Per Capita</vt:lpstr>
      <vt:lpstr>Taxation &amp; Development: Two Approaches</vt:lpstr>
      <vt:lpstr>We Take the Nitty-Gritty Micro Approach</vt:lpstr>
      <vt:lpstr>Taxation is Ideally Suited for such Micro Work</vt:lpstr>
      <vt:lpstr>PowerPoint Presentation</vt:lpstr>
      <vt:lpstr>Tax Enforcement</vt:lpstr>
      <vt:lpstr>Third-Party Reporting: Evidence from Denmark (World Record Holder in Tax Take: about 50%)</vt:lpstr>
      <vt:lpstr>Third-Party Reporting: Cross-Country Evidence</vt:lpstr>
      <vt:lpstr>Tax Enforcement: IGC Research Agenda</vt:lpstr>
      <vt:lpstr>PowerPoint Presentation</vt:lpstr>
      <vt:lpstr>Tax Policy</vt:lpstr>
      <vt:lpstr>From Tax Rates to Tax Instruments</vt:lpstr>
      <vt:lpstr>Tax Take across Countries</vt:lpstr>
      <vt:lpstr>Tax Structure across Countries</vt:lpstr>
      <vt:lpstr>Tax Take and Tax Structure over Time</vt:lpstr>
      <vt:lpstr>From Macro to Micro</vt:lpstr>
      <vt:lpstr>Tax Policy: IGC Research Agenda</vt:lpstr>
      <vt:lpstr>PowerPoint Presentation</vt:lpstr>
      <vt:lpstr>Tax Morale</vt:lpstr>
      <vt:lpstr>Tax Morale and Policy</vt:lpstr>
      <vt:lpstr>PowerPoint Presentation</vt:lpstr>
      <vt:lpstr>Tax Administration</vt:lpstr>
      <vt:lpstr>IGC Project: Pakistan Performance Pay Project</vt:lpstr>
      <vt:lpstr>PowerPoint Presentation</vt:lpstr>
      <vt:lpstr>Recap: Taxation &amp; Development</vt:lpstr>
      <vt:lpstr>PowerPoint Presentation</vt:lpstr>
    </vt:vector>
  </TitlesOfParts>
  <Company>Københavns Universitet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Økonomiske Principper</dc:title>
  <dc:creator>Henrik Kleven</dc:creator>
  <cp:lastModifiedBy>Charlie Haines</cp:lastModifiedBy>
  <cp:revision>1455</cp:revision>
  <cp:lastPrinted>2014-10-21T11:54:07Z</cp:lastPrinted>
  <dcterms:created xsi:type="dcterms:W3CDTF">2002-06-10T08:30:22Z</dcterms:created>
  <dcterms:modified xsi:type="dcterms:W3CDTF">2015-03-05T10:28:30Z</dcterms:modified>
</cp:coreProperties>
</file>