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9" r:id="rId3"/>
    <p:sldId id="312" r:id="rId4"/>
    <p:sldId id="307" r:id="rId5"/>
    <p:sldId id="332" r:id="rId6"/>
    <p:sldId id="274" r:id="rId7"/>
    <p:sldId id="323" r:id="rId8"/>
    <p:sldId id="324" r:id="rId9"/>
    <p:sldId id="333" r:id="rId10"/>
    <p:sldId id="327" r:id="rId11"/>
    <p:sldId id="334" r:id="rId12"/>
    <p:sldId id="335" r:id="rId13"/>
    <p:sldId id="275" r:id="rId14"/>
    <p:sldId id="318" r:id="rId15"/>
    <p:sldId id="289" r:id="rId16"/>
    <p:sldId id="331" r:id="rId17"/>
    <p:sldId id="290" r:id="rId18"/>
    <p:sldId id="329" r:id="rId19"/>
    <p:sldId id="330" r:id="rId20"/>
    <p:sldId id="30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8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ADE1A-7C24-4285-B766-6490371529E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E7B50-776A-45A3-9A35-BE1567375A8A}" type="slidenum">
              <a:rPr lang="en-ZW" smtClean="0"/>
              <a:pPr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781276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15774" y="8419231"/>
            <a:ext cx="2843187" cy="44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11" tIns="42205" rIns="84411" bIns="42205" anchor="b"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F4FE12D-F649-4870-90F5-4D8A53AD30B6}" type="slidenum">
              <a:rPr lang="en-US" altLang="en-US" sz="1100" b="0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4</a:t>
            </a:fld>
            <a:endParaRPr lang="en-US" altLang="en-US" sz="1100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5213" y="665163"/>
            <a:ext cx="4432300" cy="33242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11" tIns="42205" rIns="84411" bIns="4220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15774" y="8419231"/>
            <a:ext cx="2843187" cy="44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 anchor="b"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F4FE12D-F649-4870-90F5-4D8A53AD30B6}" type="slidenum">
              <a:rPr lang="en-US" altLang="en-US" sz="1100" b="0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7</a:t>
            </a:fld>
            <a:endParaRPr lang="en-US" altLang="en-US" sz="1100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5213" y="665163"/>
            <a:ext cx="4432300" cy="33242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15774" y="8419231"/>
            <a:ext cx="2843187" cy="44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 anchor="b"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F4FE12D-F649-4870-90F5-4D8A53AD30B6}" type="slidenum">
              <a:rPr lang="en-US" altLang="en-US" sz="1100" b="0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8</a:t>
            </a:fld>
            <a:endParaRPr lang="en-US" altLang="en-US" sz="1100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5213" y="665163"/>
            <a:ext cx="4432300" cy="33242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15775" y="8419232"/>
            <a:ext cx="2843186" cy="44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 anchor="b"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F4FE12D-F649-4870-90F5-4D8A53AD30B6}" type="slidenum">
              <a:rPr lang="en-US" altLang="en-US" sz="1100" b="0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9</a:t>
            </a:fld>
            <a:endParaRPr lang="en-US" altLang="en-US" sz="1100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25" y="663575"/>
            <a:ext cx="4433888" cy="332581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15774" y="8419231"/>
            <a:ext cx="2843187" cy="44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 anchor="b"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F4FE12D-F649-4870-90F5-4D8A53AD30B6}" type="slidenum">
              <a:rPr lang="en-US" altLang="en-US" sz="1100" b="0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10</a:t>
            </a:fld>
            <a:endParaRPr lang="en-US" altLang="en-US" sz="1100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5213" y="665163"/>
            <a:ext cx="4432300" cy="33242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15775" y="8419232"/>
            <a:ext cx="2843186" cy="44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 anchor="b"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F4FE12D-F649-4870-90F5-4D8A53AD30B6}" type="slidenum">
              <a:rPr lang="en-US" altLang="en-US" sz="1100" b="0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11</a:t>
            </a:fld>
            <a:endParaRPr lang="en-US" altLang="en-US" sz="1100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25" y="663575"/>
            <a:ext cx="4433888" cy="332581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15775" y="8419232"/>
            <a:ext cx="2843186" cy="44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 anchor="b"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F4FE12D-F649-4870-90F5-4D8A53AD30B6}" type="slidenum">
              <a:rPr lang="en-US" altLang="en-US" sz="1100" b="0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12</a:t>
            </a:fld>
            <a:endParaRPr lang="en-US" altLang="en-US" sz="1100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25" y="663575"/>
            <a:ext cx="4433888" cy="332581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341" tIns="42670" rIns="85341" bIns="42670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67544" y="914400"/>
            <a:ext cx="41044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0" y="914400"/>
            <a:ext cx="41044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9317242-0162-4DEB-B5F0-B185E4CB7861}" type="datetimeFigureOut">
              <a:rPr lang="en-ZW" smtClean="0"/>
              <a:pPr/>
              <a:t>5/21/2015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5D18E12-3A1C-47F0-B7FE-7C4B2713D488}" type="slidenum">
              <a:rPr lang="en-ZW" smtClean="0"/>
              <a:pPr/>
              <a:t>‹#›</a:t>
            </a:fld>
            <a:endParaRPr lang="en-Z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3352801"/>
          </a:xfrm>
        </p:spPr>
        <p:txBody>
          <a:bodyPr>
            <a:normAutofit/>
          </a:bodyPr>
          <a:lstStyle/>
          <a:p>
            <a:pPr algn="ctr"/>
            <a:r>
              <a:rPr lang="en-ZW" sz="3300" b="1" dirty="0" smtClean="0">
                <a:cs typeface="Arial" pitchFamily="34" charset="0"/>
              </a:rPr>
              <a:t>PUBLIC FINANCE AND URBAN GROWTH</a:t>
            </a:r>
            <a:br>
              <a:rPr lang="en-ZW" sz="3300" b="1" dirty="0" smtClean="0">
                <a:cs typeface="Arial" pitchFamily="34" charset="0"/>
              </a:rPr>
            </a:br>
            <a:r>
              <a:rPr lang="en-ZW" sz="3300" b="1" dirty="0">
                <a:cs typeface="Arial" pitchFamily="34" charset="0"/>
              </a:rPr>
              <a:t/>
            </a:r>
            <a:br>
              <a:rPr lang="en-ZW" sz="3300" b="1" dirty="0">
                <a:cs typeface="Arial" pitchFamily="34" charset="0"/>
              </a:rPr>
            </a:br>
            <a:r>
              <a:rPr lang="en-ZW" sz="3100" b="1" i="1" dirty="0" smtClean="0">
                <a:cs typeface="Arial" pitchFamily="34" charset="0"/>
              </a:rPr>
              <a:t>“the case for a NATIONAL URBAN POLICY for </a:t>
            </a:r>
            <a:r>
              <a:rPr lang="en-ZW" sz="3100" b="1" i="1" dirty="0" err="1" smtClean="0">
                <a:cs typeface="Arial" pitchFamily="34" charset="0"/>
              </a:rPr>
              <a:t>zambia</a:t>
            </a:r>
            <a:r>
              <a:rPr lang="en-ZW" sz="3100" b="1" i="1" dirty="0" smtClean="0">
                <a:cs typeface="Arial" pitchFamily="34" charset="0"/>
              </a:rPr>
              <a:t>”</a:t>
            </a:r>
            <a:r>
              <a:rPr lang="en-ZW" sz="36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ZW" sz="3600" b="1" i="1" dirty="0" smtClean="0">
                <a:latin typeface="Arial" pitchFamily="34" charset="0"/>
                <a:cs typeface="Arial" pitchFamily="34" charset="0"/>
              </a:rPr>
            </a:br>
            <a:endParaRPr lang="en-ZW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2895600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en-ZW" sz="3800" b="1" dirty="0" smtClean="0">
                <a:latin typeface="+mj-lt"/>
                <a:cs typeface="Arial" pitchFamily="34" charset="0"/>
              </a:rPr>
              <a:t>Presentation to the IGC Cities Research Conference: 21</a:t>
            </a:r>
            <a:r>
              <a:rPr lang="en-ZW" sz="3800" b="1" baseline="30000" dirty="0" smtClean="0">
                <a:latin typeface="+mj-lt"/>
                <a:cs typeface="Arial" pitchFamily="34" charset="0"/>
              </a:rPr>
              <a:t>st</a:t>
            </a:r>
            <a:r>
              <a:rPr lang="en-ZW" sz="3800" b="1" dirty="0" smtClean="0">
                <a:latin typeface="+mj-lt"/>
                <a:cs typeface="Arial" pitchFamily="34" charset="0"/>
              </a:rPr>
              <a:t>-22</a:t>
            </a:r>
            <a:r>
              <a:rPr lang="en-ZW" sz="3800" b="1" baseline="30000" dirty="0" smtClean="0">
                <a:latin typeface="+mj-lt"/>
                <a:cs typeface="Arial" pitchFamily="34" charset="0"/>
              </a:rPr>
              <a:t>nd</a:t>
            </a:r>
            <a:r>
              <a:rPr lang="en-ZW" sz="3800" b="1" dirty="0" smtClean="0">
                <a:latin typeface="+mj-lt"/>
                <a:cs typeface="Arial" pitchFamily="34" charset="0"/>
              </a:rPr>
              <a:t> May, 2015</a:t>
            </a:r>
          </a:p>
          <a:p>
            <a:pPr algn="ctr"/>
            <a:r>
              <a:rPr lang="en-ZW" sz="3800" b="1" dirty="0" smtClean="0">
                <a:latin typeface="+mj-lt"/>
                <a:cs typeface="Arial" pitchFamily="34" charset="0"/>
              </a:rPr>
              <a:t>Held at the London School of Economics</a:t>
            </a:r>
          </a:p>
          <a:p>
            <a:pPr algn="ctr"/>
            <a:endParaRPr lang="en-ZW" sz="3800" b="1" dirty="0" smtClean="0">
              <a:latin typeface="+mj-lt"/>
              <a:cs typeface="Arial" pitchFamily="34" charset="0"/>
            </a:endParaRPr>
          </a:p>
          <a:p>
            <a:pPr algn="ctr"/>
            <a:endParaRPr lang="en-ZW" sz="3800" b="1" dirty="0" smtClean="0">
              <a:latin typeface="+mj-lt"/>
              <a:cs typeface="Arial" pitchFamily="34" charset="0"/>
            </a:endParaRPr>
          </a:p>
          <a:p>
            <a:pPr algn="ctr"/>
            <a:r>
              <a:rPr lang="en-ZW" sz="3800" b="1" dirty="0" err="1" smtClean="0">
                <a:latin typeface="+mj-lt"/>
                <a:cs typeface="Arial" pitchFamily="34" charset="0"/>
              </a:rPr>
              <a:t>Meembo</a:t>
            </a:r>
            <a:r>
              <a:rPr lang="en-ZW" sz="3800" b="1" dirty="0" smtClean="0">
                <a:latin typeface="+mj-lt"/>
                <a:cs typeface="Arial" pitchFamily="34" charset="0"/>
              </a:rPr>
              <a:t> </a:t>
            </a:r>
            <a:r>
              <a:rPr lang="en-ZW" sz="3800" b="1" dirty="0" err="1" smtClean="0">
                <a:latin typeface="+mj-lt"/>
                <a:cs typeface="Arial" pitchFamily="34" charset="0"/>
              </a:rPr>
              <a:t>Nchimunya</a:t>
            </a:r>
            <a:r>
              <a:rPr lang="en-ZW" sz="3800" b="1" dirty="0" smtClean="0">
                <a:latin typeface="+mj-lt"/>
                <a:cs typeface="Arial" pitchFamily="34" charset="0"/>
              </a:rPr>
              <a:t> </a:t>
            </a:r>
            <a:r>
              <a:rPr lang="en-ZW" sz="3800" b="1" dirty="0" err="1" smtClean="0">
                <a:latin typeface="+mj-lt"/>
                <a:cs typeface="Arial" pitchFamily="34" charset="0"/>
              </a:rPr>
              <a:t>Changula</a:t>
            </a:r>
            <a:endParaRPr lang="en-ZW" sz="3800" b="1" dirty="0" smtClean="0">
              <a:latin typeface="+mj-lt"/>
              <a:cs typeface="Arial" pitchFamily="34" charset="0"/>
            </a:endParaRPr>
          </a:p>
          <a:p>
            <a:pPr algn="ctr"/>
            <a:r>
              <a:rPr lang="en-ZW" sz="3800" b="1" dirty="0" smtClean="0">
                <a:latin typeface="+mj-lt"/>
                <a:cs typeface="Arial" pitchFamily="34" charset="0"/>
              </a:rPr>
              <a:t>Principal Planner - Forward Planning</a:t>
            </a:r>
          </a:p>
          <a:p>
            <a:pPr algn="ctr"/>
            <a:r>
              <a:rPr lang="en-ZW" sz="3800" b="1" dirty="0" smtClean="0">
                <a:latin typeface="+mj-lt"/>
                <a:cs typeface="Arial" pitchFamily="34" charset="0"/>
              </a:rPr>
              <a:t>Department of Physical Planner </a:t>
            </a:r>
            <a:r>
              <a:rPr lang="en-ZW" sz="3800" b="1" dirty="0">
                <a:latin typeface="+mj-lt"/>
                <a:cs typeface="Arial" pitchFamily="34" charset="0"/>
              </a:rPr>
              <a:t>– </a:t>
            </a:r>
            <a:r>
              <a:rPr lang="en-ZW" sz="3800" b="1" dirty="0" smtClean="0">
                <a:latin typeface="+mj-lt"/>
                <a:cs typeface="Arial" pitchFamily="34" charset="0"/>
              </a:rPr>
              <a:t>Forward and Housing</a:t>
            </a:r>
          </a:p>
          <a:p>
            <a:pPr algn="ctr"/>
            <a:r>
              <a:rPr lang="en-ZW" sz="3800" b="1" dirty="0" smtClean="0">
                <a:latin typeface="+mj-lt"/>
                <a:cs typeface="Arial" pitchFamily="34" charset="0"/>
              </a:rPr>
              <a:t>Ministry of Local Government and Housing</a:t>
            </a:r>
          </a:p>
          <a:p>
            <a:pPr algn="ctr"/>
            <a:r>
              <a:rPr lang="en-ZW" sz="3800" b="1" dirty="0" smtClean="0">
                <a:latin typeface="+mj-lt"/>
                <a:cs typeface="Arial" pitchFamily="34" charset="0"/>
              </a:rPr>
              <a:t>Lusaka, Zambia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-44018" y="20183"/>
            <a:ext cx="9144001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Future Urban Growth - Fastest Growing</a:t>
            </a:r>
            <a:endParaRPr lang="en-US" alt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223124"/>
              </p:ext>
            </p:extLst>
          </p:nvPr>
        </p:nvGraphicFramePr>
        <p:xfrm>
          <a:off x="655637" y="762000"/>
          <a:ext cx="7772400" cy="58282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00"/>
                <a:gridCol w="1600200"/>
                <a:gridCol w="1752600"/>
                <a:gridCol w="2057400"/>
              </a:tblGrid>
              <a:tr h="5304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Main urban centres of Zambia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Population in 2010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Estimated Population 2035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% change between 2010 and 2035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Mumbwa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20,390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153,368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652.17%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Mpulungu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29,103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215,151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639.27%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Mwense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21,137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150,463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611.85%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Solwezi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90,856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354,546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290.23%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6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Nchelenge</a:t>
                      </a:r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/</a:t>
                      </a:r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Kashikishi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36,894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138,782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276.16%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Nakonde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41,836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153,376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266.61%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Petauke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29,728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104,225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250.60%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Mansa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78,153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272,307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248.43%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Mpika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39,724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135,472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241.03%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Kapiri Mposhi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44,783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150,129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235.24%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Chipata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116,627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331,642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184.36%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Monze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39,752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112,099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182.00%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Lusaka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1,747,152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4,560,560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 dirty="0">
                          <a:effectLst/>
                        </a:rPr>
                        <a:t>161.03%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Chililabombwe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77,818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196,673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 dirty="0">
                          <a:effectLst/>
                        </a:rPr>
                        <a:t>152.73%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Kalulushi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76,015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191,006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 dirty="0">
                          <a:effectLst/>
                        </a:rPr>
                        <a:t>151.27%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Kafue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72,166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178,793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147.75%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Kitwe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501,360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1,190,534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137.46%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Mazabuka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71,700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166,493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 dirty="0">
                          <a:effectLst/>
                        </a:rPr>
                        <a:t>132.21%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Chingola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185,246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417,590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 dirty="0">
                          <a:effectLst/>
                        </a:rPr>
                        <a:t>125.42%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Kasama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101,845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216,620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 dirty="0">
                          <a:effectLst/>
                        </a:rPr>
                        <a:t>112.70%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</a:rPr>
                        <a:t>Livingstone (Maramba)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134,349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280,508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 dirty="0">
                          <a:effectLst/>
                        </a:rPr>
                        <a:t>108.79%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0430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-44018" y="20183"/>
            <a:ext cx="9144001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Ten Biggest Cities 2010 and 2035</a:t>
            </a:r>
            <a:endParaRPr lang="en-US" alt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738639"/>
              </p:ext>
            </p:extLst>
          </p:nvPr>
        </p:nvGraphicFramePr>
        <p:xfrm>
          <a:off x="685800" y="1143000"/>
          <a:ext cx="3657598" cy="3685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3598"/>
                <a:gridCol w="1524000"/>
              </a:tblGrid>
              <a:tr h="872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 dirty="0">
                          <a:effectLst/>
                        </a:rPr>
                        <a:t>Main urban centres of Zambia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 dirty="0">
                          <a:effectLst/>
                        </a:rPr>
                        <a:t>Ranking in 2010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>
                          <a:effectLst/>
                        </a:rPr>
                        <a:t>Lusaka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>
                          <a:effectLst/>
                        </a:rPr>
                        <a:t>1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>
                          <a:effectLst/>
                        </a:rPr>
                        <a:t>Kitwe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>
                          <a:effectLst/>
                        </a:rPr>
                        <a:t>2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>
                          <a:effectLst/>
                        </a:rPr>
                        <a:t>Ndola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>
                          <a:effectLst/>
                        </a:rPr>
                        <a:t>3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 err="1">
                          <a:effectLst/>
                        </a:rPr>
                        <a:t>Kabwe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 dirty="0">
                          <a:effectLst/>
                        </a:rPr>
                        <a:t>4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>
                          <a:effectLst/>
                        </a:rPr>
                        <a:t>Chingola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 dirty="0">
                          <a:effectLst/>
                        </a:rPr>
                        <a:t>5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 err="1">
                          <a:effectLst/>
                        </a:rPr>
                        <a:t>Mufulira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 dirty="0">
                          <a:effectLst/>
                        </a:rPr>
                        <a:t>6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 smtClean="0">
                          <a:effectLst/>
                        </a:rPr>
                        <a:t>Livingstone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 dirty="0">
                          <a:effectLst/>
                        </a:rPr>
                        <a:t>7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>
                          <a:effectLst/>
                        </a:rPr>
                        <a:t>Luanshya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 dirty="0">
                          <a:effectLst/>
                        </a:rPr>
                        <a:t>8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>
                          <a:effectLst/>
                        </a:rPr>
                        <a:t>Chipata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 dirty="0">
                          <a:effectLst/>
                        </a:rPr>
                        <a:t>9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>
                          <a:effectLst/>
                        </a:rPr>
                        <a:t>Kasama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u="none" strike="noStrike" dirty="0">
                          <a:effectLst/>
                        </a:rPr>
                        <a:t>10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23" marR="7023" marT="70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428531"/>
              </p:ext>
            </p:extLst>
          </p:nvPr>
        </p:nvGraphicFramePr>
        <p:xfrm>
          <a:off x="4800601" y="1143000"/>
          <a:ext cx="3581400" cy="3676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3599"/>
                <a:gridCol w="1447801"/>
              </a:tblGrid>
              <a:tr h="838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 dirty="0">
                          <a:effectLst/>
                        </a:rPr>
                        <a:t>Main urban centres of Zambia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 dirty="0">
                          <a:effectLst/>
                        </a:rPr>
                        <a:t>Ranking in </a:t>
                      </a:r>
                      <a:r>
                        <a:rPr lang="en-IE" sz="1800" u="none" strike="noStrike" dirty="0" smtClean="0">
                          <a:effectLst/>
                        </a:rPr>
                        <a:t>2035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>
                          <a:effectLst/>
                        </a:rPr>
                        <a:t>Lusaka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u="none" strike="noStrike" dirty="0">
                          <a:effectLst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>
                          <a:effectLst/>
                        </a:rPr>
                        <a:t>Kitwe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u="none" strike="noStrike" dirty="0">
                          <a:effectLst/>
                        </a:rPr>
                        <a:t>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>
                          <a:effectLst/>
                        </a:rPr>
                        <a:t>Ndola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u="none" strike="noStrike" dirty="0">
                          <a:effectLst/>
                        </a:rPr>
                        <a:t>3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n-IE" sz="18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Chingola</a:t>
                      </a:r>
                      <a:endParaRPr kumimoji="0" lang="en-IE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n-IE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Solwezi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Chipata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>
                          <a:effectLst/>
                        </a:rPr>
                        <a:t>Kabwe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u="none" strike="noStrike" dirty="0">
                          <a:effectLst/>
                        </a:rPr>
                        <a:t>7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 dirty="0">
                          <a:effectLst/>
                        </a:rPr>
                        <a:t>Livingstone 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u="none" strike="noStrike" dirty="0">
                          <a:effectLst/>
                        </a:rPr>
                        <a:t>8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Mansa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u="none" strike="noStrike">
                          <a:effectLst/>
                        </a:rPr>
                        <a:t>Mufulira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u="none" strike="noStrike" dirty="0">
                          <a:effectLst/>
                        </a:rPr>
                        <a:t>10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3718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0" y="380606"/>
            <a:ext cx="9144001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Future Urban Growth – Change In Rank</a:t>
            </a:r>
            <a:endParaRPr lang="en-US" alt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633736"/>
              </p:ext>
            </p:extLst>
          </p:nvPr>
        </p:nvGraphicFramePr>
        <p:xfrm>
          <a:off x="457200" y="1676400"/>
          <a:ext cx="8229600" cy="4241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2881"/>
                <a:gridCol w="1325573"/>
                <a:gridCol w="1325573"/>
                <a:gridCol w="1325573"/>
              </a:tblGrid>
              <a:tr h="914401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u="none" strike="noStrike" dirty="0">
                          <a:effectLst/>
                          <a:latin typeface="+mn-lt"/>
                        </a:rPr>
                        <a:t>Size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 smtClean="0">
                          <a:effectLst/>
                          <a:latin typeface="+mn-lt"/>
                        </a:rPr>
                        <a:t>Number</a:t>
                      </a:r>
                      <a:r>
                        <a:rPr lang="en-IE" sz="1800" b="1" u="none" strike="noStrike" baseline="0" dirty="0" smtClean="0">
                          <a:effectLst/>
                          <a:latin typeface="+mn-lt"/>
                        </a:rPr>
                        <a:t> in </a:t>
                      </a:r>
                      <a:r>
                        <a:rPr lang="en-IE" sz="1800" b="1" u="none" strike="noStrike" dirty="0" smtClean="0">
                          <a:effectLst/>
                          <a:latin typeface="+mn-lt"/>
                        </a:rPr>
                        <a:t>2010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 smtClean="0">
                          <a:effectLst/>
                          <a:latin typeface="+mn-lt"/>
                        </a:rPr>
                        <a:t>Number in 2035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Note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96794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1,000,000 plus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Lusaka 4.56 million and Kitwe 1.19 million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7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500,000 - 999,000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7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400,000 - 499,999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7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300,000 - 399,999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>
                          <a:effectLst/>
                          <a:latin typeface="+mn-lt"/>
                        </a:rPr>
                        <a:t>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7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200,000 - 299,999</a:t>
                      </a:r>
                      <a:endParaRPr lang="en-IE" sz="1800" b="1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7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100,000 - 199,999</a:t>
                      </a:r>
                      <a:endParaRPr lang="en-IE" sz="1800" b="1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7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u="none" strike="noStrike" dirty="0" smtClean="0">
                          <a:effectLst/>
                          <a:latin typeface="+mn-lt"/>
                        </a:rPr>
                        <a:t>Total over 100,000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 smtClean="0">
                          <a:effectLst/>
                          <a:latin typeface="+mn-lt"/>
                        </a:rPr>
                        <a:t>10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 dirty="0" smtClean="0">
                          <a:effectLst/>
                          <a:latin typeface="+mn-lt"/>
                        </a:rPr>
                        <a:t>25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8855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ZW" b="1" dirty="0" smtClean="0">
                <a:cs typeface="Arial" pitchFamily="34" charset="0"/>
              </a:rPr>
              <a:t>URBANISATION CHALLENGES</a:t>
            </a:r>
            <a:endParaRPr lang="en-ZW" b="1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534400" cy="5867400"/>
          </a:xfrm>
        </p:spPr>
        <p:txBody>
          <a:bodyPr>
            <a:normAutofit fontScale="77500" lnSpcReduction="20000"/>
          </a:bodyPr>
          <a:lstStyle/>
          <a:p>
            <a:pPr marL="22860" algn="just">
              <a:spcBef>
                <a:spcPts val="600"/>
              </a:spcBef>
              <a:defRPr/>
            </a:pPr>
            <a:r>
              <a:rPr lang="en-GB" sz="3000" b="1" dirty="0" smtClean="0">
                <a:solidFill>
                  <a:srgbClr val="FF0000"/>
                </a:solidFill>
                <a:cs typeface="Arial" pitchFamily="34" charset="0"/>
              </a:rPr>
              <a:t>Socio-economic challenges</a:t>
            </a:r>
          </a:p>
          <a:p>
            <a:pPr marL="64008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 smtClean="0">
                <a:cs typeface="Arial" pitchFamily="34" charset="0"/>
              </a:rPr>
              <a:t>Attractive opportunities in cities/towns resulting in strong migration and fast urban growth</a:t>
            </a:r>
            <a:endParaRPr lang="en-US" sz="3000" dirty="0" smtClean="0">
              <a:cs typeface="Arial" pitchFamily="34" charset="0"/>
            </a:endParaRPr>
          </a:p>
          <a:p>
            <a:pPr marL="64008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 smtClean="0">
                <a:cs typeface="Arial" pitchFamily="34" charset="0"/>
              </a:rPr>
              <a:t>Poverty and high living costs in cities compared to rural areas</a:t>
            </a:r>
          </a:p>
          <a:p>
            <a:pPr marL="22860">
              <a:spcBef>
                <a:spcPts val="1200"/>
              </a:spcBef>
              <a:defRPr/>
            </a:pPr>
            <a:r>
              <a:rPr lang="en-GB" sz="3000" b="1" dirty="0">
                <a:solidFill>
                  <a:srgbClr val="FF0000"/>
                </a:solidFill>
                <a:cs typeface="Arial" pitchFamily="34" charset="0"/>
              </a:rPr>
              <a:t>Spatial and environmental challenges</a:t>
            </a:r>
          </a:p>
          <a:p>
            <a:pPr marL="640080" lvl="1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Strong migration towards </a:t>
            </a:r>
            <a:r>
              <a:rPr lang="en-GB" sz="3000" dirty="0" smtClean="0">
                <a:cs typeface="Arial" pitchFamily="34" charset="0"/>
              </a:rPr>
              <a:t>North </a:t>
            </a:r>
            <a:r>
              <a:rPr lang="en-GB" sz="3000" dirty="0">
                <a:cs typeface="Arial" pitchFamily="34" charset="0"/>
              </a:rPr>
              <a:t>- South corridor</a:t>
            </a:r>
            <a:endParaRPr lang="en-US" sz="3000" dirty="0">
              <a:cs typeface="Arial" pitchFamily="34" charset="0"/>
            </a:endParaRPr>
          </a:p>
          <a:p>
            <a:pPr marL="640080" lvl="1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City boundary encroachment on agricultural and customary land</a:t>
            </a:r>
          </a:p>
          <a:p>
            <a:pPr marL="640080" lvl="1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Growing city expansion </a:t>
            </a:r>
          </a:p>
          <a:p>
            <a:pPr marL="640080" lvl="1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Proliferation of informal settlements</a:t>
            </a:r>
          </a:p>
          <a:p>
            <a:pPr marL="640080" lvl="1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Environmental degradation</a:t>
            </a:r>
          </a:p>
          <a:p>
            <a:pPr marL="640080" lvl="1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Inefficient urban planning </a:t>
            </a:r>
            <a:r>
              <a:rPr lang="en-GB" sz="3000" dirty="0" smtClean="0">
                <a:cs typeface="Arial" pitchFamily="34" charset="0"/>
              </a:rPr>
              <a:t>practices</a:t>
            </a:r>
          </a:p>
          <a:p>
            <a:pPr marL="22860" algn="just">
              <a:spcBef>
                <a:spcPts val="1800"/>
              </a:spcBef>
              <a:defRPr/>
            </a:pPr>
            <a:r>
              <a:rPr lang="en-GB" sz="3000" b="1" dirty="0">
                <a:solidFill>
                  <a:srgbClr val="FF0000"/>
                </a:solidFill>
                <a:cs typeface="Arial" pitchFamily="34" charset="0"/>
              </a:rPr>
              <a:t>Policy, legal and institutional challenges</a:t>
            </a:r>
          </a:p>
          <a:p>
            <a:pPr marL="64008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Obsolete urban legislation and weak regulatory framework</a:t>
            </a:r>
          </a:p>
          <a:p>
            <a:pPr marL="64008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GB" sz="3000" dirty="0">
                <a:cs typeface="Arial" pitchFamily="34" charset="0"/>
              </a:rPr>
              <a:t>Poor coordination &amp; low institutional </a:t>
            </a:r>
            <a:r>
              <a:rPr lang="en-GB" sz="3000" dirty="0" smtClean="0">
                <a:cs typeface="Arial" pitchFamily="34" charset="0"/>
              </a:rPr>
              <a:t>capacity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8371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855"/>
            <a:ext cx="8610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ZW" b="1" dirty="0" smtClean="0">
                <a:cs typeface="Arial" pitchFamily="34" charset="0"/>
              </a:rPr>
              <a:t>WHAT IS A NATIONAL URBAN POLICY?</a:t>
            </a:r>
            <a:endParaRPr lang="en-ZW" b="1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en-GB" sz="3000" dirty="0" smtClean="0">
                <a:cs typeface="Arial" pitchFamily="34" charset="0"/>
              </a:rPr>
              <a:t>National Urban Policy is meant to be a deliberate government-led process of coordinating and rallying various actors for establishing a shared vision for the desired urbanisation within 20-30 years horizon or more.</a:t>
            </a:r>
          </a:p>
          <a:p>
            <a:pPr algn="just">
              <a:defRPr/>
            </a:pPr>
            <a:endParaRPr lang="en-GB" sz="1400" i="1" dirty="0" smtClean="0">
              <a:latin typeface="Perpet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18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en-ZW" sz="3600" b="1" dirty="0" smtClean="0">
                <a:cs typeface="Arial" pitchFamily="34" charset="0"/>
              </a:rPr>
              <a:t>NEED FOR NATIONAL URBAN POLICY</a:t>
            </a:r>
            <a:endParaRPr lang="en-ZW" sz="3600" b="1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914400"/>
            <a:ext cx="8610600" cy="5943600"/>
          </a:xfrm>
        </p:spPr>
        <p:txBody>
          <a:bodyPr>
            <a:normAutofit lnSpcReduction="10000"/>
          </a:bodyPr>
          <a:lstStyle/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-GB" sz="2600" dirty="0" smtClean="0">
                <a:cs typeface="Arial" pitchFamily="34" charset="0"/>
              </a:rPr>
              <a:t>Zambian </a:t>
            </a:r>
            <a:r>
              <a:rPr lang="en-GB" sz="2600" dirty="0" smtClean="0">
                <a:solidFill>
                  <a:srgbClr val="FF0000"/>
                </a:solidFill>
                <a:cs typeface="Arial" pitchFamily="34" charset="0"/>
              </a:rPr>
              <a:t>cities</a:t>
            </a:r>
            <a:r>
              <a:rPr lang="en-GB" sz="2600" dirty="0" smtClean="0">
                <a:cs typeface="Arial" pitchFamily="34" charset="0"/>
              </a:rPr>
              <a:t> account for more than </a:t>
            </a:r>
            <a:r>
              <a:rPr lang="en-GB" sz="2600" dirty="0" smtClean="0">
                <a:solidFill>
                  <a:srgbClr val="FF0000"/>
                </a:solidFill>
                <a:cs typeface="Arial" pitchFamily="34" charset="0"/>
              </a:rPr>
              <a:t>80% of GDP</a:t>
            </a:r>
          </a:p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-GB" sz="2600" dirty="0" smtClean="0">
                <a:cs typeface="Arial" pitchFamily="34" charset="0"/>
              </a:rPr>
              <a:t>By ensuring density, diversity and innovation, </a:t>
            </a:r>
            <a:r>
              <a:rPr lang="en-GB" sz="2600" dirty="0" smtClean="0">
                <a:solidFill>
                  <a:srgbClr val="FF0000"/>
                </a:solidFill>
                <a:cs typeface="Arial" pitchFamily="34" charset="0"/>
              </a:rPr>
              <a:t>cities can boost economic activities</a:t>
            </a:r>
            <a:r>
              <a:rPr lang="en-GB" sz="2600" dirty="0" smtClean="0">
                <a:cs typeface="Arial" pitchFamily="34" charset="0"/>
              </a:rPr>
              <a:t>. </a:t>
            </a:r>
          </a:p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-GB" sz="2600" dirty="0" smtClean="0">
                <a:cs typeface="Arial" pitchFamily="34" charset="0"/>
              </a:rPr>
              <a:t>By sharing the same infrastructure and services, cities can maximise </a:t>
            </a:r>
            <a:r>
              <a:rPr lang="en-GB" sz="2600" dirty="0" smtClean="0">
                <a:solidFill>
                  <a:srgbClr val="FF0000"/>
                </a:solidFill>
                <a:cs typeface="Arial" pitchFamily="34" charset="0"/>
              </a:rPr>
              <a:t>cost-effectiveness</a:t>
            </a:r>
            <a:endParaRPr lang="en-US" sz="26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-GB" sz="2600" dirty="0" smtClean="0">
                <a:cs typeface="Arial" pitchFamily="34" charset="0"/>
              </a:rPr>
              <a:t>NUP can support </a:t>
            </a:r>
            <a:r>
              <a:rPr lang="en-GB" sz="2600" dirty="0" smtClean="0">
                <a:solidFill>
                  <a:srgbClr val="FF0000"/>
                </a:solidFill>
                <a:cs typeface="Arial" pitchFamily="34" charset="0"/>
              </a:rPr>
              <a:t>poverty reduction</a:t>
            </a:r>
            <a:r>
              <a:rPr lang="en-GB" sz="2600" dirty="0" smtClean="0">
                <a:cs typeface="Arial" pitchFamily="34" charset="0"/>
              </a:rPr>
              <a:t>, spatial planning, land management, housing, basic and social services, infrastructural development and coordination of large-scale investments</a:t>
            </a:r>
            <a:endParaRPr lang="en-US" sz="2600" dirty="0" smtClean="0">
              <a:cs typeface="Arial" pitchFamily="34" charset="0"/>
            </a:endParaRPr>
          </a:p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-GB" sz="2600" dirty="0" smtClean="0">
                <a:cs typeface="Arial" pitchFamily="34" charset="0"/>
              </a:rPr>
              <a:t>NUP is not an anti-rural policy, </a:t>
            </a:r>
            <a:r>
              <a:rPr lang="en-GB" sz="2600" dirty="0" smtClean="0">
                <a:solidFill>
                  <a:srgbClr val="FF0000"/>
                </a:solidFill>
                <a:cs typeface="Arial" pitchFamily="34" charset="0"/>
              </a:rPr>
              <a:t>thriving towns and cities will assist rural development</a:t>
            </a:r>
            <a:endParaRPr lang="en-US" sz="26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-GB" sz="2600" dirty="0" smtClean="0">
                <a:cs typeface="Arial" pitchFamily="34" charset="0"/>
              </a:rPr>
              <a:t>More </a:t>
            </a:r>
            <a:r>
              <a:rPr lang="en-GB" sz="2600" dirty="0" smtClean="0">
                <a:solidFill>
                  <a:srgbClr val="FF0000"/>
                </a:solidFill>
                <a:cs typeface="Arial" pitchFamily="34" charset="0"/>
              </a:rPr>
              <a:t>functional importance</a:t>
            </a:r>
            <a:r>
              <a:rPr lang="en-GB" sz="2600" dirty="0" smtClean="0">
                <a:cs typeface="Arial" pitchFamily="34" charset="0"/>
              </a:rPr>
              <a:t> needs to be provided to urban centres located in under-developed regions</a:t>
            </a:r>
            <a:r>
              <a:rPr lang="en-US" sz="2600" dirty="0" smtClean="0">
                <a:cs typeface="Arial" pitchFamily="34" charset="0"/>
              </a:rPr>
              <a:t>.</a:t>
            </a:r>
          </a:p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600" dirty="0">
                <a:cs typeface="Arial" pitchFamily="34" charset="0"/>
              </a:rPr>
              <a:t>The NUP can promote principles of </a:t>
            </a:r>
            <a:r>
              <a:rPr lang="en-US" sz="2600" dirty="0">
                <a:solidFill>
                  <a:srgbClr val="FF0000"/>
                </a:solidFill>
                <a:cs typeface="Arial" pitchFamily="34" charset="0"/>
              </a:rPr>
              <a:t>good urbanism</a:t>
            </a:r>
          </a:p>
          <a:p>
            <a:pPr marL="365125" indent="-342900" algn="just">
              <a:spcBef>
                <a:spcPts val="600"/>
              </a:spcBef>
              <a:buFont typeface="Wingdings" pitchFamily="2" charset="2"/>
              <a:buChar char="§"/>
            </a:pPr>
            <a:endParaRPr lang="en-US" sz="2600" dirty="0" smtClean="0">
              <a:cs typeface="Arial" pitchFamily="34" charset="0"/>
            </a:endParaRPr>
          </a:p>
          <a:p>
            <a:pPr algn="just"/>
            <a:endParaRPr lang="en-ZW" sz="2800" dirty="0"/>
          </a:p>
        </p:txBody>
      </p:sp>
    </p:spTree>
    <p:extLst>
      <p:ext uri="{BB962C8B-B14F-4D97-AF65-F5344CB8AC3E}">
        <p14:creationId xmlns:p14="http://schemas.microsoft.com/office/powerpoint/2010/main" val="796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URBANISATION AND CITY ECONOMY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000" dirty="0" smtClean="0"/>
          </a:p>
          <a:p>
            <a:pPr marL="0" indent="0">
              <a:buNone/>
            </a:pPr>
            <a:endParaRPr lang="en-US" sz="3000" dirty="0"/>
          </a:p>
          <a:p>
            <a:pPr marL="0" indent="0" algn="ctr">
              <a:buNone/>
            </a:pPr>
            <a:r>
              <a:rPr lang="en-US" sz="4000" b="1" i="1" dirty="0" smtClean="0"/>
              <a:t>“There is a direct link between urban growth and city economy”</a:t>
            </a:r>
            <a:endParaRPr lang="en-US" sz="4000" b="1" i="1" dirty="0"/>
          </a:p>
        </p:txBody>
      </p:sp>
    </p:spTree>
    <p:extLst>
      <p:ext uri="{BB962C8B-B14F-4D97-AF65-F5344CB8AC3E}">
        <p14:creationId xmlns:p14="http://schemas.microsoft.com/office/powerpoint/2010/main" val="158091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>
                <a:cs typeface="Arial" pitchFamily="34" charset="0"/>
              </a:rPr>
              <a:t>NUP OBJECTIVES</a:t>
            </a:r>
            <a:r>
              <a:rPr lang="en-US" b="1" dirty="0">
                <a:latin typeface="Perpetua" pitchFamily="18" charset="0"/>
              </a:rPr>
              <a:t/>
            </a:r>
            <a:br>
              <a:rPr lang="en-US" b="1" dirty="0">
                <a:latin typeface="Perpetua" pitchFamily="18" charset="0"/>
              </a:rPr>
            </a:br>
            <a:endParaRPr lang="en-ZW" b="1" dirty="0">
              <a:latin typeface="Franklin Gothic Boo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382000" cy="5257800"/>
          </a:xfrm>
        </p:spPr>
        <p:txBody>
          <a:bodyPr>
            <a:normAutofit fontScale="62500" lnSpcReduction="20000"/>
          </a:bodyPr>
          <a:lstStyle/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4000" dirty="0" smtClean="0">
                <a:solidFill>
                  <a:srgbClr val="FF0000"/>
                </a:solidFill>
                <a:cs typeface="Arial" pitchFamily="34" charset="0"/>
              </a:rPr>
              <a:t>Avoid future human-made and environmental disasters </a:t>
            </a:r>
            <a:r>
              <a:rPr lang="en-GB" sz="4000" dirty="0" smtClean="0">
                <a:cs typeface="Arial" pitchFamily="34" charset="0"/>
              </a:rPr>
              <a:t>from unplanned rapid urban population and physical growth.</a:t>
            </a:r>
            <a:endParaRPr lang="en-US" sz="4000" dirty="0" smtClean="0">
              <a:cs typeface="Arial" pitchFamily="34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4000" dirty="0" smtClean="0">
                <a:solidFill>
                  <a:srgbClr val="FF0000"/>
                </a:solidFill>
                <a:cs typeface="Arial" pitchFamily="34" charset="0"/>
              </a:rPr>
              <a:t>Create jobs </a:t>
            </a:r>
            <a:r>
              <a:rPr lang="en-GB" sz="4000" dirty="0" smtClean="0">
                <a:cs typeface="Arial" pitchFamily="34" charset="0"/>
              </a:rPr>
              <a:t>to lift people out of poverty by harnessing agglomeration advantages of concentrated economic activity.</a:t>
            </a:r>
            <a:endParaRPr lang="en-US" sz="4000" dirty="0" smtClean="0">
              <a:cs typeface="Arial" pitchFamily="34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4000" dirty="0" smtClean="0">
                <a:cs typeface="Arial" pitchFamily="34" charset="0"/>
              </a:rPr>
              <a:t>Deliver more cost-effective </a:t>
            </a:r>
            <a:r>
              <a:rPr lang="en-GB" sz="4000" dirty="0" smtClean="0">
                <a:solidFill>
                  <a:srgbClr val="FF0000"/>
                </a:solidFill>
                <a:cs typeface="Arial" pitchFamily="34" charset="0"/>
              </a:rPr>
              <a:t>public services and infrastructure</a:t>
            </a:r>
            <a:r>
              <a:rPr lang="en-GB" sz="4000" dirty="0" smtClean="0">
                <a:cs typeface="Arial" pitchFamily="34" charset="0"/>
              </a:rPr>
              <a:t>.</a:t>
            </a:r>
            <a:endParaRPr lang="en-US" sz="4000" dirty="0" smtClean="0">
              <a:cs typeface="Arial" pitchFamily="34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4000" dirty="0" smtClean="0">
                <a:solidFill>
                  <a:srgbClr val="FF0000"/>
                </a:solidFill>
                <a:cs typeface="Arial" pitchFamily="34" charset="0"/>
              </a:rPr>
              <a:t>Strengthen municipal institutions </a:t>
            </a:r>
            <a:r>
              <a:rPr lang="en-GB" sz="4000" dirty="0" smtClean="0">
                <a:cs typeface="Arial" pitchFamily="34" charset="0"/>
              </a:rPr>
              <a:t>to plan and manage urban growth.</a:t>
            </a:r>
            <a:endParaRPr lang="en-US" sz="4000" dirty="0" smtClean="0">
              <a:cs typeface="Arial" pitchFamily="34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4000" dirty="0" smtClean="0">
                <a:cs typeface="Arial" pitchFamily="34" charset="0"/>
              </a:rPr>
              <a:t>Develop a more </a:t>
            </a:r>
            <a:r>
              <a:rPr lang="en-GB" sz="4000" dirty="0" smtClean="0">
                <a:solidFill>
                  <a:srgbClr val="FF0000"/>
                </a:solidFill>
                <a:cs typeface="Arial" pitchFamily="34" charset="0"/>
              </a:rPr>
              <a:t>functional national urban system </a:t>
            </a:r>
            <a:r>
              <a:rPr lang="en-GB" sz="4000" dirty="0" smtClean="0">
                <a:cs typeface="Arial" pitchFamily="34" charset="0"/>
              </a:rPr>
              <a:t>that contributes to rural development and transformation.</a:t>
            </a:r>
            <a:endParaRPr lang="en-US" sz="4000" dirty="0" smtClean="0">
              <a:cs typeface="Arial" pitchFamily="34" charset="0"/>
            </a:endParaRPr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25386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roup 269"/>
          <p:cNvGrpSpPr/>
          <p:nvPr/>
        </p:nvGrpSpPr>
        <p:grpSpPr>
          <a:xfrm>
            <a:off x="251520" y="1628800"/>
            <a:ext cx="2304255" cy="3384376"/>
            <a:chOff x="251520" y="1628800"/>
            <a:chExt cx="2304255" cy="3384376"/>
          </a:xfrm>
        </p:grpSpPr>
        <p:sp>
          <p:nvSpPr>
            <p:cNvPr id="287" name="Rounded Rectangle 286"/>
            <p:cNvSpPr/>
            <p:nvPr/>
          </p:nvSpPr>
          <p:spPr>
            <a:xfrm>
              <a:off x="294671" y="1628800"/>
              <a:ext cx="2261104" cy="3368635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IE"/>
            </a:p>
          </p:txBody>
        </p:sp>
        <p:sp>
          <p:nvSpPr>
            <p:cNvPr id="288" name="Text Box 2"/>
            <p:cNvSpPr txBox="1"/>
            <p:nvPr/>
          </p:nvSpPr>
          <p:spPr>
            <a:xfrm>
              <a:off x="251520" y="1990850"/>
              <a:ext cx="2243844" cy="302232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IE" sz="2000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DEVELOPMENT </a:t>
              </a:r>
              <a:endParaRPr lang="en-IE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IE" sz="2000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OF </a:t>
              </a:r>
              <a:r>
                <a:rPr lang="en-IE" sz="2000" dirty="0" smtClean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 </a:t>
              </a:r>
              <a:endParaRPr lang="en-IE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IE" sz="2800" b="1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NATIONAL URBAN POLICY</a:t>
              </a:r>
              <a:endParaRPr lang="en-IE" sz="1100" dirty="0">
                <a:effectLst/>
                <a:ea typeface="Calibri"/>
                <a:cs typeface="Times New Roman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IE" sz="1100" dirty="0">
                  <a:effectLst/>
                  <a:ea typeface="Calibri"/>
                  <a:cs typeface="Times New Roman"/>
                </a:rPr>
                <a:t> </a:t>
              </a:r>
            </a:p>
          </p:txBody>
        </p:sp>
      </p:grpSp>
      <p:grpSp>
        <p:nvGrpSpPr>
          <p:cNvPr id="269" name="Group 268"/>
          <p:cNvGrpSpPr/>
          <p:nvPr/>
        </p:nvGrpSpPr>
        <p:grpSpPr>
          <a:xfrm>
            <a:off x="2583292" y="1844824"/>
            <a:ext cx="831970" cy="2952328"/>
            <a:chOff x="2583292" y="1844824"/>
            <a:chExt cx="831970" cy="2952328"/>
          </a:xfrm>
        </p:grpSpPr>
        <p:sp>
          <p:nvSpPr>
            <p:cNvPr id="290" name="Right Arrow 289"/>
            <p:cNvSpPr/>
            <p:nvPr/>
          </p:nvSpPr>
          <p:spPr>
            <a:xfrm>
              <a:off x="2622215" y="1844824"/>
              <a:ext cx="793047" cy="2952328"/>
            </a:xfrm>
            <a:prstGeom prst="rightArrow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IE"/>
            </a:p>
          </p:txBody>
        </p:sp>
        <p:sp>
          <p:nvSpPr>
            <p:cNvPr id="291" name="Text Box 5"/>
            <p:cNvSpPr txBox="1"/>
            <p:nvPr/>
          </p:nvSpPr>
          <p:spPr>
            <a:xfrm>
              <a:off x="2583292" y="2635772"/>
              <a:ext cx="773586" cy="144112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IE" sz="2200" b="1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RESULT</a:t>
              </a:r>
              <a:r>
                <a:rPr lang="en-IE" sz="2800" b="1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s</a:t>
              </a:r>
              <a:endParaRPr lang="en-I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265" name="Group 264"/>
          <p:cNvGrpSpPr/>
          <p:nvPr/>
        </p:nvGrpSpPr>
        <p:grpSpPr>
          <a:xfrm>
            <a:off x="3154899" y="1543175"/>
            <a:ext cx="5737581" cy="843675"/>
            <a:chOff x="3154899" y="1543175"/>
            <a:chExt cx="5017501" cy="843675"/>
          </a:xfrm>
        </p:grpSpPr>
        <p:sp>
          <p:nvSpPr>
            <p:cNvPr id="1213" name="Round Single Corner Rectangle 1212"/>
            <p:cNvSpPr/>
            <p:nvPr/>
          </p:nvSpPr>
          <p:spPr>
            <a:xfrm>
              <a:off x="3154899" y="1594850"/>
              <a:ext cx="5017501" cy="792000"/>
            </a:xfrm>
            <a:custGeom>
              <a:avLst/>
              <a:gdLst>
                <a:gd name="connsiteX0" fmla="*/ 0 w 5945750"/>
                <a:gd name="connsiteY0" fmla="*/ 0 h 792088"/>
                <a:gd name="connsiteX1" fmla="*/ 5813733 w 5945750"/>
                <a:gd name="connsiteY1" fmla="*/ 0 h 792088"/>
                <a:gd name="connsiteX2" fmla="*/ 5945750 w 5945750"/>
                <a:gd name="connsiteY2" fmla="*/ 132017 h 792088"/>
                <a:gd name="connsiteX3" fmla="*/ 5945750 w 5945750"/>
                <a:gd name="connsiteY3" fmla="*/ 792088 h 792088"/>
                <a:gd name="connsiteX4" fmla="*/ 0 w 5945750"/>
                <a:gd name="connsiteY4" fmla="*/ 792088 h 792088"/>
                <a:gd name="connsiteX5" fmla="*/ 0 w 5945750"/>
                <a:gd name="connsiteY5" fmla="*/ 0 h 792088"/>
                <a:gd name="connsiteX0" fmla="*/ 0 w 5945750"/>
                <a:gd name="connsiteY0" fmla="*/ 0 h 806836"/>
                <a:gd name="connsiteX1" fmla="*/ 5813733 w 5945750"/>
                <a:gd name="connsiteY1" fmla="*/ 0 h 806836"/>
                <a:gd name="connsiteX2" fmla="*/ 5945750 w 5945750"/>
                <a:gd name="connsiteY2" fmla="*/ 132017 h 806836"/>
                <a:gd name="connsiteX3" fmla="*/ 5945750 w 5945750"/>
                <a:gd name="connsiteY3" fmla="*/ 792088 h 806836"/>
                <a:gd name="connsiteX4" fmla="*/ 309716 w 5945750"/>
                <a:gd name="connsiteY4" fmla="*/ 806836 h 806836"/>
                <a:gd name="connsiteX5" fmla="*/ 0 w 5945750"/>
                <a:gd name="connsiteY5" fmla="*/ 0 h 806836"/>
                <a:gd name="connsiteX0" fmla="*/ 0 w 5945750"/>
                <a:gd name="connsiteY0" fmla="*/ 0 h 806836"/>
                <a:gd name="connsiteX1" fmla="*/ 5813733 w 5945750"/>
                <a:gd name="connsiteY1" fmla="*/ 0 h 806836"/>
                <a:gd name="connsiteX2" fmla="*/ 5945750 w 5945750"/>
                <a:gd name="connsiteY2" fmla="*/ 132017 h 806836"/>
                <a:gd name="connsiteX3" fmla="*/ 5945750 w 5945750"/>
                <a:gd name="connsiteY3" fmla="*/ 792088 h 806836"/>
                <a:gd name="connsiteX4" fmla="*/ 250722 w 5945750"/>
                <a:gd name="connsiteY4" fmla="*/ 806836 h 806836"/>
                <a:gd name="connsiteX5" fmla="*/ 0 w 5945750"/>
                <a:gd name="connsiteY5" fmla="*/ 0 h 806836"/>
                <a:gd name="connsiteX0" fmla="*/ 0 w 5901504"/>
                <a:gd name="connsiteY0" fmla="*/ 0 h 806836"/>
                <a:gd name="connsiteX1" fmla="*/ 5769487 w 5901504"/>
                <a:gd name="connsiteY1" fmla="*/ 0 h 806836"/>
                <a:gd name="connsiteX2" fmla="*/ 5901504 w 5901504"/>
                <a:gd name="connsiteY2" fmla="*/ 132017 h 806836"/>
                <a:gd name="connsiteX3" fmla="*/ 5901504 w 5901504"/>
                <a:gd name="connsiteY3" fmla="*/ 792088 h 806836"/>
                <a:gd name="connsiteX4" fmla="*/ 206476 w 5901504"/>
                <a:gd name="connsiteY4" fmla="*/ 806836 h 806836"/>
                <a:gd name="connsiteX5" fmla="*/ 0 w 5901504"/>
                <a:gd name="connsiteY5" fmla="*/ 0 h 806836"/>
                <a:gd name="connsiteX0" fmla="*/ 0 w 5901504"/>
                <a:gd name="connsiteY0" fmla="*/ 0 h 806836"/>
                <a:gd name="connsiteX1" fmla="*/ 5769487 w 5901504"/>
                <a:gd name="connsiteY1" fmla="*/ 0 h 806836"/>
                <a:gd name="connsiteX2" fmla="*/ 5901504 w 5901504"/>
                <a:gd name="connsiteY2" fmla="*/ 132017 h 806836"/>
                <a:gd name="connsiteX3" fmla="*/ 5901504 w 5901504"/>
                <a:gd name="connsiteY3" fmla="*/ 792088 h 806836"/>
                <a:gd name="connsiteX4" fmla="*/ 176979 w 5901504"/>
                <a:gd name="connsiteY4" fmla="*/ 806836 h 806836"/>
                <a:gd name="connsiteX5" fmla="*/ 0 w 5901504"/>
                <a:gd name="connsiteY5" fmla="*/ 0 h 806836"/>
                <a:gd name="connsiteX0" fmla="*/ 0 w 5901504"/>
                <a:gd name="connsiteY0" fmla="*/ 0 h 806836"/>
                <a:gd name="connsiteX1" fmla="*/ 5769487 w 5901504"/>
                <a:gd name="connsiteY1" fmla="*/ 0 h 806836"/>
                <a:gd name="connsiteX2" fmla="*/ 5901504 w 5901504"/>
                <a:gd name="connsiteY2" fmla="*/ 132017 h 806836"/>
                <a:gd name="connsiteX3" fmla="*/ 5901504 w 5901504"/>
                <a:gd name="connsiteY3" fmla="*/ 792088 h 806836"/>
                <a:gd name="connsiteX4" fmla="*/ 221225 w 5901504"/>
                <a:gd name="connsiteY4" fmla="*/ 806836 h 806836"/>
                <a:gd name="connsiteX5" fmla="*/ 0 w 5901504"/>
                <a:gd name="connsiteY5" fmla="*/ 0 h 80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1504" h="806836">
                  <a:moveTo>
                    <a:pt x="0" y="0"/>
                  </a:moveTo>
                  <a:lnTo>
                    <a:pt x="5769487" y="0"/>
                  </a:lnTo>
                  <a:cubicBezTo>
                    <a:pt x="5842398" y="0"/>
                    <a:pt x="5901504" y="59106"/>
                    <a:pt x="5901504" y="132017"/>
                  </a:cubicBezTo>
                  <a:lnTo>
                    <a:pt x="5901504" y="792088"/>
                  </a:lnTo>
                  <a:lnTo>
                    <a:pt x="221225" y="8068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00" name="Text Box 15"/>
            <p:cNvSpPr txBox="1"/>
            <p:nvPr/>
          </p:nvSpPr>
          <p:spPr>
            <a:xfrm>
              <a:off x="3807747" y="1543175"/>
              <a:ext cx="3888432" cy="8436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just">
                <a:lnSpc>
                  <a:spcPct val="115000"/>
                </a:lnSpc>
                <a:spcAft>
                  <a:spcPts val="0"/>
                </a:spcAft>
              </a:pPr>
              <a:r>
                <a:rPr lang="en-IE" sz="2400" b="1" dirty="0" smtClean="0">
                  <a:solidFill>
                    <a:srgbClr val="953735"/>
                  </a:solidFill>
                  <a:ea typeface="Calibri"/>
                  <a:cs typeface="Times New Roman"/>
                </a:rPr>
                <a:t>Identification </a:t>
              </a:r>
              <a:r>
                <a:rPr lang="en-IE" sz="2400" b="1" dirty="0">
                  <a:solidFill>
                    <a:srgbClr val="953735"/>
                  </a:solidFill>
                  <a:ea typeface="Calibri"/>
                  <a:cs typeface="Times New Roman"/>
                </a:rPr>
                <a:t>of urban </a:t>
              </a:r>
              <a:endParaRPr lang="en-IE" sz="2400" b="1" dirty="0" smtClean="0">
                <a:solidFill>
                  <a:srgbClr val="953735"/>
                </a:solidFill>
                <a:ea typeface="Calibri"/>
                <a:cs typeface="Times New Roman"/>
              </a:endParaRPr>
            </a:p>
            <a:p>
              <a:pPr lvl="0" algn="just">
                <a:lnSpc>
                  <a:spcPct val="115000"/>
                </a:lnSpc>
                <a:spcAft>
                  <a:spcPts val="0"/>
                </a:spcAft>
              </a:pPr>
              <a:r>
                <a:rPr lang="en-IE" sz="2400" b="1" dirty="0" smtClean="0">
                  <a:solidFill>
                    <a:srgbClr val="953735"/>
                  </a:solidFill>
                  <a:ea typeface="Calibri"/>
                  <a:cs typeface="Times New Roman"/>
                </a:rPr>
                <a:t>development priorities</a:t>
              </a:r>
              <a:endParaRPr lang="en-IE" sz="2400" b="1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3307516" y="1760017"/>
              <a:ext cx="4747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400" b="1" dirty="0">
                  <a:solidFill>
                    <a:srgbClr val="953735"/>
                  </a:solidFill>
                  <a:ea typeface="Calibri"/>
                  <a:cs typeface="Times New Roman"/>
                </a:rPr>
                <a:t>1.</a:t>
              </a:r>
            </a:p>
          </p:txBody>
        </p:sp>
      </p:grpSp>
      <p:grpSp>
        <p:nvGrpSpPr>
          <p:cNvPr id="266" name="Group 265"/>
          <p:cNvGrpSpPr/>
          <p:nvPr/>
        </p:nvGrpSpPr>
        <p:grpSpPr>
          <a:xfrm>
            <a:off x="3356878" y="2443660"/>
            <a:ext cx="6112527" cy="837035"/>
            <a:chOff x="3356878" y="2443660"/>
            <a:chExt cx="6112527" cy="837035"/>
          </a:xfrm>
        </p:grpSpPr>
        <p:sp>
          <p:nvSpPr>
            <p:cNvPr id="1214" name="Rectangle 1213"/>
            <p:cNvSpPr/>
            <p:nvPr/>
          </p:nvSpPr>
          <p:spPr>
            <a:xfrm>
              <a:off x="3356878" y="2488695"/>
              <a:ext cx="5535601" cy="792000"/>
            </a:xfrm>
            <a:custGeom>
              <a:avLst/>
              <a:gdLst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0 w 5672551"/>
                <a:gd name="connsiteY3" fmla="*/ 792000 h 792000"/>
                <a:gd name="connsiteX4" fmla="*/ 0 w 5672551"/>
                <a:gd name="connsiteY4" fmla="*/ 0 h 792000"/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176981 w 5672551"/>
                <a:gd name="connsiteY3" fmla="*/ 777252 h 792000"/>
                <a:gd name="connsiteX4" fmla="*/ 0 w 5672551"/>
                <a:gd name="connsiteY4" fmla="*/ 0 h 792000"/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265471 w 5672551"/>
                <a:gd name="connsiteY3" fmla="*/ 777252 h 792000"/>
                <a:gd name="connsiteX4" fmla="*/ 0 w 5672551"/>
                <a:gd name="connsiteY4" fmla="*/ 0 h 792000"/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221226 w 5672551"/>
                <a:gd name="connsiteY3" fmla="*/ 792000 h 792000"/>
                <a:gd name="connsiteX4" fmla="*/ 0 w 5672551"/>
                <a:gd name="connsiteY4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551" h="792000">
                  <a:moveTo>
                    <a:pt x="0" y="0"/>
                  </a:moveTo>
                  <a:lnTo>
                    <a:pt x="5672551" y="0"/>
                  </a:lnTo>
                  <a:lnTo>
                    <a:pt x="5672551" y="792000"/>
                  </a:lnTo>
                  <a:lnTo>
                    <a:pt x="221226" y="792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6" name="Text Box 16"/>
            <p:cNvSpPr txBox="1"/>
            <p:nvPr/>
          </p:nvSpPr>
          <p:spPr>
            <a:xfrm>
              <a:off x="3917608" y="2443660"/>
              <a:ext cx="5551797" cy="545984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442913" indent="-442913">
                <a:lnSpc>
                  <a:spcPct val="115000"/>
                </a:lnSpc>
                <a:spcAft>
                  <a:spcPts val="0"/>
                </a:spcAft>
              </a:pPr>
              <a:r>
                <a:rPr lang="en-IE" sz="2400" b="1" dirty="0">
                  <a:solidFill>
                    <a:srgbClr val="953735"/>
                  </a:solidFill>
                  <a:ea typeface="Calibri"/>
                  <a:cs typeface="Times New Roman"/>
                </a:rPr>
                <a:t>Guidance on the future </a:t>
              </a:r>
              <a:endParaRPr lang="en-IE" sz="2400" b="1" dirty="0" smtClean="0">
                <a:solidFill>
                  <a:srgbClr val="953735"/>
                </a:solidFill>
                <a:ea typeface="Calibri"/>
                <a:cs typeface="Times New Roman"/>
              </a:endParaRPr>
            </a:p>
            <a:p>
              <a:pPr marL="442913" indent="-442913">
                <a:lnSpc>
                  <a:spcPct val="115000"/>
                </a:lnSpc>
                <a:spcAft>
                  <a:spcPts val="0"/>
                </a:spcAft>
              </a:pPr>
              <a:r>
                <a:rPr lang="en-IE" sz="2400" b="1" dirty="0" smtClean="0">
                  <a:solidFill>
                    <a:srgbClr val="953735"/>
                  </a:solidFill>
                  <a:ea typeface="Calibri"/>
                  <a:cs typeface="Times New Roman"/>
                </a:rPr>
                <a:t>development </a:t>
              </a:r>
              <a:r>
                <a:rPr lang="en-IE" sz="2400" b="1" dirty="0">
                  <a:solidFill>
                    <a:srgbClr val="953735"/>
                  </a:solidFill>
                  <a:ea typeface="Calibri"/>
                  <a:cs typeface="Times New Roman"/>
                </a:rPr>
                <a:t>priorities</a:t>
              </a:r>
            </a:p>
          </p:txBody>
        </p:sp>
        <p:sp>
          <p:nvSpPr>
            <p:cNvPr id="307" name="TextBox 306"/>
            <p:cNvSpPr txBox="1"/>
            <p:nvPr/>
          </p:nvSpPr>
          <p:spPr>
            <a:xfrm>
              <a:off x="3544876" y="2635772"/>
              <a:ext cx="4747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400" b="1" dirty="0" smtClean="0">
                  <a:solidFill>
                    <a:srgbClr val="953735"/>
                  </a:solidFill>
                  <a:ea typeface="Calibri"/>
                  <a:cs typeface="Times New Roman"/>
                </a:rPr>
                <a:t>2.</a:t>
              </a:r>
              <a:endParaRPr lang="en-IE" sz="2400" b="1" dirty="0">
                <a:solidFill>
                  <a:srgbClr val="953735"/>
                </a:solidFill>
                <a:ea typeface="Calibri"/>
                <a:cs typeface="Times New Roman"/>
              </a:endParaRPr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3356879" y="3365866"/>
            <a:ext cx="6416583" cy="825139"/>
            <a:chOff x="3356879" y="3365866"/>
            <a:chExt cx="6416583" cy="825139"/>
          </a:xfrm>
        </p:grpSpPr>
        <p:sp>
          <p:nvSpPr>
            <p:cNvPr id="303" name="Rectangle 1213"/>
            <p:cNvSpPr/>
            <p:nvPr/>
          </p:nvSpPr>
          <p:spPr>
            <a:xfrm flipV="1">
              <a:off x="3356879" y="3399005"/>
              <a:ext cx="5535600" cy="792000"/>
            </a:xfrm>
            <a:custGeom>
              <a:avLst/>
              <a:gdLst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0 w 5672551"/>
                <a:gd name="connsiteY3" fmla="*/ 792000 h 792000"/>
                <a:gd name="connsiteX4" fmla="*/ 0 w 5672551"/>
                <a:gd name="connsiteY4" fmla="*/ 0 h 792000"/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176981 w 5672551"/>
                <a:gd name="connsiteY3" fmla="*/ 777252 h 792000"/>
                <a:gd name="connsiteX4" fmla="*/ 0 w 5672551"/>
                <a:gd name="connsiteY4" fmla="*/ 0 h 792000"/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265471 w 5672551"/>
                <a:gd name="connsiteY3" fmla="*/ 777252 h 792000"/>
                <a:gd name="connsiteX4" fmla="*/ 0 w 5672551"/>
                <a:gd name="connsiteY4" fmla="*/ 0 h 792000"/>
                <a:gd name="connsiteX0" fmla="*/ 0 w 5672551"/>
                <a:gd name="connsiteY0" fmla="*/ 0 h 792000"/>
                <a:gd name="connsiteX1" fmla="*/ 5672551 w 5672551"/>
                <a:gd name="connsiteY1" fmla="*/ 0 h 792000"/>
                <a:gd name="connsiteX2" fmla="*/ 5672551 w 5672551"/>
                <a:gd name="connsiteY2" fmla="*/ 792000 h 792000"/>
                <a:gd name="connsiteX3" fmla="*/ 221226 w 5672551"/>
                <a:gd name="connsiteY3" fmla="*/ 792000 h 792000"/>
                <a:gd name="connsiteX4" fmla="*/ 0 w 5672551"/>
                <a:gd name="connsiteY4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551" h="792000">
                  <a:moveTo>
                    <a:pt x="0" y="0"/>
                  </a:moveTo>
                  <a:lnTo>
                    <a:pt x="5672551" y="0"/>
                  </a:lnTo>
                  <a:lnTo>
                    <a:pt x="5672551" y="792000"/>
                  </a:lnTo>
                  <a:lnTo>
                    <a:pt x="221226" y="792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7" name="Text Box 17"/>
            <p:cNvSpPr txBox="1"/>
            <p:nvPr/>
          </p:nvSpPr>
          <p:spPr>
            <a:xfrm>
              <a:off x="3934637" y="3365866"/>
              <a:ext cx="5838825" cy="4476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442913" indent="-442913">
                <a:lnSpc>
                  <a:spcPct val="115000"/>
                </a:lnSpc>
                <a:spcAft>
                  <a:spcPts val="0"/>
                </a:spcAft>
              </a:pPr>
              <a:r>
                <a:rPr lang="en-IE" sz="2400" b="1" dirty="0" smtClean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Better </a:t>
              </a:r>
              <a:r>
                <a:rPr lang="en-IE" sz="2400" b="1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coordination </a:t>
              </a:r>
              <a:r>
                <a:rPr lang="en-IE" sz="2400" b="1" dirty="0" smtClean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and</a:t>
              </a:r>
            </a:p>
            <a:p>
              <a:pPr marL="442913" indent="-442913">
                <a:lnSpc>
                  <a:spcPct val="115000"/>
                </a:lnSpc>
                <a:spcAft>
                  <a:spcPts val="0"/>
                </a:spcAft>
              </a:pPr>
              <a:r>
                <a:rPr lang="en-IE" sz="2400" b="1" dirty="0" smtClean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guidance </a:t>
              </a:r>
              <a:r>
                <a:rPr lang="en-IE" sz="2400" b="1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of </a:t>
              </a:r>
              <a:r>
                <a:rPr lang="en-IE" sz="2400" b="1" dirty="0" smtClean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actions</a:t>
              </a:r>
              <a:endParaRPr lang="en-IE" sz="2400" b="1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308" name="TextBox 307"/>
            <p:cNvSpPr txBox="1"/>
            <p:nvPr/>
          </p:nvSpPr>
          <p:spPr>
            <a:xfrm>
              <a:off x="3544875" y="3615233"/>
              <a:ext cx="4747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400" b="1" dirty="0" smtClean="0">
                  <a:solidFill>
                    <a:srgbClr val="953735"/>
                  </a:solidFill>
                  <a:ea typeface="Calibri"/>
                  <a:cs typeface="Times New Roman"/>
                </a:rPr>
                <a:t>3.</a:t>
              </a:r>
              <a:endParaRPr lang="en-IE" sz="2400" b="1" dirty="0">
                <a:solidFill>
                  <a:srgbClr val="953735"/>
                </a:solidFill>
                <a:ea typeface="Calibri"/>
                <a:cs typeface="Times New Roman"/>
              </a:endParaRPr>
            </a:p>
          </p:txBody>
        </p:sp>
      </p:grpSp>
      <p:grpSp>
        <p:nvGrpSpPr>
          <p:cNvPr id="268" name="Group 267"/>
          <p:cNvGrpSpPr/>
          <p:nvPr/>
        </p:nvGrpSpPr>
        <p:grpSpPr>
          <a:xfrm>
            <a:off x="3154898" y="4254128"/>
            <a:ext cx="6344136" cy="842538"/>
            <a:chOff x="3154898" y="4254128"/>
            <a:chExt cx="6344136" cy="842538"/>
          </a:xfrm>
        </p:grpSpPr>
        <p:sp>
          <p:nvSpPr>
            <p:cNvPr id="302" name="Round Single Corner Rectangle 1212"/>
            <p:cNvSpPr/>
            <p:nvPr/>
          </p:nvSpPr>
          <p:spPr>
            <a:xfrm flipV="1">
              <a:off x="3154898" y="4304666"/>
              <a:ext cx="5737581" cy="792000"/>
            </a:xfrm>
            <a:custGeom>
              <a:avLst/>
              <a:gdLst>
                <a:gd name="connsiteX0" fmla="*/ 0 w 5945750"/>
                <a:gd name="connsiteY0" fmla="*/ 0 h 792088"/>
                <a:gd name="connsiteX1" fmla="*/ 5813733 w 5945750"/>
                <a:gd name="connsiteY1" fmla="*/ 0 h 792088"/>
                <a:gd name="connsiteX2" fmla="*/ 5945750 w 5945750"/>
                <a:gd name="connsiteY2" fmla="*/ 132017 h 792088"/>
                <a:gd name="connsiteX3" fmla="*/ 5945750 w 5945750"/>
                <a:gd name="connsiteY3" fmla="*/ 792088 h 792088"/>
                <a:gd name="connsiteX4" fmla="*/ 0 w 5945750"/>
                <a:gd name="connsiteY4" fmla="*/ 792088 h 792088"/>
                <a:gd name="connsiteX5" fmla="*/ 0 w 5945750"/>
                <a:gd name="connsiteY5" fmla="*/ 0 h 792088"/>
                <a:gd name="connsiteX0" fmla="*/ 0 w 5945750"/>
                <a:gd name="connsiteY0" fmla="*/ 0 h 806836"/>
                <a:gd name="connsiteX1" fmla="*/ 5813733 w 5945750"/>
                <a:gd name="connsiteY1" fmla="*/ 0 h 806836"/>
                <a:gd name="connsiteX2" fmla="*/ 5945750 w 5945750"/>
                <a:gd name="connsiteY2" fmla="*/ 132017 h 806836"/>
                <a:gd name="connsiteX3" fmla="*/ 5945750 w 5945750"/>
                <a:gd name="connsiteY3" fmla="*/ 792088 h 806836"/>
                <a:gd name="connsiteX4" fmla="*/ 309716 w 5945750"/>
                <a:gd name="connsiteY4" fmla="*/ 806836 h 806836"/>
                <a:gd name="connsiteX5" fmla="*/ 0 w 5945750"/>
                <a:gd name="connsiteY5" fmla="*/ 0 h 806836"/>
                <a:gd name="connsiteX0" fmla="*/ 0 w 5945750"/>
                <a:gd name="connsiteY0" fmla="*/ 0 h 806836"/>
                <a:gd name="connsiteX1" fmla="*/ 5813733 w 5945750"/>
                <a:gd name="connsiteY1" fmla="*/ 0 h 806836"/>
                <a:gd name="connsiteX2" fmla="*/ 5945750 w 5945750"/>
                <a:gd name="connsiteY2" fmla="*/ 132017 h 806836"/>
                <a:gd name="connsiteX3" fmla="*/ 5945750 w 5945750"/>
                <a:gd name="connsiteY3" fmla="*/ 792088 h 806836"/>
                <a:gd name="connsiteX4" fmla="*/ 250722 w 5945750"/>
                <a:gd name="connsiteY4" fmla="*/ 806836 h 806836"/>
                <a:gd name="connsiteX5" fmla="*/ 0 w 5945750"/>
                <a:gd name="connsiteY5" fmla="*/ 0 h 806836"/>
                <a:gd name="connsiteX0" fmla="*/ 0 w 5901504"/>
                <a:gd name="connsiteY0" fmla="*/ 0 h 806836"/>
                <a:gd name="connsiteX1" fmla="*/ 5769487 w 5901504"/>
                <a:gd name="connsiteY1" fmla="*/ 0 h 806836"/>
                <a:gd name="connsiteX2" fmla="*/ 5901504 w 5901504"/>
                <a:gd name="connsiteY2" fmla="*/ 132017 h 806836"/>
                <a:gd name="connsiteX3" fmla="*/ 5901504 w 5901504"/>
                <a:gd name="connsiteY3" fmla="*/ 792088 h 806836"/>
                <a:gd name="connsiteX4" fmla="*/ 206476 w 5901504"/>
                <a:gd name="connsiteY4" fmla="*/ 806836 h 806836"/>
                <a:gd name="connsiteX5" fmla="*/ 0 w 5901504"/>
                <a:gd name="connsiteY5" fmla="*/ 0 h 80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1504" h="806836">
                  <a:moveTo>
                    <a:pt x="0" y="0"/>
                  </a:moveTo>
                  <a:lnTo>
                    <a:pt x="5769487" y="0"/>
                  </a:lnTo>
                  <a:cubicBezTo>
                    <a:pt x="5842398" y="0"/>
                    <a:pt x="5901504" y="59106"/>
                    <a:pt x="5901504" y="132017"/>
                  </a:cubicBezTo>
                  <a:lnTo>
                    <a:pt x="5901504" y="792088"/>
                  </a:lnTo>
                  <a:lnTo>
                    <a:pt x="206476" y="8068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8" name="Text Box 18"/>
            <p:cNvSpPr txBox="1"/>
            <p:nvPr/>
          </p:nvSpPr>
          <p:spPr>
            <a:xfrm>
              <a:off x="3886904" y="4254128"/>
              <a:ext cx="5612130" cy="49821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en-IE" sz="2400" b="1" dirty="0" smtClean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Increased </a:t>
              </a:r>
              <a:r>
                <a:rPr lang="en-IE" sz="2400" b="1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and more </a:t>
              </a:r>
              <a:r>
                <a:rPr lang="en-IE" sz="2400" b="1" dirty="0" smtClean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coordinated investments </a:t>
              </a:r>
              <a:r>
                <a:rPr lang="en-IE" sz="2400" b="1" dirty="0">
                  <a:solidFill>
                    <a:srgbClr val="953735"/>
                  </a:solidFill>
                  <a:effectLst/>
                  <a:ea typeface="Calibri"/>
                  <a:cs typeface="Times New Roman"/>
                </a:rPr>
                <a:t>priorities</a:t>
              </a:r>
              <a:endParaRPr lang="en-IE" sz="2400" b="1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309" name="TextBox 308"/>
            <p:cNvSpPr txBox="1"/>
            <p:nvPr/>
          </p:nvSpPr>
          <p:spPr>
            <a:xfrm>
              <a:off x="3395154" y="4521509"/>
              <a:ext cx="4747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400" b="1" dirty="0" smtClean="0">
                  <a:solidFill>
                    <a:srgbClr val="953735"/>
                  </a:solidFill>
                  <a:ea typeface="Calibri"/>
                  <a:cs typeface="Times New Roman"/>
                </a:rPr>
                <a:t>4.</a:t>
              </a:r>
              <a:endParaRPr lang="en-IE" sz="2400" b="1" dirty="0">
                <a:solidFill>
                  <a:srgbClr val="953735"/>
                </a:solidFill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997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433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IE" sz="4400" b="1" dirty="0" smtClean="0"/>
              <a:t>KEY NUP STAGES</a:t>
            </a:r>
            <a:endParaRPr lang="en-IE" sz="44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" t="300" r="5142" b="-300"/>
          <a:stretch/>
        </p:blipFill>
        <p:spPr bwMode="auto">
          <a:xfrm>
            <a:off x="83843" y="1600200"/>
            <a:ext cx="9060157" cy="433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18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990600"/>
          </a:xfrm>
        </p:spPr>
        <p:txBody>
          <a:bodyPr>
            <a:noAutofit/>
          </a:bodyPr>
          <a:lstStyle/>
          <a:p>
            <a:pPr algn="ctr"/>
            <a:r>
              <a:rPr lang="en-US" altLang="en-US" sz="4000" b="1" dirty="0" smtClean="0">
                <a:solidFill>
                  <a:schemeClr val="tx1"/>
                </a:solidFill>
                <a:cs typeface="Arial" pitchFamily="34" charset="0"/>
              </a:rPr>
              <a:t>URBANISATION IN ZAMBIA</a:t>
            </a:r>
            <a:r>
              <a:rPr lang="en-US" alt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n-ZA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4102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en-GB" sz="3000" dirty="0" smtClean="0">
                <a:cs typeface="Arial" pitchFamily="34" charset="0"/>
              </a:rPr>
              <a:t>One of most urbanised countries in Sub-Saharan Africa.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3000" dirty="0" smtClean="0"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3000" dirty="0" smtClean="0">
                <a:cs typeface="Arial" pitchFamily="34" charset="0"/>
              </a:rPr>
              <a:t>Historical </a:t>
            </a:r>
            <a:r>
              <a:rPr lang="en-US" sz="3000" dirty="0">
                <a:cs typeface="Arial" pitchFamily="34" charset="0"/>
              </a:rPr>
              <a:t>drivers: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3000" dirty="0">
                <a:cs typeface="Arial" pitchFamily="34" charset="0"/>
              </a:rPr>
              <a:t>Discovery of minerals at turn of 20th </a:t>
            </a:r>
            <a:r>
              <a:rPr lang="en-US" sz="3000" dirty="0" smtClean="0">
                <a:cs typeface="Arial" pitchFamily="34" charset="0"/>
              </a:rPr>
              <a:t>century in </a:t>
            </a:r>
            <a:r>
              <a:rPr lang="en-US" sz="3000" dirty="0" err="1">
                <a:cs typeface="Arial" pitchFamily="34" charset="0"/>
              </a:rPr>
              <a:t>Copperbelt</a:t>
            </a:r>
            <a:r>
              <a:rPr lang="en-US" sz="3000" dirty="0">
                <a:cs typeface="Arial" pitchFamily="34" charset="0"/>
              </a:rPr>
              <a:t> </a:t>
            </a:r>
            <a:r>
              <a:rPr lang="en-US" sz="3000" dirty="0" smtClean="0">
                <a:cs typeface="Arial" pitchFamily="34" charset="0"/>
              </a:rPr>
              <a:t>Province </a:t>
            </a:r>
            <a:r>
              <a:rPr lang="en-GB" sz="3200" dirty="0">
                <a:sym typeface="Wingdings" panose="05000000000000000000" pitchFamily="2" charset="2"/>
              </a:rPr>
              <a:t></a:t>
            </a:r>
            <a:r>
              <a:rPr lang="en-US" sz="3000" dirty="0" smtClean="0">
                <a:cs typeface="Arial" pitchFamily="34" charset="0"/>
              </a:rPr>
              <a:t> </a:t>
            </a:r>
            <a:r>
              <a:rPr lang="en-US" sz="3000" dirty="0" smtClean="0">
                <a:solidFill>
                  <a:srgbClr val="FF0000"/>
                </a:solidFill>
                <a:cs typeface="Arial" pitchFamily="34" charset="0"/>
              </a:rPr>
              <a:t>South-North urban </a:t>
            </a:r>
            <a:r>
              <a:rPr lang="en-US" sz="3000" dirty="0">
                <a:solidFill>
                  <a:srgbClr val="FF0000"/>
                </a:solidFill>
                <a:cs typeface="Arial" pitchFamily="34" charset="0"/>
              </a:rPr>
              <a:t>development axis</a:t>
            </a:r>
            <a:r>
              <a:rPr lang="en-US" sz="3000" dirty="0">
                <a:cs typeface="Arial" pitchFamily="34" charset="0"/>
              </a:rPr>
              <a:t> (line of rail)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3000" dirty="0" err="1">
                <a:cs typeface="Arial" pitchFamily="34" charset="0"/>
              </a:rPr>
              <a:t>Urbanisation</a:t>
            </a:r>
            <a:r>
              <a:rPr lang="en-US" sz="3000" dirty="0">
                <a:cs typeface="Arial" pitchFamily="34" charset="0"/>
              </a:rPr>
              <a:t> drivers: rural-urban migration and natural population growth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endParaRPr lang="en-ZA" sz="3000" dirty="0" smtClean="0"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endParaRPr lang="en-ZA" sz="3000" dirty="0" smtClean="0"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endParaRPr lang="en-ZA" sz="3000" dirty="0" smtClean="0">
              <a:latin typeface="Perpetua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endParaRPr lang="en-US" sz="5800" dirty="0" smtClean="0">
              <a:latin typeface="Perpetua" pitchFamily="18" charset="0"/>
            </a:endParaRPr>
          </a:p>
          <a:p>
            <a:pPr marL="297180" lvl="1">
              <a:spcBef>
                <a:spcPts val="1200"/>
              </a:spcBef>
              <a:buNone/>
              <a:defRPr/>
            </a:pPr>
            <a:endParaRPr lang="en-GB" sz="5500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23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2300" b="1" i="1" dirty="0">
              <a:latin typeface="Bookman Old Style" pitchFamily="18" charset="0"/>
            </a:endParaRPr>
          </a:p>
          <a:p>
            <a:pPr marL="754380" lvl="1" indent="-457200">
              <a:spcBef>
                <a:spcPts val="1200"/>
              </a:spcBef>
              <a:defRPr/>
            </a:pPr>
            <a:endParaRPr lang="en-GB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marL="754380" lvl="1" indent="-457200">
              <a:spcBef>
                <a:spcPts val="1200"/>
              </a:spcBef>
              <a:defRPr/>
            </a:pPr>
            <a:endParaRPr lang="en-ZW" dirty="0">
              <a:latin typeface="Bookman Old Style" pitchFamily="18" charset="0"/>
            </a:endParaRPr>
          </a:p>
          <a:p>
            <a:pPr marL="297180" lvl="1" indent="0">
              <a:spcBef>
                <a:spcPts val="1200"/>
              </a:spcBef>
              <a:buNone/>
              <a:defRPr/>
            </a:pPr>
            <a:endParaRPr lang="en-GB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4357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ZW" b="1" dirty="0" smtClean="0">
                <a:cs typeface="Arial" pitchFamily="34" charset="0"/>
              </a:rPr>
              <a:t>CONCLUSION</a:t>
            </a:r>
            <a:endParaRPr lang="en-ZA" b="1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54864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Clr>
                <a:srgbClr val="FF0000"/>
              </a:buClr>
            </a:pPr>
            <a:r>
              <a:rPr lang="en-ZW" sz="3000" dirty="0" smtClean="0">
                <a:cs typeface="Arial" pitchFamily="34" charset="0"/>
              </a:rPr>
              <a:t>The </a:t>
            </a:r>
            <a:r>
              <a:rPr lang="en-ZW" sz="3000" dirty="0" smtClean="0">
                <a:solidFill>
                  <a:srgbClr val="FF0000"/>
                </a:solidFill>
                <a:cs typeface="Arial" pitchFamily="34" charset="0"/>
              </a:rPr>
              <a:t>rate of urbanisation</a:t>
            </a:r>
            <a:r>
              <a:rPr lang="en-ZW" sz="3000" dirty="0" smtClean="0">
                <a:cs typeface="Arial" pitchFamily="34" charset="0"/>
              </a:rPr>
              <a:t>, especially in developing countries will continue </a:t>
            </a:r>
            <a:r>
              <a:rPr lang="en-ZW" sz="3000" dirty="0" smtClean="0">
                <a:solidFill>
                  <a:srgbClr val="FF0000"/>
                </a:solidFill>
                <a:cs typeface="Arial" pitchFamily="34" charset="0"/>
              </a:rPr>
              <a:t>to increase </a:t>
            </a:r>
            <a:r>
              <a:rPr lang="en-ZW" sz="3000" dirty="0" smtClean="0">
                <a:cs typeface="Arial" pitchFamily="34" charset="0"/>
              </a:rPr>
              <a:t>at almost exponential rates.</a:t>
            </a:r>
          </a:p>
          <a:p>
            <a:pPr marL="182880" lvl="1" algn="just">
              <a:spcBef>
                <a:spcPts val="0"/>
              </a:spcBef>
              <a:buClr>
                <a:srgbClr val="FF0000"/>
              </a:buClr>
            </a:pPr>
            <a:r>
              <a:rPr lang="en-ZW" sz="3000" dirty="0" smtClean="0">
                <a:solidFill>
                  <a:srgbClr val="FF0000"/>
                </a:solidFill>
                <a:cs typeface="Arial" pitchFamily="34" charset="0"/>
              </a:rPr>
              <a:t>Urbanisation </a:t>
            </a:r>
            <a:r>
              <a:rPr lang="en-ZW" sz="3000" dirty="0" smtClean="0">
                <a:cs typeface="Arial" pitchFamily="34" charset="0"/>
              </a:rPr>
              <a:t>should be viewed as an</a:t>
            </a:r>
            <a:r>
              <a:rPr lang="en-ZW" sz="3000" dirty="0" smtClean="0">
                <a:solidFill>
                  <a:srgbClr val="FF0000"/>
                </a:solidFill>
                <a:cs typeface="Arial" pitchFamily="34" charset="0"/>
              </a:rPr>
              <a:t> opportunity rather than a challenge</a:t>
            </a:r>
            <a:r>
              <a:rPr lang="en-ZW" sz="3000" dirty="0">
                <a:cs typeface="Arial" pitchFamily="34" charset="0"/>
              </a:rPr>
              <a:t> </a:t>
            </a:r>
            <a:r>
              <a:rPr lang="en-ZW" sz="3000" dirty="0" smtClean="0">
                <a:cs typeface="Arial" pitchFamily="34" charset="0"/>
              </a:rPr>
              <a:t>- u</a:t>
            </a:r>
            <a:r>
              <a:rPr lang="en-US" sz="3000" dirty="0" err="1" smtClean="0"/>
              <a:t>rban</a:t>
            </a:r>
            <a:r>
              <a:rPr lang="en-US" sz="3000" dirty="0" smtClean="0"/>
              <a:t> </a:t>
            </a:r>
            <a:r>
              <a:rPr lang="en-US" sz="3000" dirty="0"/>
              <a:t>growth presents </a:t>
            </a:r>
            <a:r>
              <a:rPr lang="en-US" sz="3000" dirty="0">
                <a:solidFill>
                  <a:srgbClr val="FF0000"/>
                </a:solidFill>
              </a:rPr>
              <a:t>greater economic opportunities</a:t>
            </a:r>
            <a:r>
              <a:rPr lang="en-US" sz="3000" dirty="0"/>
              <a:t> for cities and their </a:t>
            </a:r>
            <a:r>
              <a:rPr lang="en-US" sz="3000" dirty="0" smtClean="0"/>
              <a:t>residents.</a:t>
            </a:r>
            <a:endParaRPr lang="en-US" sz="3000" dirty="0"/>
          </a:p>
          <a:p>
            <a:pPr algn="just">
              <a:spcBef>
                <a:spcPts val="0"/>
              </a:spcBef>
              <a:buClr>
                <a:srgbClr val="FF0000"/>
              </a:buClr>
            </a:pPr>
            <a:r>
              <a:rPr lang="en-ZW" sz="3000" dirty="0" smtClean="0">
                <a:cs typeface="Arial" pitchFamily="34" charset="0"/>
              </a:rPr>
              <a:t>The</a:t>
            </a:r>
            <a:r>
              <a:rPr lang="en-US" sz="3000" dirty="0" smtClean="0"/>
              <a:t> </a:t>
            </a:r>
            <a:r>
              <a:rPr lang="en-US" sz="3000" dirty="0"/>
              <a:t>focus </a:t>
            </a:r>
            <a:r>
              <a:rPr lang="en-US" sz="3000" dirty="0" smtClean="0"/>
              <a:t>for urban policy makers should </a:t>
            </a:r>
            <a:r>
              <a:rPr lang="en-US" sz="3000" dirty="0"/>
              <a:t>be on </a:t>
            </a:r>
            <a:r>
              <a:rPr lang="en-US" sz="3000" dirty="0">
                <a:solidFill>
                  <a:srgbClr val="FF0000"/>
                </a:solidFill>
              </a:rPr>
              <a:t>harnessing economic opportunity</a:t>
            </a:r>
            <a:r>
              <a:rPr lang="en-US" sz="3000" dirty="0"/>
              <a:t> and </a:t>
            </a:r>
            <a:r>
              <a:rPr lang="en-US" sz="3000" dirty="0">
                <a:solidFill>
                  <a:srgbClr val="FF0000"/>
                </a:solidFill>
              </a:rPr>
              <a:t>promoting sustainable urban </a:t>
            </a:r>
            <a:r>
              <a:rPr lang="en-US" sz="3000" dirty="0" smtClean="0">
                <a:solidFill>
                  <a:srgbClr val="FF0000"/>
                </a:solidFill>
              </a:rPr>
              <a:t>growth through the right </a:t>
            </a:r>
            <a:r>
              <a:rPr lang="en-US" sz="3000" dirty="0">
                <a:solidFill>
                  <a:srgbClr val="FF0000"/>
                </a:solidFill>
              </a:rPr>
              <a:t>planning </a:t>
            </a:r>
            <a:r>
              <a:rPr lang="en-US" sz="3000" dirty="0" smtClean="0">
                <a:solidFill>
                  <a:srgbClr val="FF0000"/>
                </a:solidFill>
              </a:rPr>
              <a:t>frameworks and policies.</a:t>
            </a:r>
            <a:endParaRPr lang="en-US" sz="3000" dirty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  <a:buClr>
                <a:srgbClr val="FF0000"/>
              </a:buClr>
            </a:pPr>
            <a:endParaRPr lang="en-ZW" sz="2400" dirty="0" smtClean="0">
              <a:cs typeface="Arial" pitchFamily="34" charset="0"/>
            </a:endParaRPr>
          </a:p>
          <a:p>
            <a:pPr algn="just">
              <a:spcBef>
                <a:spcPts val="0"/>
              </a:spcBef>
              <a:buClr>
                <a:srgbClr val="FF0000"/>
              </a:buClr>
            </a:pPr>
            <a:endParaRPr lang="en-ZA" sz="2400" dirty="0" smtClean="0">
              <a:cs typeface="Arial" pitchFamily="34" charset="0"/>
            </a:endParaRPr>
          </a:p>
          <a:p>
            <a:pPr marL="0" indent="0">
              <a:buNone/>
            </a:pPr>
            <a:endParaRPr lang="en-ZA" sz="2700" dirty="0"/>
          </a:p>
        </p:txBody>
      </p:sp>
    </p:spTree>
    <p:extLst>
      <p:ext uri="{BB962C8B-B14F-4D97-AF65-F5344CB8AC3E}">
        <p14:creationId xmlns:p14="http://schemas.microsoft.com/office/powerpoint/2010/main" val="51040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dirty="0" smtClean="0">
                <a:solidFill>
                  <a:schemeClr val="tx1"/>
                </a:solidFill>
                <a:cs typeface="Arial" pitchFamily="34" charset="0"/>
              </a:rPr>
              <a:t>URBANISATION IN ZAMBIA</a:t>
            </a:r>
            <a:endParaRPr lang="en-ZA" sz="4000" b="1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943600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600"/>
              </a:spcBef>
              <a:buNone/>
              <a:defRPr/>
            </a:pPr>
            <a:endParaRPr lang="en-GB" sz="4600" dirty="0" smtClean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 smtClean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 smtClean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 smtClean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 smtClean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 smtClean="0">
              <a:solidFill>
                <a:srgbClr val="FF0000"/>
              </a:solidFill>
              <a:latin typeface="Perpetua" pitchFamily="18" charset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lang="en-GB" sz="4600" dirty="0" smtClean="0">
              <a:solidFill>
                <a:srgbClr val="FF0000"/>
              </a:solidFill>
              <a:latin typeface="Perpetua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en-GB" sz="5100" dirty="0" smtClean="0">
                <a:solidFill>
                  <a:srgbClr val="FF0000"/>
                </a:solidFill>
                <a:cs typeface="Arial" pitchFamily="34" charset="0"/>
              </a:rPr>
              <a:t>39% by 2010; 50% by 2030; 60% by 2050.</a:t>
            </a:r>
          </a:p>
          <a:p>
            <a:pPr>
              <a:spcBef>
                <a:spcPts val="600"/>
              </a:spcBef>
              <a:defRPr/>
            </a:pPr>
            <a:r>
              <a:rPr lang="en-GB" sz="5100" dirty="0" smtClean="0">
                <a:solidFill>
                  <a:srgbClr val="FF0000"/>
                </a:solidFill>
                <a:cs typeface="Arial" pitchFamily="34" charset="0"/>
              </a:rPr>
              <a:t>Absolute numbers:5 times growth 2010 to 2050.</a:t>
            </a:r>
          </a:p>
          <a:p>
            <a:pPr marL="0" indent="0" algn="ctr">
              <a:spcBef>
                <a:spcPts val="600"/>
              </a:spcBef>
              <a:buNone/>
              <a:defRPr/>
            </a:pPr>
            <a:r>
              <a:rPr lang="en-GB" sz="2300" b="1" i="1" dirty="0" smtClean="0">
                <a:cs typeface="Arial" pitchFamily="34" charset="0"/>
              </a:rPr>
              <a:t>Source</a:t>
            </a:r>
            <a:r>
              <a:rPr lang="en-GB" sz="2300" b="1" i="1" dirty="0">
                <a:cs typeface="Arial" pitchFamily="34" charset="0"/>
              </a:rPr>
              <a:t>:</a:t>
            </a:r>
            <a:r>
              <a:rPr lang="en-GB" sz="2300" i="1" dirty="0">
                <a:cs typeface="Arial" pitchFamily="34" charset="0"/>
              </a:rPr>
              <a:t> Ministry of Local Government and Housing, </a:t>
            </a:r>
            <a:r>
              <a:rPr lang="en-GB" sz="2300" b="1" i="1" dirty="0">
                <a:cs typeface="Arial" pitchFamily="34" charset="0"/>
              </a:rPr>
              <a:t>NUP Zambia Discussion Paper,</a:t>
            </a:r>
            <a:r>
              <a:rPr lang="en-GB" sz="2300" i="1" dirty="0">
                <a:cs typeface="Arial" pitchFamily="34" charset="0"/>
              </a:rPr>
              <a:t> </a:t>
            </a:r>
            <a:r>
              <a:rPr lang="en-GB" sz="2300" i="1" dirty="0" smtClean="0">
                <a:cs typeface="Arial" pitchFamily="34" charset="0"/>
              </a:rPr>
              <a:t>2014</a:t>
            </a:r>
            <a:endParaRPr lang="en-GB" sz="2300" i="1" dirty="0">
              <a:cs typeface="Arial" pitchFamily="34" charset="0"/>
            </a:endParaRPr>
          </a:p>
          <a:p>
            <a:pPr marL="297180" lvl="1">
              <a:spcBef>
                <a:spcPts val="1200"/>
              </a:spcBef>
              <a:buNone/>
              <a:defRPr/>
            </a:pPr>
            <a:endParaRPr lang="en-GB" sz="5500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15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2300" b="1" i="1" dirty="0" smtClean="0">
              <a:latin typeface="Bookman Old Style" pitchFamily="18" charset="0"/>
            </a:endParaRPr>
          </a:p>
          <a:p>
            <a:pPr marL="297180" lvl="1" algn="ctr">
              <a:spcBef>
                <a:spcPts val="1200"/>
              </a:spcBef>
              <a:buNone/>
              <a:defRPr/>
            </a:pPr>
            <a:endParaRPr lang="en-GB" sz="2300" b="1" i="1" dirty="0">
              <a:latin typeface="Bookman Old Style" pitchFamily="18" charset="0"/>
            </a:endParaRPr>
          </a:p>
          <a:p>
            <a:pPr marL="754380" lvl="1" indent="-457200">
              <a:spcBef>
                <a:spcPts val="1200"/>
              </a:spcBef>
              <a:defRPr/>
            </a:pPr>
            <a:endParaRPr lang="en-GB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marL="754380" lvl="1" indent="-457200">
              <a:spcBef>
                <a:spcPts val="1200"/>
              </a:spcBef>
              <a:defRPr/>
            </a:pPr>
            <a:endParaRPr lang="en-ZW" dirty="0">
              <a:latin typeface="Bookman Old Style" pitchFamily="18" charset="0"/>
            </a:endParaRPr>
          </a:p>
          <a:p>
            <a:pPr marL="297180" lvl="1" indent="0">
              <a:spcBef>
                <a:spcPts val="1200"/>
              </a:spcBef>
              <a:buNone/>
              <a:defRPr/>
            </a:pPr>
            <a:endParaRPr lang="en-GB" dirty="0"/>
          </a:p>
          <a:p>
            <a:endParaRPr lang="en-ZA" dirty="0"/>
          </a:p>
        </p:txBody>
      </p:sp>
      <p:pic>
        <p:nvPicPr>
          <p:cNvPr id="4" name="Picture 4" descr="Fig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691" y="990600"/>
            <a:ext cx="5791200" cy="413067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3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-11113" y="181970"/>
            <a:ext cx="9144001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4000" b="1" dirty="0" smtClean="0">
                <a:latin typeface="+mj-lt"/>
                <a:cs typeface="Arial" pitchFamily="34" charset="0"/>
              </a:rPr>
              <a:t>HISTORIC URBAN GROWTH</a:t>
            </a:r>
            <a:endParaRPr lang="en-US" altLang="en-US" sz="4000" b="1" dirty="0">
              <a:latin typeface="+mj-lt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700445"/>
              </p:ext>
            </p:extLst>
          </p:nvPr>
        </p:nvGraphicFramePr>
        <p:xfrm>
          <a:off x="228599" y="913531"/>
          <a:ext cx="8686801" cy="5884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1"/>
                <a:gridCol w="1600200"/>
                <a:gridCol w="1295400"/>
                <a:gridCol w="1255079"/>
                <a:gridCol w="1259521"/>
                <a:gridCol w="1447800"/>
              </a:tblGrid>
              <a:tr h="7535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Level in Hierarchy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Main urban centres of Zambia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Population in 1990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Population in 2000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Population in 2010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% change </a:t>
                      </a:r>
                      <a:endParaRPr lang="en-GB" sz="16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2000 - </a:t>
                      </a:r>
                      <a:r>
                        <a:rPr lang="en-GB" sz="1600" dirty="0">
                          <a:effectLst/>
                        </a:rPr>
                        <a:t>2010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</a:tr>
              <a:tr h="4858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Level </a:t>
                      </a:r>
                      <a:r>
                        <a:rPr lang="en-GB" sz="1600" dirty="0" smtClean="0">
                          <a:effectLst/>
                        </a:rPr>
                        <a:t>1 (&gt;1,000,000)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Lusaka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769,353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1,084,703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1,747,152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61.1%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Level </a:t>
                      </a:r>
                      <a:r>
                        <a:rPr lang="en-GB" sz="1600" dirty="0" smtClean="0">
                          <a:effectLst/>
                        </a:rPr>
                        <a:t>2 (200,000-500,000)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Kitwe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...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363,734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501,360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37.8%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Ndola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329,228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374,757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451,246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20.4%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row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Level </a:t>
                      </a:r>
                      <a:r>
                        <a:rPr lang="en-GB" sz="1600" dirty="0" smtClean="0">
                          <a:effectLst/>
                        </a:rPr>
                        <a:t>3 (100,000-200,000)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Kabwe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154,318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176,758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202,360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14.5%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Chingola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142,383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147,448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185,246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25.6%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Mufulira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123,936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122,336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151,309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23.7%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485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Livingstone </a:t>
                      </a:r>
                      <a:endParaRPr lang="en-GB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Maramba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76,875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97,488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134,349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37.8%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Luanshya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118,143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115,579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130,076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12.5%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Chipata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52,213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73,110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116,627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59.5%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Kasama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47,653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74,243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101,845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37.2%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rowSpan="9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Level </a:t>
                      </a:r>
                      <a:r>
                        <a:rPr lang="en-GB" sz="1600" dirty="0" smtClean="0">
                          <a:effectLst/>
                        </a:rPr>
                        <a:t>4 (50,000-100,000)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Solwezi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23,435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38,121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90,856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138.3%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Mansa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37,882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41,059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78,153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90.3%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Chililabombwe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48,055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54,504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77,818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42.8%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Kafue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43,801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45,890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72,166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57.3%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Mazabuka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24,596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47,148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71,700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52.1%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Mongu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29,302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44,310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52,324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18.1%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Kalulushi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31,474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...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51,863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N.A.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Choma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30,143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40,405</a:t>
                      </a:r>
                      <a:endParaRPr lang="en-US" sz="16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51,842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28.3%</a:t>
                      </a:r>
                      <a:endParaRPr lang="en-US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  <a:tr h="24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solidFill>
                            <a:srgbClr val="FF0000"/>
                          </a:solidFill>
                          <a:effectLst/>
                        </a:rPr>
                        <a:t>Kapiri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FF0000"/>
                          </a:solidFill>
                          <a:effectLst/>
                        </a:rPr>
                        <a:t>Mposhi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FF0000"/>
                          </a:solidFill>
                          <a:effectLst/>
                        </a:rPr>
                        <a:t>13,540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27,219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44,783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64.5%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75" marR="68575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3414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Autofit/>
          </a:bodyPr>
          <a:lstStyle/>
          <a:p>
            <a:pPr algn="ctr"/>
            <a:r>
              <a:rPr lang="fr-FR" b="1" dirty="0" smtClean="0">
                <a:cs typeface="Arial" pitchFamily="34" charset="0"/>
              </a:rPr>
              <a:t>HISTORIC URBAN GROWTH</a:t>
            </a:r>
            <a:endParaRPr lang="fr-FR" sz="4000" b="1" dirty="0">
              <a:cs typeface="Arial" pitchFamily="34" charset="0"/>
            </a:endParaRPr>
          </a:p>
        </p:txBody>
      </p:sp>
      <p:pic>
        <p:nvPicPr>
          <p:cNvPr id="4" name="Picture 2" descr="Fig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649361"/>
            <a:ext cx="8229600" cy="47784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805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2" descr="zambia-political-ma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4833" y="0"/>
            <a:ext cx="92688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903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-11113" y="0"/>
            <a:ext cx="9144001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Greatest Historic Increase In Population</a:t>
            </a:r>
            <a:endParaRPr lang="en-US" altLang="en-US" sz="3600" dirty="0"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610195"/>
              </p:ext>
            </p:extLst>
          </p:nvPr>
        </p:nvGraphicFramePr>
        <p:xfrm>
          <a:off x="152400" y="765175"/>
          <a:ext cx="8762999" cy="56884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8922"/>
                <a:gridCol w="2418747"/>
                <a:gridCol w="1923101"/>
                <a:gridCol w="2022229"/>
              </a:tblGrid>
              <a:tr h="606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Main urban centres of Zambia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Population in 2000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Population in 2010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</a:rPr>
                        <a:t>Actual Increase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Lusaka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1,084,703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1,747,152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662,449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Kitwe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363,734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501,360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137,626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Ndola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374,757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451,246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76,489</a:t>
                      </a:r>
                      <a:endParaRPr lang="en-IE" sz="16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Solwezi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38,121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90,856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52,735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68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Chipata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73,110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116,627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43,517</a:t>
                      </a:r>
                      <a:endParaRPr lang="en-IE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Chingola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147,448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185,246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37,798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>
                          <a:effectLst/>
                        </a:rPr>
                        <a:t>Mansa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41,059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78,153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37,094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>
                          <a:effectLst/>
                        </a:rPr>
                        <a:t>Livingstone (</a:t>
                      </a:r>
                      <a:r>
                        <a:rPr lang="en-IE" sz="1600" u="none" strike="noStrike" dirty="0" err="1">
                          <a:effectLst/>
                        </a:rPr>
                        <a:t>Maramba</a:t>
                      </a:r>
                      <a:r>
                        <a:rPr lang="en-IE" sz="1600" u="none" strike="noStrike" dirty="0">
                          <a:effectLst/>
                        </a:rPr>
                        <a:t>)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97,488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134,349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36,861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Nakonde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9,332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41,836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32,504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Mufulira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122,336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151,309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28,973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Kasama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74,243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101,845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27,602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>
                          <a:effectLst/>
                        </a:rPr>
                        <a:t>Kafue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45,890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72,166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26,276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Kabwe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176,758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202,360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25,602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Mazabuka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47,148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71,700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24,552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Chililabombwe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54,504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77,818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23,314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Kalulushi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52,800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76,015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23,215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Mpulungu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7,488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29,103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21,615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Kapiri</a:t>
                      </a:r>
                      <a:r>
                        <a:rPr lang="en-IE" sz="1600" u="none" strike="noStrike" dirty="0">
                          <a:effectLst/>
                        </a:rPr>
                        <a:t> </a:t>
                      </a:r>
                      <a:r>
                        <a:rPr lang="en-IE" sz="1600" u="none" strike="noStrike" dirty="0" err="1">
                          <a:effectLst/>
                        </a:rPr>
                        <a:t>Mposhi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27,219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44,783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17,564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 err="1">
                          <a:effectLst/>
                        </a:rPr>
                        <a:t>Mwense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3,818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21,137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17,319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err="1">
                          <a:effectLst/>
                        </a:rPr>
                        <a:t>Nchelenge</a:t>
                      </a:r>
                      <a:r>
                        <a:rPr lang="en-IE" sz="1600" u="none" strike="noStrike" dirty="0">
                          <a:effectLst/>
                        </a:rPr>
                        <a:t>/</a:t>
                      </a:r>
                      <a:r>
                        <a:rPr lang="en-IE" sz="1600" u="none" strike="noStrike" dirty="0" err="1">
                          <a:effectLst/>
                        </a:rPr>
                        <a:t>Kashikishi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20,709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</a:rPr>
                        <a:t>36,894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</a:rPr>
                        <a:t>16,185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68" marR="5468" marT="5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5071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-11113" y="0"/>
            <a:ext cx="9144001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Fastest Historic Rate Of Increase</a:t>
            </a:r>
            <a:endParaRPr lang="en-US" altLang="en-US" sz="3600" dirty="0"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024249"/>
              </p:ext>
            </p:extLst>
          </p:nvPr>
        </p:nvGraphicFramePr>
        <p:xfrm>
          <a:off x="1295400" y="693193"/>
          <a:ext cx="6553200" cy="6029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5772"/>
                <a:gridCol w="2997428"/>
              </a:tblGrid>
              <a:tr h="377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b="1" u="none" strike="noStrike" dirty="0" smtClean="0">
                          <a:effectLst/>
                        </a:rPr>
                        <a:t>Urban Centre</a:t>
                      </a:r>
                      <a:endParaRPr lang="en-I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b="1" u="none" strike="noStrike" dirty="0">
                          <a:effectLst/>
                        </a:rPr>
                        <a:t>% change </a:t>
                      </a:r>
                      <a:r>
                        <a:rPr lang="en-IE" sz="1800" b="1" u="none" strike="noStrike" dirty="0" smtClean="0">
                          <a:effectLst/>
                        </a:rPr>
                        <a:t>2000 </a:t>
                      </a:r>
                      <a:r>
                        <a:rPr lang="en-IE" sz="1800" b="1" u="none" strike="noStrike" dirty="0">
                          <a:effectLst/>
                        </a:rPr>
                        <a:t>and 2010</a:t>
                      </a:r>
                      <a:endParaRPr lang="en-I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Mwense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453.6%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Nakonde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348.31%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Mpulungu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1" u="none" strike="noStrike">
                          <a:solidFill>
                            <a:srgbClr val="FF0000"/>
                          </a:solidFill>
                          <a:effectLst/>
                        </a:rPr>
                        <a:t>288.7%</a:t>
                      </a:r>
                      <a:endParaRPr lang="en-IE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Solwezi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138.30%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Katete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105.7%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 dirty="0" err="1">
                          <a:effectLst/>
                        </a:rPr>
                        <a:t>Petauke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>
                          <a:effectLst/>
                        </a:rPr>
                        <a:t>103.4%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 dirty="0">
                          <a:effectLst/>
                        </a:rPr>
                        <a:t>Mansa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>
                          <a:effectLst/>
                        </a:rPr>
                        <a:t>90.30%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 dirty="0" err="1">
                          <a:effectLst/>
                        </a:rPr>
                        <a:t>Nchelenge</a:t>
                      </a:r>
                      <a:r>
                        <a:rPr lang="en-IE" sz="1800" b="0" u="none" strike="noStrike" dirty="0">
                          <a:effectLst/>
                        </a:rPr>
                        <a:t>/</a:t>
                      </a:r>
                      <a:r>
                        <a:rPr lang="en-IE" sz="1800" b="0" u="none" strike="noStrike" dirty="0" err="1">
                          <a:effectLst/>
                        </a:rPr>
                        <a:t>Kashikishi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>
                          <a:effectLst/>
                        </a:rPr>
                        <a:t>78.2%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 dirty="0" err="1">
                          <a:effectLst/>
                        </a:rPr>
                        <a:t>Kapiri</a:t>
                      </a:r>
                      <a:r>
                        <a:rPr lang="en-IE" sz="1800" b="0" u="none" strike="noStrike" dirty="0">
                          <a:effectLst/>
                        </a:rPr>
                        <a:t> </a:t>
                      </a:r>
                      <a:r>
                        <a:rPr lang="en-IE" sz="1800" b="0" u="none" strike="noStrike" dirty="0" err="1">
                          <a:effectLst/>
                        </a:rPr>
                        <a:t>Mposhi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64.50%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 dirty="0" err="1">
                          <a:effectLst/>
                        </a:rPr>
                        <a:t>Monze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61.57%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Lusaka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61.10%</a:t>
                      </a:r>
                      <a:endParaRPr lang="en-I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 dirty="0" err="1">
                          <a:effectLst/>
                        </a:rPr>
                        <a:t>Chipata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59.50%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>
                          <a:effectLst/>
                        </a:rPr>
                        <a:t>Kafue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57.30%</a:t>
                      </a:r>
                      <a:endParaRPr lang="en-I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>
                          <a:effectLst/>
                        </a:rPr>
                        <a:t>Mpika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53.6%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>
                          <a:effectLst/>
                        </a:rPr>
                        <a:t>Mazabuka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>
                          <a:effectLst/>
                        </a:rPr>
                        <a:t>52.10%</a:t>
                      </a:r>
                      <a:endParaRPr lang="en-IE" sz="18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>
                          <a:effectLst/>
                        </a:rPr>
                        <a:t>Kalulushi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44.0%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>
                          <a:effectLst/>
                        </a:rPr>
                        <a:t>Chililabombwe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42.80%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u="none" strike="noStrike">
                          <a:effectLst/>
                        </a:rPr>
                        <a:t>Mbala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41.8%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>
                          <a:effectLst/>
                        </a:rPr>
                        <a:t>Kitwe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37.80%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800" b="0" u="none" strike="noStrike" dirty="0">
                          <a:effectLst/>
                        </a:rPr>
                        <a:t>Livingstone (</a:t>
                      </a:r>
                      <a:r>
                        <a:rPr lang="en-IE" sz="1800" b="0" u="none" strike="noStrike" dirty="0" err="1">
                          <a:effectLst/>
                        </a:rPr>
                        <a:t>Maramba</a:t>
                      </a:r>
                      <a:r>
                        <a:rPr lang="en-IE" sz="1800" b="0" u="none" strike="noStrike" dirty="0">
                          <a:effectLst/>
                        </a:rPr>
                        <a:t>)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800" b="0" u="none" strike="noStrike" dirty="0">
                          <a:effectLst/>
                        </a:rPr>
                        <a:t>37.80%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268" marR="8268" marT="82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6550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-1" y="152400"/>
            <a:ext cx="9144001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Future Urban Growth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225653"/>
              </p:ext>
            </p:extLst>
          </p:nvPr>
        </p:nvGraphicFramePr>
        <p:xfrm>
          <a:off x="533400" y="838201"/>
          <a:ext cx="8305800" cy="58437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3118"/>
                <a:gridCol w="1375882"/>
                <a:gridCol w="1695315"/>
                <a:gridCol w="1514387"/>
                <a:gridCol w="1667098"/>
              </a:tblGrid>
              <a:tr h="7619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Main urban centres of Zambia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Population in 2010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Estimated Population 2015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Estimated Population 2025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Estimated Population 2035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Lusaka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1,747,152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2,281,702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3,285,329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4,560,560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Kitwe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501,360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627,130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871,560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1,190,534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Ndola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451,246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530,129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646,417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777,276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Kabwe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202,360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221,077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253,429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286,418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9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Chingola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185,246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259,981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331,747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417,590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Mufulira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151,309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176,929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208,330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238,112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 dirty="0" smtClean="0">
                          <a:effectLst/>
                          <a:latin typeface="+mn-lt"/>
                        </a:rPr>
                        <a:t>Livingstone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134,349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159,251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214,579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280,508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Luanshya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130,076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147,310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163,775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182,773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Chipata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116,627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146,088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224,086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331,642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Kasama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101,845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120,284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162,640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216,620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Solwezi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90,856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133,200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238,623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354,546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Mansa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78,153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105,106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176,538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272,307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Chililabombwe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77,818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98,843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140,927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196,673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Kalulushi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76,015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96,787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137,811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191,006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Kafue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72,166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93,110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131,490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178,793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Mazabuka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71,700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88,763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125,801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166,493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Mongu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52,324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56,682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66,044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78,081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Choma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51,842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59,600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75,276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92,465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Kapiri Mposhi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44,783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58,260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94,749</a:t>
                      </a:r>
                      <a:endParaRPr lang="en-IE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150,129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Nakonde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41,836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56,432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95,888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153,376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3" marR="5783" marT="57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5299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1653</TotalTime>
  <Words>1259</Words>
  <Application>Microsoft Office PowerPoint</Application>
  <PresentationFormat>On-screen Show (4:3)</PresentationFormat>
  <Paragraphs>619</Paragraphs>
  <Slides>20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Clarity</vt:lpstr>
      <vt:lpstr>PUBLIC FINANCE AND URBAN GROWTH  “the case for a NATIONAL URBAN POLICY for zambia” </vt:lpstr>
      <vt:lpstr>URBANISATION IN ZAMBIA </vt:lpstr>
      <vt:lpstr>URBANISATION IN ZAMBIA</vt:lpstr>
      <vt:lpstr>PowerPoint Presentation</vt:lpstr>
      <vt:lpstr>HISTORIC URBAN GROWTH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URBANISATION CHALLENGES</vt:lpstr>
      <vt:lpstr>WHAT IS A NATIONAL URBAN POLICY?</vt:lpstr>
      <vt:lpstr>NEED FOR NATIONAL URBAN POLICY</vt:lpstr>
      <vt:lpstr>URBANISATION AND CITY ECONOMY</vt:lpstr>
      <vt:lpstr>NUP OBJECTIVES </vt:lpstr>
      <vt:lpstr>PowerPoint Presentation</vt:lpstr>
      <vt:lpstr>KEY NUP STAGES</vt:lpstr>
      <vt:lpstr>CONCLUSION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HOUSING AND URBANISATION IN ZAMBIA: UNLEASHING A FORMAL MARKET PROCESS: POLICY AND LEGISLATIVE PERSPECTIVES</dc:title>
  <dc:creator>USER</dc:creator>
  <cp:lastModifiedBy>User</cp:lastModifiedBy>
  <cp:revision>137</cp:revision>
  <dcterms:created xsi:type="dcterms:W3CDTF">2014-12-08T16:17:30Z</dcterms:created>
  <dcterms:modified xsi:type="dcterms:W3CDTF">2015-05-21T22:15:09Z</dcterms:modified>
</cp:coreProperties>
</file>