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96" r:id="rId3"/>
    <p:sldId id="257" r:id="rId4"/>
    <p:sldId id="258" r:id="rId5"/>
    <p:sldId id="259" r:id="rId6"/>
    <p:sldId id="260" r:id="rId7"/>
    <p:sldId id="263" r:id="rId8"/>
    <p:sldId id="264" r:id="rId9"/>
    <p:sldId id="271" r:id="rId10"/>
    <p:sldId id="267" r:id="rId11"/>
    <p:sldId id="274" r:id="rId12"/>
    <p:sldId id="272" r:id="rId13"/>
    <p:sldId id="268" r:id="rId14"/>
    <p:sldId id="269" r:id="rId15"/>
    <p:sldId id="273" r:id="rId16"/>
    <p:sldId id="261" r:id="rId17"/>
    <p:sldId id="265" r:id="rId18"/>
    <p:sldId id="275" r:id="rId19"/>
    <p:sldId id="276" r:id="rId20"/>
    <p:sldId id="277" r:id="rId21"/>
    <p:sldId id="279" r:id="rId22"/>
    <p:sldId id="280" r:id="rId23"/>
    <p:sldId id="281" r:id="rId24"/>
    <p:sldId id="282" r:id="rId25"/>
    <p:sldId id="283" r:id="rId26"/>
    <p:sldId id="284" r:id="rId27"/>
    <p:sldId id="285" r:id="rId28"/>
    <p:sldId id="295" r:id="rId29"/>
    <p:sldId id="290" r:id="rId30"/>
    <p:sldId id="287" r:id="rId31"/>
    <p:sldId id="288" r:id="rId32"/>
    <p:sldId id="292" r:id="rId33"/>
    <p:sldId id="294" r:id="rId34"/>
    <p:sldId id="293" r:id="rId35"/>
    <p:sldId id="26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83" autoAdjust="0"/>
  </p:normalViewPr>
  <p:slideViewPr>
    <p:cSldViewPr>
      <p:cViewPr>
        <p:scale>
          <a:sx n="70" d="100"/>
          <a:sy n="70" d="100"/>
        </p:scale>
        <p:origin x="-137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aaliacassim:Downloads:f7d44d6f-247e-411b-94a4-e0c79fa806c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ZA"/>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'Distribution of tertiary gradua'!$Y$7:$Y$15</c:f>
              <c:strCache>
                <c:ptCount val="5"/>
                <c:pt idx="0">
                  <c:v>China</c:v>
                </c:pt>
                <c:pt idx="1">
                  <c:v>Malaysia</c:v>
                </c:pt>
                <c:pt idx="2">
                  <c:v>Republic of Korea</c:v>
                </c:pt>
                <c:pt idx="3">
                  <c:v>Turkey</c:v>
                </c:pt>
                <c:pt idx="4">
                  <c:v>Brazil</c:v>
                </c:pt>
              </c:strCache>
            </c:strRef>
          </c:cat>
          <c:val>
            <c:numRef>
              <c:f>'Distribution of tertiary gradua'!$Z$7:$Z$15</c:f>
              <c:numCache>
                <c:formatCode>General</c:formatCode>
                <c:ptCount val="5"/>
                <c:pt idx="0">
                  <c:v>6.666666666666667</c:v>
                </c:pt>
                <c:pt idx="1">
                  <c:v>4.5561466666666668</c:v>
                </c:pt>
                <c:pt idx="2">
                  <c:v>4.1039949999999754</c:v>
                </c:pt>
                <c:pt idx="3">
                  <c:v>2.2613150000000002</c:v>
                </c:pt>
                <c:pt idx="4">
                  <c:v>1.0092166666666671</c:v>
                </c:pt>
              </c:numCache>
            </c:numRef>
          </c:val>
        </c:ser>
        <c:dLbls>
          <c:showLegendKey val="0"/>
          <c:showVal val="0"/>
          <c:showCatName val="0"/>
          <c:showSerName val="0"/>
          <c:showPercent val="0"/>
          <c:showBubbleSize val="0"/>
        </c:dLbls>
        <c:gapWidth val="150"/>
        <c:axId val="118247424"/>
        <c:axId val="8196096"/>
      </c:barChart>
      <c:catAx>
        <c:axId val="118247424"/>
        <c:scaling>
          <c:orientation val="minMax"/>
        </c:scaling>
        <c:delete val="0"/>
        <c:axPos val="b"/>
        <c:majorTickMark val="out"/>
        <c:minorTickMark val="none"/>
        <c:tickLblPos val="nextTo"/>
        <c:crossAx val="8196096"/>
        <c:crosses val="autoZero"/>
        <c:auto val="1"/>
        <c:lblAlgn val="ctr"/>
        <c:lblOffset val="100"/>
        <c:noMultiLvlLbl val="0"/>
      </c:catAx>
      <c:valAx>
        <c:axId val="8196096"/>
        <c:scaling>
          <c:orientation val="minMax"/>
        </c:scaling>
        <c:delete val="0"/>
        <c:axPos val="l"/>
        <c:title>
          <c:tx>
            <c:rich>
              <a:bodyPr rot="-5400000" vert="horz"/>
              <a:lstStyle/>
              <a:p>
                <a:pPr>
                  <a:defRPr/>
                </a:pPr>
                <a:r>
                  <a:rPr lang="en-US"/>
                  <a:t>Ratio against South Africa</a:t>
                </a:r>
              </a:p>
            </c:rich>
          </c:tx>
          <c:layout/>
          <c:overlay val="0"/>
        </c:title>
        <c:numFmt formatCode="General" sourceLinked="1"/>
        <c:majorTickMark val="out"/>
        <c:minorTickMark val="none"/>
        <c:tickLblPos val="nextTo"/>
        <c:crossAx val="118247424"/>
        <c:crosses val="autoZero"/>
        <c:crossBetween val="between"/>
      </c:valAx>
    </c:plotArea>
    <c:plotVisOnly val="1"/>
    <c:dispBlanksAs val="gap"/>
    <c:showDLblsOverMax val="0"/>
  </c:chart>
  <c:txPr>
    <a:bodyPr/>
    <a:lstStyle/>
    <a:p>
      <a:pPr>
        <a:defRPr sz="1400">
          <a:latin typeface="Gill Sans MT" panose="020B0502020104020203" pitchFamily="34" charset="0"/>
          <a:cs typeface="Aria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2ED785-A78D-484C-8453-2BE08BF5E38C}" type="datetimeFigureOut">
              <a:rPr lang="en-ZA" smtClean="0"/>
              <a:t>2015/11/23</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67EA9-A6CE-4ADD-9AEA-6A22F4A6136B}" type="slidenum">
              <a:rPr lang="en-ZA" smtClean="0"/>
              <a:t>‹#›</a:t>
            </a:fld>
            <a:endParaRPr lang="en-ZA"/>
          </a:p>
        </p:txBody>
      </p:sp>
    </p:spTree>
    <p:extLst>
      <p:ext uri="{BB962C8B-B14F-4D97-AF65-F5344CB8AC3E}">
        <p14:creationId xmlns:p14="http://schemas.microsoft.com/office/powerpoint/2010/main" val="330625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So why, when South Africa shares so much with rapidly growing emerging markets and has one of the largest and diversified sub-Saharan African economies, has the country failed to converge? (Bhorat and Hirsch, 2014) </a:t>
            </a:r>
          </a:p>
          <a:p>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4</a:t>
            </a:fld>
            <a:endParaRPr lang="en-ZA"/>
          </a:p>
        </p:txBody>
      </p:sp>
    </p:spTree>
    <p:extLst>
      <p:ext uri="{BB962C8B-B14F-4D97-AF65-F5344CB8AC3E}">
        <p14:creationId xmlns:p14="http://schemas.microsoft.com/office/powerpoint/2010/main" val="2873592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35</a:t>
            </a:fld>
            <a:endParaRPr lang="en-ZA"/>
          </a:p>
        </p:txBody>
      </p:sp>
    </p:spTree>
    <p:extLst>
      <p:ext uri="{BB962C8B-B14F-4D97-AF65-F5344CB8AC3E}">
        <p14:creationId xmlns:p14="http://schemas.microsoft.com/office/powerpoint/2010/main" val="1942807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Economies such as South Africa, Brazil, the Philippines and Turkey unable to significantly increase per capita growth rates. </a:t>
            </a:r>
          </a:p>
          <a:p>
            <a:r>
              <a:rPr lang="en-ZA" dirty="0" smtClean="0"/>
              <a:t>This may represent a growth trap in these emerging economies. </a:t>
            </a:r>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5</a:t>
            </a:fld>
            <a:endParaRPr lang="en-ZA"/>
          </a:p>
        </p:txBody>
      </p:sp>
    </p:spTree>
    <p:extLst>
      <p:ext uri="{BB962C8B-B14F-4D97-AF65-F5344CB8AC3E}">
        <p14:creationId xmlns:p14="http://schemas.microsoft.com/office/powerpoint/2010/main" val="3690958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Countries experiencing low growth - Philippines, Brazil and Turkey - had investment and savings similar to South Africa. </a:t>
            </a:r>
          </a:p>
          <a:p>
            <a:r>
              <a:rPr lang="en-ZA" dirty="0" smtClean="0"/>
              <a:t>Savings and investment in China, Malaysia, India and Indonesia at least 1.5 times greater than South Africa.</a:t>
            </a:r>
          </a:p>
          <a:p>
            <a:r>
              <a:rPr lang="en-ZA" dirty="0" smtClean="0"/>
              <a:t>Why are SA savings and investments so low? </a:t>
            </a:r>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6</a:t>
            </a:fld>
            <a:endParaRPr lang="en-ZA"/>
          </a:p>
        </p:txBody>
      </p:sp>
    </p:spTree>
    <p:extLst>
      <p:ext uri="{BB962C8B-B14F-4D97-AF65-F5344CB8AC3E}">
        <p14:creationId xmlns:p14="http://schemas.microsoft.com/office/powerpoint/2010/main" val="2322853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Financing of the deficit been dependent on (volatile) portfolio investment rather than FDI.</a:t>
            </a:r>
          </a:p>
          <a:p>
            <a:r>
              <a:rPr lang="en-ZA" dirty="0" smtClean="0"/>
              <a:t>Short term capital inflows perpetuate dependence on the resource sector, processers of resources, and powerful, publically-quoted oligopolies in the services sector. </a:t>
            </a:r>
          </a:p>
          <a:p>
            <a:endParaRPr lang="en-ZA" dirty="0" smtClean="0"/>
          </a:p>
          <a:p>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7</a:t>
            </a:fld>
            <a:endParaRPr lang="en-ZA"/>
          </a:p>
        </p:txBody>
      </p:sp>
    </p:spTree>
    <p:extLst>
      <p:ext uri="{BB962C8B-B14F-4D97-AF65-F5344CB8AC3E}">
        <p14:creationId xmlns:p14="http://schemas.microsoft.com/office/powerpoint/2010/main" val="638052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SA exports grew 3.5 % pa over 1990-2012, less than 1/2 of Malaysia and 1/3 of China, Brazil and Indonesia.</a:t>
            </a:r>
          </a:p>
          <a:p>
            <a:r>
              <a:rPr lang="en-ZA" dirty="0" smtClean="0"/>
              <a:t>Reflects poor response to  commodity boom and poor integration into global value chain. </a:t>
            </a:r>
          </a:p>
          <a:p>
            <a:r>
              <a:rPr lang="en-ZA" dirty="0" smtClean="0"/>
              <a:t>SA’s export profile is capital-intensive &amp; driven by natural resources. </a:t>
            </a:r>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8</a:t>
            </a:fld>
            <a:endParaRPr lang="en-ZA"/>
          </a:p>
        </p:txBody>
      </p:sp>
    </p:spTree>
    <p:extLst>
      <p:ext uri="{BB962C8B-B14F-4D97-AF65-F5344CB8AC3E}">
        <p14:creationId xmlns:p14="http://schemas.microsoft.com/office/powerpoint/2010/main" val="1067491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The proportion of graduates from high school leavers is 15-17 %. </a:t>
            </a:r>
          </a:p>
          <a:p>
            <a:r>
              <a:rPr lang="en-ZA" dirty="0" smtClean="0"/>
              <a:t>Only 4-6 % graduated with SET degree.</a:t>
            </a:r>
          </a:p>
          <a:p>
            <a:r>
              <a:rPr lang="en-ZA" dirty="0" smtClean="0"/>
              <a:t>Brazil had a similar number of graduates to South Africa, Turkey had double, but Malaysia had just over 5 times and China 6.7 times, the proportion of graduates in this field. </a:t>
            </a:r>
          </a:p>
          <a:p>
            <a:r>
              <a:rPr lang="en-ZA" dirty="0" smtClean="0"/>
              <a:t>Here, mention</a:t>
            </a:r>
            <a:r>
              <a:rPr lang="en-ZA" baseline="0" dirty="0" smtClean="0"/>
              <a:t> Cobb Douglas results</a:t>
            </a:r>
            <a:endParaRPr lang="en-ZA" dirty="0"/>
          </a:p>
        </p:txBody>
      </p:sp>
      <p:sp>
        <p:nvSpPr>
          <p:cNvPr id="4" name="Slide Number Placeholder 3"/>
          <p:cNvSpPr>
            <a:spLocks noGrp="1"/>
          </p:cNvSpPr>
          <p:nvPr>
            <p:ph type="sldNum" sz="quarter" idx="10"/>
          </p:nvPr>
        </p:nvSpPr>
        <p:spPr/>
        <p:txBody>
          <a:bodyPr/>
          <a:lstStyle/>
          <a:p>
            <a:fld id="{4BE371A4-9EAF-45AC-9079-7A520BDC8CFC}" type="slidenum">
              <a:rPr lang="en-ZA" smtClean="0"/>
              <a:t>12</a:t>
            </a:fld>
            <a:endParaRPr lang="en-ZA"/>
          </a:p>
        </p:txBody>
      </p:sp>
    </p:spTree>
    <p:extLst>
      <p:ext uri="{BB962C8B-B14F-4D97-AF65-F5344CB8AC3E}">
        <p14:creationId xmlns:p14="http://schemas.microsoft.com/office/powerpoint/2010/main" val="3618068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South Africa’s unemployment rate is extraordinarily high. </a:t>
            </a:r>
          </a:p>
          <a:p>
            <a:r>
              <a:rPr lang="en-ZA" dirty="0" smtClean="0"/>
              <a:t>Even true amongst  economies that have experienced low levels of growth and investment - Brazil and Turkey. </a:t>
            </a:r>
          </a:p>
          <a:p>
            <a:r>
              <a:rPr lang="en-ZA" dirty="0" smtClean="0"/>
              <a:t>South Africa’s informal sector smaller and unable to absorb low-skilled workers exacerbating unemployment. </a:t>
            </a:r>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16</a:t>
            </a:fld>
            <a:endParaRPr lang="en-ZA"/>
          </a:p>
        </p:txBody>
      </p:sp>
    </p:spTree>
    <p:extLst>
      <p:ext uri="{BB962C8B-B14F-4D97-AF65-F5344CB8AC3E}">
        <p14:creationId xmlns:p14="http://schemas.microsoft.com/office/powerpoint/2010/main" val="818233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smtClean="0">
              <a:latin typeface="Gill Sans MT" panose="020B0502020104020203" pitchFamily="34" charset="0"/>
            </a:endParaRPr>
          </a:p>
        </p:txBody>
      </p:sp>
      <p:sp>
        <p:nvSpPr>
          <p:cNvPr id="4" name="Slide Number Placeholder 3"/>
          <p:cNvSpPr>
            <a:spLocks noGrp="1"/>
          </p:cNvSpPr>
          <p:nvPr>
            <p:ph type="sldNum" sz="quarter" idx="10"/>
          </p:nvPr>
        </p:nvSpPr>
        <p:spPr/>
        <p:txBody>
          <a:bodyPr/>
          <a:lstStyle/>
          <a:p>
            <a:fld id="{58D67EA9-A6CE-4ADD-9AEA-6A22F4A6136B}" type="slidenum">
              <a:rPr lang="en-ZA" smtClean="0"/>
              <a:t>17</a:t>
            </a:fld>
            <a:endParaRPr lang="en-ZA"/>
          </a:p>
        </p:txBody>
      </p:sp>
    </p:spTree>
    <p:extLst>
      <p:ext uri="{BB962C8B-B14F-4D97-AF65-F5344CB8AC3E}">
        <p14:creationId xmlns:p14="http://schemas.microsoft.com/office/powerpoint/2010/main" val="2140134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Top</a:t>
            </a:r>
            <a:r>
              <a:rPr lang="en-ZA" baseline="0" dirty="0" smtClean="0"/>
              <a:t> 5% are considerably richer in SA</a:t>
            </a:r>
          </a:p>
          <a:p>
            <a:r>
              <a:rPr lang="en-ZA" baseline="0" dirty="0" smtClean="0"/>
              <a:t>“Middle 40%” are considerably poorer in SA</a:t>
            </a:r>
          </a:p>
          <a:p>
            <a:r>
              <a:rPr lang="en-ZA" baseline="0" dirty="0" smtClean="0"/>
              <a:t>Poorest 40% are poorer than other MICs.</a:t>
            </a:r>
            <a:endParaRPr lang="en-ZA" dirty="0"/>
          </a:p>
        </p:txBody>
      </p:sp>
      <p:sp>
        <p:nvSpPr>
          <p:cNvPr id="4" name="Slide Number Placeholder 3"/>
          <p:cNvSpPr>
            <a:spLocks noGrp="1"/>
          </p:cNvSpPr>
          <p:nvPr>
            <p:ph type="sldNum" sz="quarter" idx="10"/>
          </p:nvPr>
        </p:nvSpPr>
        <p:spPr/>
        <p:txBody>
          <a:bodyPr/>
          <a:lstStyle/>
          <a:p>
            <a:fld id="{58D67EA9-A6CE-4ADD-9AEA-6A22F4A6136B}" type="slidenum">
              <a:rPr lang="en-ZA" smtClean="0"/>
              <a:t>21</a:t>
            </a:fld>
            <a:endParaRPr lang="en-ZA"/>
          </a:p>
        </p:txBody>
      </p:sp>
    </p:spTree>
    <p:extLst>
      <p:ext uri="{BB962C8B-B14F-4D97-AF65-F5344CB8AC3E}">
        <p14:creationId xmlns:p14="http://schemas.microsoft.com/office/powerpoint/2010/main" val="784577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DE541C6F-DDCF-4A58-863B-9409DA8A4A0F}" type="datetime1">
              <a:rPr lang="en-ZA" smtClean="0"/>
              <a:t>2015/11/23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1012632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DCDEB45-6D64-44EC-9603-244A94C2BF27}" type="datetime1">
              <a:rPr lang="en-ZA" smtClean="0"/>
              <a:t>2015/11/23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2783274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89753565-5320-4F39-ADDF-4687773B00B2}" type="datetime1">
              <a:rPr lang="en-ZA" smtClean="0"/>
              <a:t>2015/11/23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1445068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CF652175-20BC-4BF8-9EA2-007DAA61ECEE}" type="datetime1">
              <a:rPr lang="en-ZA" smtClean="0"/>
              <a:t>2015/11/23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2512822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937408-1BC0-4612-93A5-9F30B2029FF9}" type="datetime1">
              <a:rPr lang="en-ZA" smtClean="0"/>
              <a:t>2015/11/23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4101693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255FD80E-D1B5-4217-909C-02EEEB321E83}" type="datetime1">
              <a:rPr lang="en-ZA" smtClean="0"/>
              <a:t>2015/11/23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1871255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61507FF-EC5E-4DEC-BACA-3D9A53A34E93}" type="datetime1">
              <a:rPr lang="en-ZA" smtClean="0"/>
              <a:t>2015/11/23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435340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6874034-982F-4AD6-A604-ACBCD60504D3}" type="datetime1">
              <a:rPr lang="en-ZA" smtClean="0"/>
              <a:t>2015/11/23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15390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E5F1E-8EA4-418A-AE2E-2F17A208EF07}" type="datetime1">
              <a:rPr lang="en-ZA" smtClean="0"/>
              <a:t>2015/11/23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2740727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1CF80F-B4D3-45CA-BF5E-2864C07C7578}" type="datetime1">
              <a:rPr lang="en-ZA" smtClean="0"/>
              <a:t>2015/11/23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2099750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D32C9-1AC7-4D4E-8930-5B118E19D7C9}" type="datetime1">
              <a:rPr lang="en-ZA" smtClean="0"/>
              <a:t>2015/11/23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DE4F7C7-B058-4D37-9E8E-7F9238100DD4}" type="slidenum">
              <a:rPr lang="en-ZA" smtClean="0"/>
              <a:t>‹#›</a:t>
            </a:fld>
            <a:endParaRPr lang="en-ZA"/>
          </a:p>
        </p:txBody>
      </p:sp>
    </p:spTree>
    <p:extLst>
      <p:ext uri="{BB962C8B-B14F-4D97-AF65-F5344CB8AC3E}">
        <p14:creationId xmlns:p14="http://schemas.microsoft.com/office/powerpoint/2010/main" val="1532725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6108A-0C84-41D4-90D3-9183F611191A}" type="datetime1">
              <a:rPr lang="en-ZA" smtClean="0"/>
              <a:t>2015/11/23</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4F7C7-B058-4D37-9E8E-7F9238100DD4}" type="slidenum">
              <a:rPr lang="en-ZA" smtClean="0"/>
              <a:t>‹#›</a:t>
            </a:fld>
            <a:endParaRPr lang="en-ZA"/>
          </a:p>
        </p:txBody>
      </p:sp>
    </p:spTree>
    <p:extLst>
      <p:ext uri="{BB962C8B-B14F-4D97-AF65-F5344CB8AC3E}">
        <p14:creationId xmlns:p14="http://schemas.microsoft.com/office/powerpoint/2010/main" val="1396071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imf.org/external/pubs/ft/reo/2014/afr/eng/sreo0414.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16832"/>
            <a:ext cx="7772400" cy="1686049"/>
          </a:xfrm>
        </p:spPr>
        <p:txBody>
          <a:bodyPr>
            <a:normAutofit fontScale="90000"/>
          </a:bodyPr>
          <a:lstStyle/>
          <a:p>
            <a:r>
              <a:rPr lang="en-ZA" dirty="0" smtClean="0"/>
              <a:t>“The economic consequences of peace?”</a:t>
            </a:r>
            <a:r>
              <a:rPr lang="en-ZA" dirty="0" smtClean="0"/>
              <a:t/>
            </a:r>
            <a:br>
              <a:rPr lang="en-ZA" dirty="0" smtClean="0"/>
            </a:br>
            <a:r>
              <a:rPr lang="en-ZA" sz="3100" dirty="0" smtClean="0"/>
              <a:t>Understanding South Africa’s </a:t>
            </a:r>
            <a:r>
              <a:rPr lang="en-ZA" sz="3100" dirty="0" smtClean="0"/>
              <a:t>stagnation</a:t>
            </a:r>
            <a:endParaRPr lang="en-ZA" sz="3100" dirty="0"/>
          </a:p>
        </p:txBody>
      </p:sp>
      <p:sp>
        <p:nvSpPr>
          <p:cNvPr id="3" name="Subtitle 2"/>
          <p:cNvSpPr>
            <a:spLocks noGrp="1"/>
          </p:cNvSpPr>
          <p:nvPr>
            <p:ph type="subTitle" idx="1"/>
          </p:nvPr>
        </p:nvSpPr>
        <p:spPr/>
        <p:txBody>
          <a:bodyPr>
            <a:normAutofit/>
          </a:bodyPr>
          <a:lstStyle/>
          <a:p>
            <a:r>
              <a:rPr lang="en-ZA" sz="1800" dirty="0" smtClean="0"/>
              <a:t>Alan Hirsch </a:t>
            </a:r>
          </a:p>
          <a:p>
            <a:r>
              <a:rPr lang="en-ZA" sz="1800" dirty="0" smtClean="0"/>
              <a:t>Graduate School of Development Policy and Practice</a:t>
            </a:r>
          </a:p>
          <a:p>
            <a:endParaRPr lang="en-ZA" sz="18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920" y="4797151"/>
            <a:ext cx="1514134" cy="1425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7710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Competition in product markets is low: </a:t>
            </a:r>
            <a:r>
              <a:rPr lang="en-ZA" dirty="0" smtClean="0"/>
              <a:t/>
            </a:r>
            <a:br>
              <a:rPr lang="en-ZA" dirty="0" smtClean="0"/>
            </a:br>
            <a:r>
              <a:rPr lang="en-ZA" sz="3100" dirty="0" smtClean="0"/>
              <a:t>OECD Product market regulation index</a:t>
            </a:r>
            <a:endParaRPr lang="en-ZA" sz="3100" dirty="0"/>
          </a:p>
        </p:txBody>
      </p:sp>
      <p:sp>
        <p:nvSpPr>
          <p:cNvPr id="4" name="Slide Number Placeholder 3"/>
          <p:cNvSpPr>
            <a:spLocks noGrp="1"/>
          </p:cNvSpPr>
          <p:nvPr>
            <p:ph type="sldNum" sz="quarter" idx="12"/>
          </p:nvPr>
        </p:nvSpPr>
        <p:spPr/>
        <p:txBody>
          <a:bodyPr/>
          <a:lstStyle/>
          <a:p>
            <a:fld id="{1DE4F7C7-B058-4D37-9E8E-7F9238100DD4}" type="slidenum">
              <a:rPr lang="en-ZA" smtClean="0"/>
              <a:t>10</a:t>
            </a:fld>
            <a:endParaRPr lang="en-ZA"/>
          </a:p>
        </p:txBody>
      </p:sp>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772816"/>
            <a:ext cx="8229600" cy="417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2445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And the regulatory burden is high</a:t>
            </a:r>
            <a:r>
              <a:rPr lang="en-ZA" dirty="0" smtClean="0"/>
              <a:t/>
            </a:r>
            <a:br>
              <a:rPr lang="en-ZA" dirty="0" smtClean="0"/>
            </a:br>
            <a:r>
              <a:rPr lang="en-ZA" sz="3100" dirty="0" smtClean="0"/>
              <a:t>Especially in network industries</a:t>
            </a:r>
            <a:endParaRPr lang="en-ZA" sz="3100" dirty="0"/>
          </a:p>
        </p:txBody>
      </p:sp>
      <p:sp>
        <p:nvSpPr>
          <p:cNvPr id="4" name="Slide Number Placeholder 3"/>
          <p:cNvSpPr>
            <a:spLocks noGrp="1"/>
          </p:cNvSpPr>
          <p:nvPr>
            <p:ph type="sldNum" sz="quarter" idx="12"/>
          </p:nvPr>
        </p:nvSpPr>
        <p:spPr/>
        <p:txBody>
          <a:bodyPr/>
          <a:lstStyle/>
          <a:p>
            <a:fld id="{1DE4F7C7-B058-4D37-9E8E-7F9238100DD4}" type="slidenum">
              <a:rPr lang="en-ZA" smtClean="0"/>
              <a:t>11</a:t>
            </a:fld>
            <a:endParaRPr lang="en-ZA"/>
          </a:p>
        </p:txBody>
      </p:sp>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2852936"/>
            <a:ext cx="8229600" cy="2817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348880"/>
            <a:ext cx="5904656" cy="31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6093296"/>
            <a:ext cx="4210050" cy="209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823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ZA" sz="3600" dirty="0" smtClean="0">
                <a:latin typeface="Gill Sans MT" panose="020B0502020104020203" pitchFamily="34" charset="0"/>
              </a:rPr>
              <a:t>Innovation capacity</a:t>
            </a:r>
            <a:r>
              <a:rPr lang="en-ZA" dirty="0" smtClean="0">
                <a:latin typeface="Gill Sans MT" panose="020B0502020104020203" pitchFamily="34" charset="0"/>
              </a:rPr>
              <a:t/>
            </a:r>
            <a:br>
              <a:rPr lang="en-ZA" dirty="0" smtClean="0">
                <a:latin typeface="Gill Sans MT" panose="020B0502020104020203" pitchFamily="34" charset="0"/>
              </a:rPr>
            </a:br>
            <a:r>
              <a:rPr lang="en-ZA" sz="2800" dirty="0" smtClean="0">
                <a:latin typeface="Gill Sans MT" panose="020B0502020104020203" pitchFamily="34" charset="0"/>
              </a:rPr>
              <a:t>Science, Engineering and Technology Graduates</a:t>
            </a:r>
            <a:endParaRPr lang="en-ZA" sz="2800" dirty="0">
              <a:latin typeface="Gill Sans MT" panose="020B0502020104020203" pitchFamily="34" charset="0"/>
            </a:endParaRPr>
          </a:p>
        </p:txBody>
      </p:sp>
      <p:sp>
        <p:nvSpPr>
          <p:cNvPr id="6" name="Rectangle 5"/>
          <p:cNvSpPr/>
          <p:nvPr/>
        </p:nvSpPr>
        <p:spPr>
          <a:xfrm>
            <a:off x="1043608" y="5996226"/>
            <a:ext cx="6624736" cy="707886"/>
          </a:xfrm>
          <a:prstGeom prst="rect">
            <a:avLst/>
          </a:prstGeom>
        </p:spPr>
        <p:txBody>
          <a:bodyPr wrap="square">
            <a:spAutoFit/>
          </a:bodyPr>
          <a:lstStyle/>
          <a:p>
            <a:r>
              <a:rPr lang="en-ZA" sz="1000" i="1" dirty="0">
                <a:latin typeface="Gill Sans MT" panose="020B0502020104020203" pitchFamily="34" charset="0"/>
                <a:ea typeface="Adobe Ming Std L" pitchFamily="18" charset="-128"/>
              </a:rPr>
              <a:t>Notes: Brazil, Malaysia, Korea and Turkey reflect engineering, construction and manufacturing graduates; South Africa reflects the Science, Engineering and Technology graduates and China reflects Maths, Science and Engineering graduates.</a:t>
            </a:r>
          </a:p>
          <a:p>
            <a:r>
              <a:rPr lang="en-ZA" sz="1000" i="1" dirty="0" smtClean="0">
                <a:latin typeface="Gill Sans MT" panose="020B0502020104020203" pitchFamily="34" charset="0"/>
                <a:ea typeface="Adobe Ming Std L" pitchFamily="18" charset="-128"/>
              </a:rPr>
              <a:t>Source</a:t>
            </a:r>
            <a:r>
              <a:rPr lang="en-ZA" sz="1000" i="1" dirty="0">
                <a:latin typeface="Gill Sans MT" panose="020B0502020104020203" pitchFamily="34" charset="0"/>
                <a:ea typeface="Adobe Ming Std L" pitchFamily="18" charset="-128"/>
              </a:rPr>
              <a:t>: The Presidency (2012); UNESCO (2014), </a:t>
            </a:r>
            <a:r>
              <a:rPr lang="en-ZA" sz="1000" i="1" dirty="0" smtClean="0">
                <a:latin typeface="Gill Sans MT" panose="020B0502020104020203" pitchFamily="34" charset="0"/>
                <a:ea typeface="Adobe Ming Std L" pitchFamily="18" charset="-128"/>
              </a:rPr>
              <a:t>Bhorat, Cassim and Hirsch (2015)</a:t>
            </a:r>
            <a:endParaRPr lang="en-ZA" sz="1000" i="1" dirty="0">
              <a:latin typeface="Gill Sans MT" panose="020B0502020104020203" pitchFamily="34" charset="0"/>
              <a:ea typeface="Adobe Ming Std L" pitchFamily="18" charset="-128"/>
            </a:endParaRPr>
          </a:p>
        </p:txBody>
      </p:sp>
      <p:sp>
        <p:nvSpPr>
          <p:cNvPr id="7" name="Rectangle 6"/>
          <p:cNvSpPr/>
          <p:nvPr/>
        </p:nvSpPr>
        <p:spPr>
          <a:xfrm>
            <a:off x="395536" y="1628800"/>
            <a:ext cx="6624736" cy="369332"/>
          </a:xfrm>
          <a:prstGeom prst="rect">
            <a:avLst/>
          </a:prstGeom>
        </p:spPr>
        <p:txBody>
          <a:bodyPr wrap="square">
            <a:spAutoFit/>
          </a:bodyPr>
          <a:lstStyle/>
          <a:p>
            <a:r>
              <a:rPr lang="en-ZA" dirty="0">
                <a:latin typeface="Gill Sans MT" panose="020B0502020104020203" pitchFamily="34" charset="0"/>
              </a:rPr>
              <a:t>Ratio of </a:t>
            </a:r>
            <a:r>
              <a:rPr lang="en-ZA" dirty="0" smtClean="0">
                <a:latin typeface="Gill Sans MT" panose="020B0502020104020203" pitchFamily="34" charset="0"/>
              </a:rPr>
              <a:t>graduates </a:t>
            </a:r>
            <a:r>
              <a:rPr lang="en-ZA" dirty="0">
                <a:latin typeface="Gill Sans MT" panose="020B0502020104020203" pitchFamily="34" charset="0"/>
              </a:rPr>
              <a:t>at tertiary </a:t>
            </a:r>
            <a:r>
              <a:rPr lang="en-ZA" dirty="0" smtClean="0">
                <a:latin typeface="Gill Sans MT" panose="020B0502020104020203" pitchFamily="34" charset="0"/>
              </a:rPr>
              <a:t>institutions in SET, </a:t>
            </a:r>
            <a:r>
              <a:rPr lang="en-ZA" dirty="0">
                <a:latin typeface="Gill Sans MT" panose="020B0502020104020203" pitchFamily="34" charset="0"/>
              </a:rPr>
              <a:t>1994-2011</a:t>
            </a:r>
          </a:p>
        </p:txBody>
      </p:sp>
      <p:graphicFrame>
        <p:nvGraphicFramePr>
          <p:cNvPr id="8" name="Chart 7"/>
          <p:cNvGraphicFramePr/>
          <p:nvPr>
            <p:extLst>
              <p:ext uri="{D42A27DB-BD31-4B8C-83A1-F6EECF244321}">
                <p14:modId xmlns:p14="http://schemas.microsoft.com/office/powerpoint/2010/main" val="4015300405"/>
              </p:ext>
            </p:extLst>
          </p:nvPr>
        </p:nvGraphicFramePr>
        <p:xfrm>
          <a:off x="539552" y="2225992"/>
          <a:ext cx="7848872" cy="3435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61884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International patent registration</a:t>
            </a:r>
            <a:r>
              <a:rPr lang="en-ZA" dirty="0" smtClean="0"/>
              <a:t/>
            </a:r>
            <a:br>
              <a:rPr lang="en-ZA" dirty="0" smtClean="0"/>
            </a:br>
            <a:r>
              <a:rPr lang="en-ZA" sz="3100" dirty="0" smtClean="0"/>
              <a:t>Declining global rank</a:t>
            </a:r>
            <a:endParaRPr lang="en-ZA" sz="3100" dirty="0"/>
          </a:p>
        </p:txBody>
      </p:sp>
      <p:sp>
        <p:nvSpPr>
          <p:cNvPr id="4" name="Slide Number Placeholder 3"/>
          <p:cNvSpPr>
            <a:spLocks noGrp="1"/>
          </p:cNvSpPr>
          <p:nvPr>
            <p:ph type="sldNum" sz="quarter" idx="12"/>
          </p:nvPr>
        </p:nvSpPr>
        <p:spPr/>
        <p:txBody>
          <a:bodyPr/>
          <a:lstStyle/>
          <a:p>
            <a:fld id="{1DE4F7C7-B058-4D37-9E8E-7F9238100DD4}" type="slidenum">
              <a:rPr lang="en-ZA" smtClean="0"/>
              <a:t>13</a:t>
            </a:fld>
            <a:endParaRPr lang="en-ZA"/>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844824"/>
            <a:ext cx="8229600" cy="37175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133301" y="6268670"/>
            <a:ext cx="4572085" cy="276999"/>
          </a:xfrm>
          <a:prstGeom prst="rect">
            <a:avLst/>
          </a:prstGeom>
          <a:noFill/>
        </p:spPr>
        <p:txBody>
          <a:bodyPr wrap="none" rtlCol="0">
            <a:spAutoFit/>
          </a:bodyPr>
          <a:lstStyle/>
          <a:p>
            <a:r>
              <a:rPr lang="en-ZA" sz="1200" dirty="0" smtClean="0"/>
              <a:t>Source: DPME Development Indicators 2014, South African Presidency</a:t>
            </a:r>
            <a:endParaRPr lang="en-ZA" sz="1200" dirty="0"/>
          </a:p>
        </p:txBody>
      </p:sp>
    </p:spTree>
    <p:extLst>
      <p:ext uri="{BB962C8B-B14F-4D97-AF65-F5344CB8AC3E}">
        <p14:creationId xmlns:p14="http://schemas.microsoft.com/office/powerpoint/2010/main" val="1698220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Weakening expenditure on innovation</a:t>
            </a:r>
            <a:br>
              <a:rPr lang="en-ZA" dirty="0" smtClean="0"/>
            </a:br>
            <a:r>
              <a:rPr lang="en-ZA" sz="3100" dirty="0" smtClean="0"/>
              <a:t>Value and percentage of GDP</a:t>
            </a:r>
            <a:endParaRPr lang="en-ZA" sz="3100" dirty="0"/>
          </a:p>
        </p:txBody>
      </p:sp>
      <p:sp>
        <p:nvSpPr>
          <p:cNvPr id="4" name="Slide Number Placeholder 3"/>
          <p:cNvSpPr>
            <a:spLocks noGrp="1"/>
          </p:cNvSpPr>
          <p:nvPr>
            <p:ph type="sldNum" sz="quarter" idx="12"/>
          </p:nvPr>
        </p:nvSpPr>
        <p:spPr/>
        <p:txBody>
          <a:bodyPr/>
          <a:lstStyle/>
          <a:p>
            <a:fld id="{1DE4F7C7-B058-4D37-9E8E-7F9238100DD4}" type="slidenum">
              <a:rPr lang="en-ZA" smtClean="0"/>
              <a:t>14</a:t>
            </a:fld>
            <a:endParaRPr lang="en-ZA"/>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556792"/>
            <a:ext cx="8219256"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133301" y="6268670"/>
            <a:ext cx="4572085" cy="276999"/>
          </a:xfrm>
          <a:prstGeom prst="rect">
            <a:avLst/>
          </a:prstGeom>
          <a:noFill/>
        </p:spPr>
        <p:txBody>
          <a:bodyPr wrap="none" rtlCol="0">
            <a:spAutoFit/>
          </a:bodyPr>
          <a:lstStyle/>
          <a:p>
            <a:r>
              <a:rPr lang="en-ZA" sz="1200" dirty="0" smtClean="0"/>
              <a:t>Source: DPME Development Indicators 2014, South African Presidency</a:t>
            </a:r>
            <a:endParaRPr lang="en-ZA" sz="1200" dirty="0"/>
          </a:p>
        </p:txBody>
      </p:sp>
    </p:spTree>
    <p:extLst>
      <p:ext uri="{BB962C8B-B14F-4D97-AF65-F5344CB8AC3E}">
        <p14:creationId xmlns:p14="http://schemas.microsoft.com/office/powerpoint/2010/main" val="23247585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t>Falling behind in competitive knowledge:</a:t>
            </a:r>
            <a:r>
              <a:rPr lang="en-ZA" dirty="0" smtClean="0"/>
              <a:t/>
            </a:r>
            <a:br>
              <a:rPr lang="en-ZA" dirty="0" smtClean="0"/>
            </a:br>
            <a:r>
              <a:rPr lang="en-ZA" sz="3100" dirty="0" smtClean="0"/>
              <a:t>Declining rank in the knowledge based economy index</a:t>
            </a:r>
            <a:endParaRPr lang="en-ZA" sz="3100" dirty="0"/>
          </a:p>
        </p:txBody>
      </p:sp>
      <p:sp>
        <p:nvSpPr>
          <p:cNvPr id="4" name="Slide Number Placeholder 3"/>
          <p:cNvSpPr>
            <a:spLocks noGrp="1"/>
          </p:cNvSpPr>
          <p:nvPr>
            <p:ph type="sldNum" sz="quarter" idx="12"/>
          </p:nvPr>
        </p:nvSpPr>
        <p:spPr/>
        <p:txBody>
          <a:bodyPr/>
          <a:lstStyle/>
          <a:p>
            <a:fld id="{1DE4F7C7-B058-4D37-9E8E-7F9238100DD4}" type="slidenum">
              <a:rPr lang="en-ZA" smtClean="0"/>
              <a:t>15</a:t>
            </a:fld>
            <a:endParaRPr lang="en-ZA"/>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844824"/>
            <a:ext cx="8229600" cy="36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133301" y="6268670"/>
            <a:ext cx="4572085" cy="276999"/>
          </a:xfrm>
          <a:prstGeom prst="rect">
            <a:avLst/>
          </a:prstGeom>
          <a:noFill/>
        </p:spPr>
        <p:txBody>
          <a:bodyPr wrap="none" rtlCol="0">
            <a:spAutoFit/>
          </a:bodyPr>
          <a:lstStyle/>
          <a:p>
            <a:r>
              <a:rPr lang="en-ZA" sz="1200" dirty="0" smtClean="0"/>
              <a:t>Source: DPME Development Indicators 2014, South African Presidency</a:t>
            </a:r>
            <a:endParaRPr lang="en-ZA" sz="1200" dirty="0"/>
          </a:p>
        </p:txBody>
      </p:sp>
    </p:spTree>
    <p:extLst>
      <p:ext uri="{BB962C8B-B14F-4D97-AF65-F5344CB8AC3E}">
        <p14:creationId xmlns:p14="http://schemas.microsoft.com/office/powerpoint/2010/main" val="26110973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600" dirty="0" smtClean="0"/>
              <a:t>Persistent high unemployment is not surprising </a:t>
            </a:r>
            <a:r>
              <a:rPr lang="en-ZA" dirty="0" smtClean="0"/>
              <a:t/>
            </a:r>
            <a:br>
              <a:rPr lang="en-ZA" dirty="0" smtClean="0"/>
            </a:br>
            <a:r>
              <a:rPr lang="en-ZA" dirty="0" smtClean="0"/>
              <a:t> </a:t>
            </a:r>
            <a:r>
              <a:rPr lang="en-ZA" sz="2800" dirty="0"/>
              <a:t>T</a:t>
            </a:r>
            <a:r>
              <a:rPr lang="en-ZA" sz="2800" dirty="0" smtClean="0"/>
              <a:t>hough the roots of high unemployment are structural</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16</a:t>
            </a:fld>
            <a:endParaRPr lang="en-ZA"/>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3528" y="2060848"/>
            <a:ext cx="8211215" cy="3816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267744" y="1484784"/>
            <a:ext cx="4680520" cy="400110"/>
          </a:xfrm>
          <a:prstGeom prst="rect">
            <a:avLst/>
          </a:prstGeom>
          <a:noFill/>
        </p:spPr>
        <p:txBody>
          <a:bodyPr wrap="square" rtlCol="0">
            <a:spAutoFit/>
          </a:bodyPr>
          <a:lstStyle/>
          <a:p>
            <a:r>
              <a:rPr lang="en-ZA" sz="2000" dirty="0" smtClean="0"/>
              <a:t>Rate of unemployment 1990-1013</a:t>
            </a:r>
            <a:endParaRPr lang="en-ZA" sz="2000" dirty="0"/>
          </a:p>
        </p:txBody>
      </p:sp>
      <p:sp>
        <p:nvSpPr>
          <p:cNvPr id="7" name="Rectangle 6"/>
          <p:cNvSpPr/>
          <p:nvPr/>
        </p:nvSpPr>
        <p:spPr>
          <a:xfrm>
            <a:off x="755576" y="6298287"/>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2786789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4000" dirty="0" smtClean="0"/>
              <a:t>Equally</a:t>
            </a:r>
            <a:r>
              <a:rPr lang="en-ZA" sz="4000" dirty="0" smtClean="0"/>
              <a:t> </a:t>
            </a:r>
            <a:r>
              <a:rPr lang="en-ZA" sz="4000" dirty="0" smtClean="0"/>
              <a:t>striking is the extent and nature of inequality</a:t>
            </a:r>
            <a:endParaRPr lang="en-ZA" sz="4000" dirty="0"/>
          </a:p>
        </p:txBody>
      </p:sp>
      <p:sp>
        <p:nvSpPr>
          <p:cNvPr id="3" name="Content Placeholder 2"/>
          <p:cNvSpPr>
            <a:spLocks noGrp="1"/>
          </p:cNvSpPr>
          <p:nvPr>
            <p:ph idx="1"/>
          </p:nvPr>
        </p:nvSpPr>
        <p:spPr/>
        <p:txBody>
          <a:bodyPr/>
          <a:lstStyle/>
          <a:p>
            <a:r>
              <a:rPr lang="en-ZA" dirty="0" smtClean="0"/>
              <a:t>Inequality </a:t>
            </a:r>
            <a:r>
              <a:rPr lang="en-ZA" dirty="0" smtClean="0"/>
              <a:t>is persistently high in South Africa</a:t>
            </a:r>
          </a:p>
          <a:p>
            <a:r>
              <a:rPr lang="en-ZA" dirty="0" smtClean="0"/>
              <a:t>It is high in comparison with peers</a:t>
            </a:r>
          </a:p>
          <a:p>
            <a:r>
              <a:rPr lang="en-ZA" dirty="0" smtClean="0"/>
              <a:t>That the gap between the elite and the middle cohorts is very large</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17</a:t>
            </a:fld>
            <a:endParaRPr lang="en-ZA"/>
          </a:p>
        </p:txBody>
      </p:sp>
    </p:spTree>
    <p:extLst>
      <p:ext uri="{BB962C8B-B14F-4D97-AF65-F5344CB8AC3E}">
        <p14:creationId xmlns:p14="http://schemas.microsoft.com/office/powerpoint/2010/main" val="473776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chemeClr val="bg1"/>
          </a:solidFill>
          <a:ln>
            <a:solidFill>
              <a:schemeClr val="bg1"/>
            </a:solidFill>
          </a:ln>
        </p:spPr>
        <p:txBody>
          <a:bodyPr>
            <a:normAutofit/>
          </a:bodyPr>
          <a:lstStyle/>
          <a:p>
            <a:r>
              <a:rPr lang="en-US" dirty="0" smtClean="0"/>
              <a:t>Measuring distribution </a:t>
            </a:r>
            <a:endParaRPr lang="en-US" dirty="0"/>
          </a:p>
        </p:txBody>
      </p:sp>
      <p:sp>
        <p:nvSpPr>
          <p:cNvPr id="3" name="Content Placeholder 2"/>
          <p:cNvSpPr>
            <a:spLocks noGrp="1"/>
          </p:cNvSpPr>
          <p:nvPr>
            <p:ph idx="1"/>
          </p:nvPr>
        </p:nvSpPr>
        <p:spPr>
          <a:xfrm>
            <a:off x="228600" y="1600200"/>
            <a:ext cx="8686800" cy="5029200"/>
          </a:xfrm>
        </p:spPr>
        <p:txBody>
          <a:bodyPr>
            <a:normAutofit fontScale="92500" lnSpcReduction="20000"/>
          </a:bodyPr>
          <a:lstStyle/>
          <a:p>
            <a:r>
              <a:rPr lang="en-US" dirty="0" smtClean="0"/>
              <a:t>Use expenditure data (NIES 2000, 2005, 2010)</a:t>
            </a:r>
          </a:p>
          <a:p>
            <a:pPr lvl="1"/>
            <a:r>
              <a:rPr lang="en-US" dirty="0" smtClean="0"/>
              <a:t>Expenditure per capita </a:t>
            </a:r>
          </a:p>
          <a:p>
            <a:pPr marL="457200" lvl="1" indent="0">
              <a:buNone/>
            </a:pPr>
            <a:endParaRPr lang="en-US" sz="1900" dirty="0" smtClean="0"/>
          </a:p>
          <a:p>
            <a:r>
              <a:rPr lang="en-US" dirty="0" smtClean="0"/>
              <a:t>Facilitates comparison with </a:t>
            </a:r>
            <a:r>
              <a:rPr lang="en-US" dirty="0" err="1" smtClean="0"/>
              <a:t>Milanovic</a:t>
            </a:r>
            <a:r>
              <a:rPr lang="en-US" dirty="0" smtClean="0"/>
              <a:t> data set</a:t>
            </a:r>
          </a:p>
          <a:p>
            <a:pPr lvl="1"/>
            <a:r>
              <a:rPr lang="en-US" dirty="0" smtClean="0"/>
              <a:t>Disaggregated per capita shares  by </a:t>
            </a:r>
            <a:r>
              <a:rPr lang="en-US" dirty="0" err="1" smtClean="0"/>
              <a:t>ventiles</a:t>
            </a:r>
            <a:endParaRPr lang="en-US" dirty="0" smtClean="0"/>
          </a:p>
          <a:p>
            <a:pPr marL="457200" lvl="1" indent="0">
              <a:buNone/>
            </a:pPr>
            <a:endParaRPr lang="en-US" sz="1900" dirty="0" smtClean="0"/>
          </a:p>
          <a:p>
            <a:r>
              <a:rPr lang="en-US" dirty="0" smtClean="0"/>
              <a:t>Measure of distribution </a:t>
            </a:r>
            <a:r>
              <a:rPr lang="en-US" b="1" i="1" dirty="0" smtClean="0"/>
              <a:t>after </a:t>
            </a:r>
            <a:r>
              <a:rPr lang="en-US" dirty="0" smtClean="0"/>
              <a:t>taxes and transfers</a:t>
            </a:r>
          </a:p>
          <a:p>
            <a:pPr marL="0" indent="0">
              <a:buNone/>
            </a:pPr>
            <a:endParaRPr lang="en-US" sz="1900" dirty="0" smtClean="0"/>
          </a:p>
          <a:p>
            <a:r>
              <a:rPr lang="en-US" dirty="0" smtClean="0"/>
              <a:t>Underestimates inequality relative to:</a:t>
            </a:r>
          </a:p>
          <a:p>
            <a:pPr lvl="1"/>
            <a:r>
              <a:rPr lang="en-US" dirty="0" smtClean="0"/>
              <a:t>Actual expenditure (</a:t>
            </a:r>
            <a:r>
              <a:rPr lang="en-US" dirty="0" err="1" smtClean="0"/>
              <a:t>undersamples</a:t>
            </a:r>
            <a:r>
              <a:rPr lang="en-US" dirty="0" smtClean="0"/>
              <a:t> at top)</a:t>
            </a:r>
          </a:p>
          <a:p>
            <a:pPr lvl="1"/>
            <a:r>
              <a:rPr lang="en-US" dirty="0" smtClean="0"/>
              <a:t> Income data</a:t>
            </a:r>
          </a:p>
          <a:p>
            <a:pPr lvl="1"/>
            <a:r>
              <a:rPr lang="en-US" dirty="0" smtClean="0"/>
              <a:t> Wealth data</a:t>
            </a:r>
            <a:endParaRPr lang="en-US" dirty="0"/>
          </a:p>
        </p:txBody>
      </p:sp>
    </p:spTree>
    <p:extLst>
      <p:ext uri="{BB962C8B-B14F-4D97-AF65-F5344CB8AC3E}">
        <p14:creationId xmlns:p14="http://schemas.microsoft.com/office/powerpoint/2010/main" val="3949480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7"/>
            <a:ext cx="9144000" cy="983673"/>
          </a:xfrm>
          <a:solidFill>
            <a:schemeClr val="bg1"/>
          </a:solidFill>
        </p:spPr>
        <p:txBody>
          <a:bodyPr>
            <a:normAutofit/>
          </a:bodyPr>
          <a:lstStyle/>
          <a:p>
            <a:r>
              <a:rPr lang="en-US" dirty="0" smtClean="0"/>
              <a:t>Patterns of expenditure distribution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6084004"/>
              </p:ext>
            </p:extLst>
          </p:nvPr>
        </p:nvGraphicFramePr>
        <p:xfrm>
          <a:off x="457200" y="1600200"/>
          <a:ext cx="3080657" cy="4211320"/>
        </p:xfrm>
        <a:graphic>
          <a:graphicData uri="http://schemas.openxmlformats.org/drawingml/2006/table">
            <a:tbl>
              <a:tblPr firstRow="1" bandRow="1">
                <a:tableStyleId>{5C22544A-7EE6-4342-B048-85BDC9FD1C3A}</a:tableStyleId>
              </a:tblPr>
              <a:tblGrid>
                <a:gridCol w="1143000"/>
                <a:gridCol w="838200"/>
                <a:gridCol w="1099457"/>
              </a:tblGrid>
              <a:tr h="370840">
                <a:tc>
                  <a:txBody>
                    <a:bodyPr/>
                    <a:lstStyle/>
                    <a:p>
                      <a:pPr marL="0" marR="0">
                        <a:spcBef>
                          <a:spcPts val="0"/>
                        </a:spcBef>
                        <a:spcAft>
                          <a:spcPts val="0"/>
                        </a:spcAft>
                      </a:pPr>
                      <a:r>
                        <a:rPr lang="en-US" sz="2000" dirty="0">
                          <a:effectLst/>
                          <a:latin typeface="Times New Roman"/>
                          <a:ea typeface="Calibri"/>
                          <a:cs typeface="Times New Roman"/>
                        </a:rPr>
                        <a:t> </a:t>
                      </a: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South Africa </a:t>
                      </a:r>
                      <a:endParaRPr lang="en-US" sz="2000" b="1" dirty="0" smtClean="0">
                        <a:effectLst/>
                        <a:latin typeface="Times New Roman"/>
                        <a:ea typeface="Calibri"/>
                        <a:cs typeface="Times New Roman"/>
                      </a:endParaRP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Top         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42.1%</a:t>
                      </a: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15%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32.2</a:t>
                      </a: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20.2</a:t>
                      </a: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Bottom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5.5</a:t>
                      </a: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000" b="1">
                          <a:effectLst/>
                          <a:latin typeface="Times New Roman"/>
                          <a:ea typeface="Calibri"/>
                          <a:cs typeface="Times New Roman"/>
                        </a:rPr>
                        <a:t> </a:t>
                      </a:r>
                      <a:endParaRPr lang="en-US" sz="200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endParaRPr lang="en-US" sz="2000" dirty="0">
                        <a:effectLst/>
                        <a:latin typeface="Times New Roman"/>
                        <a:ea typeface="Calibri"/>
                        <a:cs typeface="Times New Roman"/>
                      </a:endParaRPr>
                    </a:p>
                  </a:txBody>
                  <a:tcPr marL="68580" marR="68580" marT="0" marB="0"/>
                </a:tc>
              </a:tr>
            </a:tbl>
          </a:graphicData>
        </a:graphic>
      </p:graphicFrame>
      <p:sp>
        <p:nvSpPr>
          <p:cNvPr id="3" name="TextBox 2"/>
          <p:cNvSpPr txBox="1"/>
          <p:nvPr/>
        </p:nvSpPr>
        <p:spPr>
          <a:xfrm>
            <a:off x="467544" y="6237312"/>
            <a:ext cx="6048672" cy="276999"/>
          </a:xfrm>
          <a:prstGeom prst="rect">
            <a:avLst/>
          </a:prstGeom>
          <a:noFill/>
        </p:spPr>
        <p:txBody>
          <a:bodyPr wrap="square" rtlCol="0">
            <a:spAutoFit/>
          </a:bodyPr>
          <a:lstStyle/>
          <a:p>
            <a:r>
              <a:rPr lang="en-ZA" sz="1200" dirty="0" smtClean="0"/>
              <a:t>Levy, Hirsch and Woolard, (2014) </a:t>
            </a:r>
            <a:endParaRPr lang="en-ZA" sz="1200" dirty="0"/>
          </a:p>
        </p:txBody>
      </p:sp>
    </p:spTree>
    <p:extLst>
      <p:ext uri="{BB962C8B-B14F-4D97-AF65-F5344CB8AC3E}">
        <p14:creationId xmlns:p14="http://schemas.microsoft.com/office/powerpoint/2010/main" val="1045594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274042"/>
          </a:xfrm>
        </p:spPr>
        <p:txBody>
          <a:bodyPr>
            <a:normAutofit fontScale="90000"/>
          </a:bodyPr>
          <a:lstStyle/>
          <a:p>
            <a:endParaRPr lang="en-ZA" dirty="0"/>
          </a:p>
        </p:txBody>
      </p:sp>
      <p:sp>
        <p:nvSpPr>
          <p:cNvPr id="6" name="Content Placeholder 5"/>
          <p:cNvSpPr>
            <a:spLocks noGrp="1"/>
          </p:cNvSpPr>
          <p:nvPr>
            <p:ph idx="1"/>
          </p:nvPr>
        </p:nvSpPr>
        <p:spPr>
          <a:xfrm>
            <a:off x="457200" y="980728"/>
            <a:ext cx="8229600" cy="5145435"/>
          </a:xfrm>
        </p:spPr>
        <p:txBody>
          <a:bodyPr/>
          <a:lstStyle/>
          <a:p>
            <a:r>
              <a:rPr lang="en-ZA" dirty="0" smtClean="0"/>
              <a:t>In his analysis of the outcome of the Versailles peace talks at the end of WW I, Keynes argued that the settlement was too tough on the losers and that the consequence would be further crises</a:t>
            </a:r>
          </a:p>
          <a:p>
            <a:r>
              <a:rPr lang="en-ZA" dirty="0" smtClean="0"/>
              <a:t>Here it is argued that the settlement of the South African struggle for freedom was too soft on the “losers”, the consequences of which are economic stagnation and a difficult environment for reform</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2</a:t>
            </a:fld>
            <a:endParaRPr lang="en-ZA"/>
          </a:p>
        </p:txBody>
      </p:sp>
    </p:spTree>
    <p:extLst>
      <p:ext uri="{BB962C8B-B14F-4D97-AF65-F5344CB8AC3E}">
        <p14:creationId xmlns:p14="http://schemas.microsoft.com/office/powerpoint/2010/main" val="18794291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7"/>
            <a:ext cx="9144000" cy="983673"/>
          </a:xfrm>
          <a:solidFill>
            <a:schemeClr val="bg1"/>
          </a:solidFill>
        </p:spPr>
        <p:txBody>
          <a:bodyPr>
            <a:normAutofit/>
          </a:bodyPr>
          <a:lstStyle/>
          <a:p>
            <a:r>
              <a:rPr lang="en-US" dirty="0" smtClean="0"/>
              <a:t>Patterns of expenditure distribution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66101279"/>
              </p:ext>
            </p:extLst>
          </p:nvPr>
        </p:nvGraphicFramePr>
        <p:xfrm>
          <a:off x="457200" y="1600200"/>
          <a:ext cx="3962400" cy="4211320"/>
        </p:xfrm>
        <a:graphic>
          <a:graphicData uri="http://schemas.openxmlformats.org/drawingml/2006/table">
            <a:tbl>
              <a:tblPr firstRow="1" bandRow="1">
                <a:tableStyleId>{5C22544A-7EE6-4342-B048-85BDC9FD1C3A}</a:tableStyleId>
              </a:tblPr>
              <a:tblGrid>
                <a:gridCol w="1143000"/>
                <a:gridCol w="914400"/>
                <a:gridCol w="1066800"/>
                <a:gridCol w="838200"/>
              </a:tblGrid>
              <a:tr h="370840">
                <a:tc>
                  <a:txBody>
                    <a:bodyPr/>
                    <a:lstStyle/>
                    <a:p>
                      <a:pPr marL="0" marR="0">
                        <a:spcBef>
                          <a:spcPts val="0"/>
                        </a:spcBef>
                        <a:spcAft>
                          <a:spcPts val="0"/>
                        </a:spcAft>
                      </a:pPr>
                      <a:r>
                        <a:rPr lang="en-US" sz="2000" dirty="0">
                          <a:effectLst/>
                          <a:latin typeface="Times New Roman"/>
                          <a:ea typeface="Calibri"/>
                          <a:cs typeface="Times New Roman"/>
                        </a:rPr>
                        <a:t> </a:t>
                      </a: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South Africa </a:t>
                      </a:r>
                      <a:endParaRPr lang="en-US" sz="2000" b="1" dirty="0" smtClean="0">
                        <a:effectLst/>
                        <a:latin typeface="Times New Roman"/>
                        <a:ea typeface="Calibri"/>
                        <a:cs typeface="Times New Roman"/>
                      </a:endParaRP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South Africa</a:t>
                      </a:r>
                      <a:endParaRPr lang="en-US" sz="2000" dirty="0">
                        <a:effectLst/>
                        <a:latin typeface="Times New Roman"/>
                        <a:ea typeface="Calibri"/>
                        <a:cs typeface="Times New Roman"/>
                      </a:endParaRPr>
                    </a:p>
                    <a:p>
                      <a:pPr marL="0" marR="0" algn="ctr">
                        <a:spcBef>
                          <a:spcPts val="0"/>
                        </a:spcBef>
                        <a:spcAft>
                          <a:spcPts val="0"/>
                        </a:spcAft>
                      </a:pPr>
                      <a:r>
                        <a:rPr lang="en-US" sz="2000" dirty="0" smtClean="0">
                          <a:effectLst/>
                          <a:latin typeface="Times New Roman"/>
                          <a:ea typeface="Calibri"/>
                          <a:cs typeface="Times New Roman"/>
                        </a:rPr>
                        <a:t>(2010)</a:t>
                      </a:r>
                      <a:endParaRPr lang="en-US" sz="20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Top         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 42.1</a:t>
                      </a:r>
                      <a:r>
                        <a:rPr lang="en-US" sz="2000" b="1" dirty="0">
                          <a:effectLst/>
                          <a:latin typeface="Times New Roman"/>
                          <a:ea typeface="Calibri"/>
                          <a:cs typeface="Times New Roman"/>
                        </a:rPr>
                        <a:t>%</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a:t>
                      </a:r>
                      <a:r>
                        <a:rPr lang="en-US" sz="2000" b="1" dirty="0" smtClean="0">
                          <a:effectLst/>
                          <a:latin typeface="Times New Roman"/>
                          <a:ea typeface="Calibri"/>
                          <a:cs typeface="Times New Roman"/>
                        </a:rPr>
                        <a:t>37.5%</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15%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32.2</a:t>
                      </a: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32.8</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20.2</a:t>
                      </a: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22.8</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Bottom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5.5</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a:t>
                      </a:r>
                      <a:r>
                        <a:rPr lang="en-US" sz="2000" b="1" dirty="0" smtClean="0">
                          <a:effectLst/>
                          <a:latin typeface="Times New Roman"/>
                          <a:ea typeface="Calibri"/>
                          <a:cs typeface="Times New Roman"/>
                        </a:rPr>
                        <a:t>6.9</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endParaRPr lang="en-US" sz="2000" b="1"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000" b="1">
                          <a:effectLst/>
                          <a:latin typeface="Times New Roman"/>
                          <a:ea typeface="Calibri"/>
                          <a:cs typeface="Times New Roman"/>
                        </a:rPr>
                        <a:t> </a:t>
                      </a:r>
                      <a:endParaRPr lang="en-US" sz="200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dirty="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endParaRPr lang="en-US" sz="2000" dirty="0">
                        <a:effectLst/>
                        <a:latin typeface="Times New Roman"/>
                        <a:ea typeface="Calibri"/>
                        <a:cs typeface="Times New Roman"/>
                      </a:endParaRPr>
                    </a:p>
                  </a:txBody>
                  <a:tcPr marL="68580" marR="68580" marT="0" marB="0"/>
                </a:tc>
              </a:tr>
            </a:tbl>
          </a:graphicData>
        </a:graphic>
      </p:graphicFrame>
      <p:sp>
        <p:nvSpPr>
          <p:cNvPr id="5" name="TextBox 4"/>
          <p:cNvSpPr txBox="1"/>
          <p:nvPr/>
        </p:nvSpPr>
        <p:spPr>
          <a:xfrm>
            <a:off x="467544" y="6237312"/>
            <a:ext cx="6048672" cy="276999"/>
          </a:xfrm>
          <a:prstGeom prst="rect">
            <a:avLst/>
          </a:prstGeom>
          <a:noFill/>
        </p:spPr>
        <p:txBody>
          <a:bodyPr wrap="square" rtlCol="0">
            <a:spAutoFit/>
          </a:bodyPr>
          <a:lstStyle/>
          <a:p>
            <a:r>
              <a:rPr lang="en-ZA" sz="1200" dirty="0" smtClean="0"/>
              <a:t>Levy, Hirsch and Woolard, (2014) </a:t>
            </a:r>
            <a:endParaRPr lang="en-ZA" sz="1200" dirty="0"/>
          </a:p>
        </p:txBody>
      </p:sp>
    </p:spTree>
    <p:extLst>
      <p:ext uri="{BB962C8B-B14F-4D97-AF65-F5344CB8AC3E}">
        <p14:creationId xmlns:p14="http://schemas.microsoft.com/office/powerpoint/2010/main" val="3370730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7"/>
            <a:ext cx="9144000" cy="983673"/>
          </a:xfrm>
          <a:solidFill>
            <a:schemeClr val="bg1"/>
          </a:solidFill>
        </p:spPr>
        <p:txBody>
          <a:bodyPr>
            <a:normAutofit/>
          </a:bodyPr>
          <a:lstStyle/>
          <a:p>
            <a:r>
              <a:rPr lang="en-US" dirty="0" smtClean="0"/>
              <a:t>Patterns of expenditure distribution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1453172"/>
              </p:ext>
            </p:extLst>
          </p:nvPr>
        </p:nvGraphicFramePr>
        <p:xfrm>
          <a:off x="457200" y="1600200"/>
          <a:ext cx="8229599" cy="4211320"/>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370840">
                <a:tc>
                  <a:txBody>
                    <a:bodyPr/>
                    <a:lstStyle/>
                    <a:p>
                      <a:pPr marL="0" marR="0">
                        <a:spcBef>
                          <a:spcPts val="0"/>
                        </a:spcBef>
                        <a:spcAft>
                          <a:spcPts val="0"/>
                        </a:spcAft>
                      </a:pPr>
                      <a:r>
                        <a:rPr lang="en-US" sz="2000" dirty="0">
                          <a:effectLst/>
                          <a:latin typeface="Times New Roman"/>
                          <a:ea typeface="Calibri"/>
                          <a:cs typeface="Times New Roman"/>
                        </a:rPr>
                        <a:t> </a:t>
                      </a: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South Africa </a:t>
                      </a:r>
                      <a:endParaRPr lang="en-US" sz="2000" b="1" dirty="0" smtClean="0">
                        <a:effectLst/>
                        <a:latin typeface="Times New Roman"/>
                        <a:ea typeface="Calibri"/>
                        <a:cs typeface="Times New Roman"/>
                      </a:endParaRP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South Africa</a:t>
                      </a:r>
                      <a:endParaRPr lang="en-US" sz="2000" dirty="0">
                        <a:effectLst/>
                        <a:latin typeface="Times New Roman"/>
                        <a:ea typeface="Calibri"/>
                        <a:cs typeface="Times New Roman"/>
                      </a:endParaRPr>
                    </a:p>
                    <a:p>
                      <a:pPr marL="0" marR="0" algn="ctr">
                        <a:spcBef>
                          <a:spcPts val="0"/>
                        </a:spcBef>
                        <a:spcAft>
                          <a:spcPts val="0"/>
                        </a:spcAft>
                      </a:pPr>
                      <a:r>
                        <a:rPr lang="en-US" sz="2000" dirty="0" smtClean="0">
                          <a:effectLst/>
                          <a:latin typeface="Times New Roman"/>
                          <a:ea typeface="Calibri"/>
                          <a:cs typeface="Times New Roman"/>
                        </a:rPr>
                        <a:t>(2010)</a:t>
                      </a:r>
                      <a:endParaRPr lang="en-US" sz="20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Brazil</a:t>
                      </a: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Mexico</a:t>
                      </a:r>
                    </a:p>
                    <a:p>
                      <a:pPr marL="0" marR="0" algn="ctr">
                        <a:spcBef>
                          <a:spcPts val="0"/>
                        </a:spcBef>
                        <a:spcAft>
                          <a:spcPts val="0"/>
                        </a:spcAft>
                      </a:pPr>
                      <a:r>
                        <a:rPr lang="en-US" sz="2000" b="1" dirty="0" smtClean="0">
                          <a:effectLst/>
                          <a:latin typeface="Times New Roman"/>
                          <a:ea typeface="Calibri"/>
                          <a:cs typeface="Times New Roman"/>
                        </a:rPr>
                        <a:t>(2000)</a:t>
                      </a: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Thailand</a:t>
                      </a: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Turkey</a:t>
                      </a:r>
                    </a:p>
                    <a:p>
                      <a:pPr marL="0" marR="0" algn="ctr">
                        <a:spcBef>
                          <a:spcPts val="0"/>
                        </a:spcBef>
                        <a:spcAft>
                          <a:spcPts val="0"/>
                        </a:spcAft>
                      </a:pPr>
                      <a:r>
                        <a:rPr lang="en-US" sz="2000" b="1" dirty="0" smtClean="0">
                          <a:effectLst/>
                          <a:latin typeface="Times New Roman"/>
                          <a:ea typeface="Calibri"/>
                          <a:cs typeface="Times New Roman"/>
                        </a:rPr>
                        <a:t>(2000)</a:t>
                      </a:r>
                      <a:endParaRPr lang="en-US" sz="2000" dirty="0">
                        <a:effectLst/>
                        <a:latin typeface="Times New Roman"/>
                        <a:ea typeface="Calibri"/>
                        <a:cs typeface="Times New Roman"/>
                      </a:endParaRP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Top         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42.1%</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a:t>
                      </a:r>
                      <a:r>
                        <a:rPr lang="en-US" sz="2000" b="1" dirty="0" smtClean="0">
                          <a:effectLst/>
                          <a:latin typeface="Times New Roman"/>
                          <a:ea typeface="Calibri"/>
                          <a:cs typeface="Times New Roman"/>
                        </a:rPr>
                        <a:t>37.5%</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33.7%</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27.9%</a:t>
                      </a: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     19.8%</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23.1%</a:t>
                      </a: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15%</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32.2</a:t>
                      </a: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32.8</a:t>
                      </a:r>
                      <a:endParaRPr lang="en-US" sz="2000" b="1" dirty="0">
                        <a:effectLst/>
                        <a:latin typeface="Times New Roman"/>
                        <a:ea typeface="Calibri"/>
                        <a:cs typeface="Times New Roman"/>
                      </a:endParaRPr>
                    </a:p>
                  </a:txBody>
                  <a:tcPr marL="68580" marR="68580" marT="0" marB="0"/>
                </a:tc>
                <a:tc>
                  <a:txBody>
                    <a:bodyPr/>
                    <a:lstStyle/>
                    <a:p>
                      <a:pPr marL="0" marR="0">
                        <a:spcBef>
                          <a:spcPts val="0"/>
                        </a:spcBef>
                        <a:spcAft>
                          <a:spcPts val="0"/>
                        </a:spcAft>
                      </a:pPr>
                      <a:r>
                        <a:rPr lang="en-US" sz="2000" b="1" dirty="0">
                          <a:effectLst/>
                          <a:latin typeface="Times New Roman"/>
                          <a:ea typeface="Calibri"/>
                          <a:cs typeface="Times New Roman"/>
                        </a:rPr>
                        <a:t>     </a:t>
                      </a:r>
                      <a:r>
                        <a:rPr lang="en-US" sz="2000" b="1" dirty="0" smtClean="0">
                          <a:effectLst/>
                          <a:latin typeface="Times New Roman"/>
                          <a:ea typeface="Calibri"/>
                          <a:cs typeface="Times New Roman"/>
                        </a:rPr>
                        <a:t>29.8</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28.2</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27.1</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26.5</a:t>
                      </a: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Next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20.2</a:t>
                      </a:r>
                    </a:p>
                  </a:txBody>
                  <a:tcPr marL="68580" marR="68580" marT="0" marB="0"/>
                </a:tc>
                <a:tc>
                  <a:txBody>
                    <a:bodyPr/>
                    <a:lstStyle/>
                    <a:p>
                      <a:pPr marL="0" marR="0" algn="ctr">
                        <a:spcBef>
                          <a:spcPts val="0"/>
                        </a:spcBef>
                        <a:spcAft>
                          <a:spcPts val="0"/>
                        </a:spcAft>
                      </a:pPr>
                      <a:r>
                        <a:rPr lang="en-US" sz="2000" b="1" dirty="0" smtClean="0">
                          <a:effectLst/>
                          <a:latin typeface="Times New Roman"/>
                          <a:ea typeface="Calibri"/>
                          <a:cs typeface="Times New Roman"/>
                        </a:rPr>
                        <a:t>22.8</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28.4</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32.5</a:t>
                      </a: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   36.0</a:t>
                      </a: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   35.3</a:t>
                      </a:r>
                    </a:p>
                  </a:txBody>
                  <a:tcPr marL="68580" marR="68580" marT="0" marB="0"/>
                </a:tc>
              </a:tr>
              <a:tr h="370840">
                <a:tc>
                  <a:txBody>
                    <a:bodyPr/>
                    <a:lstStyle/>
                    <a:p>
                      <a:pPr marL="0" marR="0">
                        <a:spcBef>
                          <a:spcPts val="0"/>
                        </a:spcBef>
                        <a:spcAft>
                          <a:spcPts val="0"/>
                        </a:spcAft>
                      </a:pPr>
                      <a:r>
                        <a:rPr lang="en-US" sz="2400" b="1" dirty="0">
                          <a:effectLst/>
                          <a:latin typeface="Times New Roman"/>
                          <a:ea typeface="Calibri"/>
                          <a:cs typeface="Times New Roman"/>
                        </a:rPr>
                        <a:t>Bottom   40%</a:t>
                      </a:r>
                      <a:endParaRPr lang="en-US" sz="2400"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a:effectLst/>
                          <a:latin typeface="Times New Roman"/>
                          <a:ea typeface="Calibri"/>
                          <a:cs typeface="Times New Roman"/>
                        </a:rPr>
                        <a:t>5.5</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a:t>
                      </a:r>
                      <a:r>
                        <a:rPr lang="en-US" sz="2000" b="1" dirty="0" smtClean="0">
                          <a:effectLst/>
                          <a:latin typeface="Times New Roman"/>
                          <a:ea typeface="Calibri"/>
                          <a:cs typeface="Times New Roman"/>
                        </a:rPr>
                        <a:t>6.9</a:t>
                      </a:r>
                      <a:endParaRPr lang="en-US" sz="2000" b="1" dirty="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8.1</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11.4</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17.1</a:t>
                      </a:r>
                    </a:p>
                  </a:txBody>
                  <a:tcPr marL="68580" marR="68580" marT="0" marB="0"/>
                </a:tc>
                <a:tc>
                  <a:txBody>
                    <a:bodyPr/>
                    <a:lstStyle/>
                    <a:p>
                      <a:pPr marL="0" marR="0" algn="ctr">
                        <a:spcBef>
                          <a:spcPts val="0"/>
                        </a:spcBef>
                        <a:spcAft>
                          <a:spcPts val="0"/>
                        </a:spcAft>
                      </a:pPr>
                      <a:r>
                        <a:rPr lang="en-US" sz="2000" b="1" dirty="0">
                          <a:effectLst/>
                          <a:latin typeface="Times New Roman"/>
                          <a:ea typeface="Calibri"/>
                          <a:cs typeface="Times New Roman"/>
                        </a:rPr>
                        <a:t>  15.1</a:t>
                      </a:r>
                    </a:p>
                  </a:txBody>
                  <a:tcPr marL="68580" marR="68580" marT="0" marB="0"/>
                </a:tc>
              </a:tr>
              <a:tr h="370840">
                <a:tc>
                  <a:txBody>
                    <a:bodyPr/>
                    <a:lstStyle/>
                    <a:p>
                      <a:pPr marL="0" marR="0">
                        <a:spcBef>
                          <a:spcPts val="0"/>
                        </a:spcBef>
                        <a:spcAft>
                          <a:spcPts val="0"/>
                        </a:spcAft>
                      </a:pPr>
                      <a:r>
                        <a:rPr lang="en-US" sz="2000" b="1">
                          <a:effectLst/>
                          <a:latin typeface="Times New Roman"/>
                          <a:ea typeface="Calibri"/>
                          <a:cs typeface="Times New Roman"/>
                        </a:rPr>
                        <a:t> </a:t>
                      </a:r>
                      <a:endParaRPr lang="en-US" sz="2000">
                        <a:effectLst/>
                        <a:latin typeface="Times New Roman"/>
                        <a:ea typeface="Calibri"/>
                        <a:cs typeface="Times New Roman"/>
                      </a:endParaRP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dirty="0">
                          <a:effectLst/>
                          <a:latin typeface="Times New Roman"/>
                          <a:ea typeface="Calibri"/>
                          <a:cs typeface="Times New Roman"/>
                        </a:rPr>
                        <a:t>100%</a:t>
                      </a:r>
                    </a:p>
                  </a:txBody>
                  <a:tcPr marL="68580" marR="68580" marT="0" marB="0"/>
                </a:tc>
                <a:tc>
                  <a:txBody>
                    <a:bodyPr/>
                    <a:lstStyle/>
                    <a:p>
                      <a:pPr marL="0" marR="0" algn="ctr">
                        <a:spcBef>
                          <a:spcPts val="0"/>
                        </a:spcBef>
                        <a:spcAft>
                          <a:spcPts val="0"/>
                        </a:spcAft>
                      </a:pPr>
                      <a:r>
                        <a:rPr lang="en-US" sz="2000" dirty="0">
                          <a:effectLst/>
                          <a:latin typeface="Times New Roman"/>
                          <a:ea typeface="Calibri"/>
                          <a:cs typeface="Times New Roman"/>
                        </a:rPr>
                        <a:t>100%</a:t>
                      </a:r>
                    </a:p>
                  </a:txBody>
                  <a:tcPr marL="68580" marR="68580" marT="0" marB="0"/>
                </a:tc>
              </a:tr>
            </a:tbl>
          </a:graphicData>
        </a:graphic>
      </p:graphicFrame>
      <p:sp>
        <p:nvSpPr>
          <p:cNvPr id="5" name="TextBox 4"/>
          <p:cNvSpPr txBox="1"/>
          <p:nvPr/>
        </p:nvSpPr>
        <p:spPr>
          <a:xfrm>
            <a:off x="467544" y="6237312"/>
            <a:ext cx="6048672" cy="276999"/>
          </a:xfrm>
          <a:prstGeom prst="rect">
            <a:avLst/>
          </a:prstGeom>
          <a:noFill/>
        </p:spPr>
        <p:txBody>
          <a:bodyPr wrap="square" rtlCol="0">
            <a:spAutoFit/>
          </a:bodyPr>
          <a:lstStyle/>
          <a:p>
            <a:r>
              <a:rPr lang="en-ZA" sz="1200" dirty="0" smtClean="0"/>
              <a:t>Levy, Hirsch and Woolard, (2014) </a:t>
            </a:r>
            <a:endParaRPr lang="en-ZA" sz="1200" dirty="0"/>
          </a:p>
        </p:txBody>
      </p:sp>
    </p:spTree>
    <p:extLst>
      <p:ext uri="{BB962C8B-B14F-4D97-AF65-F5344CB8AC3E}">
        <p14:creationId xmlns:p14="http://schemas.microsoft.com/office/powerpoint/2010/main" val="4129384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dirty="0" smtClean="0"/>
              <a:t>What happened?</a:t>
            </a:r>
            <a:br>
              <a:rPr lang="en-ZA" sz="3200" dirty="0" smtClean="0"/>
            </a:br>
            <a:r>
              <a:rPr lang="en-ZA" sz="3200" dirty="0" smtClean="0"/>
              <a:t>Why did South Africa not transform more?</a:t>
            </a:r>
            <a:endParaRPr lang="en-ZA" sz="3200" dirty="0"/>
          </a:p>
        </p:txBody>
      </p:sp>
      <p:sp>
        <p:nvSpPr>
          <p:cNvPr id="3" name="Content Placeholder 2"/>
          <p:cNvSpPr>
            <a:spLocks noGrp="1"/>
          </p:cNvSpPr>
          <p:nvPr>
            <p:ph idx="1"/>
          </p:nvPr>
        </p:nvSpPr>
        <p:spPr/>
        <p:txBody>
          <a:bodyPr/>
          <a:lstStyle/>
          <a:p>
            <a:r>
              <a:rPr lang="en-ZA" dirty="0" smtClean="0"/>
              <a:t>Is it a matter of time? Is it too soon to judge? </a:t>
            </a:r>
          </a:p>
          <a:p>
            <a:r>
              <a:rPr lang="en-ZA" dirty="0" smtClean="0"/>
              <a:t>Is there more transformation outside of income measurements? (Yes for services, no for wealth)</a:t>
            </a:r>
          </a:p>
          <a:p>
            <a:r>
              <a:rPr lang="en-ZA" b="1" i="1" dirty="0" smtClean="0"/>
              <a:t>Is there something about the South African transition to democracy that inhibited deep reform?</a:t>
            </a:r>
            <a:endParaRPr lang="en-ZA" b="1" i="1" dirty="0"/>
          </a:p>
        </p:txBody>
      </p:sp>
      <p:sp>
        <p:nvSpPr>
          <p:cNvPr id="4" name="Slide Number Placeholder 3"/>
          <p:cNvSpPr>
            <a:spLocks noGrp="1"/>
          </p:cNvSpPr>
          <p:nvPr>
            <p:ph type="sldNum" sz="quarter" idx="12"/>
          </p:nvPr>
        </p:nvSpPr>
        <p:spPr/>
        <p:txBody>
          <a:bodyPr/>
          <a:lstStyle/>
          <a:p>
            <a:fld id="{1DE4F7C7-B058-4D37-9E8E-7F9238100DD4}" type="slidenum">
              <a:rPr lang="en-ZA" smtClean="0"/>
              <a:t>22</a:t>
            </a:fld>
            <a:endParaRPr lang="en-ZA"/>
          </a:p>
        </p:txBody>
      </p:sp>
    </p:spTree>
    <p:extLst>
      <p:ext uri="{BB962C8B-B14F-4D97-AF65-F5344CB8AC3E}">
        <p14:creationId xmlns:p14="http://schemas.microsoft.com/office/powerpoint/2010/main" val="41293417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t>A short history of the transition</a:t>
            </a:r>
            <a:r>
              <a:rPr lang="en-ZA" dirty="0" smtClean="0"/>
              <a:t/>
            </a:r>
            <a:br>
              <a:rPr lang="en-ZA" dirty="0" smtClean="0"/>
            </a:br>
            <a:r>
              <a:rPr lang="en-ZA" sz="3100" dirty="0" smtClean="0"/>
              <a:t>1. Late apartheid reforms </a:t>
            </a:r>
            <a:endParaRPr lang="en-ZA" sz="3100" dirty="0"/>
          </a:p>
        </p:txBody>
      </p:sp>
      <p:sp>
        <p:nvSpPr>
          <p:cNvPr id="3" name="Content Placeholder 2"/>
          <p:cNvSpPr>
            <a:spLocks noGrp="1"/>
          </p:cNvSpPr>
          <p:nvPr>
            <p:ph idx="1"/>
          </p:nvPr>
        </p:nvSpPr>
        <p:spPr/>
        <p:txBody>
          <a:bodyPr>
            <a:normAutofit lnSpcReduction="10000"/>
          </a:bodyPr>
          <a:lstStyle/>
          <a:p>
            <a:pPr lvl="0"/>
            <a:r>
              <a:rPr lang="en-ZA" dirty="0" smtClean="0"/>
              <a:t>Reform </a:t>
            </a:r>
            <a:r>
              <a:rPr lang="en-ZA" dirty="0"/>
              <a:t>initiatives e.g. </a:t>
            </a:r>
            <a:endParaRPr lang="en-ZA" dirty="0" smtClean="0"/>
          </a:p>
          <a:p>
            <a:pPr lvl="1"/>
            <a:r>
              <a:rPr lang="en-ZA" dirty="0" err="1" smtClean="0"/>
              <a:t>Wiehahn</a:t>
            </a:r>
            <a:r>
              <a:rPr lang="en-ZA" dirty="0" smtClean="0"/>
              <a:t> </a:t>
            </a:r>
            <a:r>
              <a:rPr lang="en-ZA" dirty="0"/>
              <a:t>labour </a:t>
            </a:r>
            <a:r>
              <a:rPr lang="en-ZA" dirty="0" smtClean="0"/>
              <a:t>reforms</a:t>
            </a:r>
          </a:p>
          <a:p>
            <a:pPr lvl="1"/>
            <a:r>
              <a:rPr lang="en-ZA" dirty="0" smtClean="0"/>
              <a:t>tri-cameral </a:t>
            </a:r>
            <a:r>
              <a:rPr lang="en-ZA" dirty="0"/>
              <a:t>parliament </a:t>
            </a:r>
            <a:endParaRPr lang="en-ZA" dirty="0" smtClean="0"/>
          </a:p>
          <a:p>
            <a:pPr lvl="1"/>
            <a:r>
              <a:rPr lang="en-ZA" dirty="0" smtClean="0"/>
              <a:t>abolition </a:t>
            </a:r>
            <a:r>
              <a:rPr lang="en-ZA" dirty="0"/>
              <a:t>of influx controls</a:t>
            </a:r>
          </a:p>
          <a:p>
            <a:pPr lvl="0"/>
            <a:r>
              <a:rPr lang="en-ZA" dirty="0"/>
              <a:t>From PFP and the Urban Foundation to IDASA the trajectory of </a:t>
            </a:r>
            <a:r>
              <a:rPr lang="en-ZA" dirty="0" err="1"/>
              <a:t>Slabbert</a:t>
            </a:r>
            <a:r>
              <a:rPr lang="en-ZA" dirty="0"/>
              <a:t> (vs. Oppenheimer on the ANC)</a:t>
            </a:r>
          </a:p>
          <a:p>
            <a:pPr lvl="0"/>
            <a:r>
              <a:rPr lang="en-ZA" dirty="0"/>
              <a:t>Meeting with the ANC 85-89 business and </a:t>
            </a:r>
            <a:r>
              <a:rPr lang="en-ZA" dirty="0" err="1"/>
              <a:t>verligtes</a:t>
            </a:r>
            <a:r>
              <a:rPr lang="en-ZA" dirty="0"/>
              <a:t> (enlightened Afrikaners)</a:t>
            </a:r>
          </a:p>
        </p:txBody>
      </p:sp>
      <p:sp>
        <p:nvSpPr>
          <p:cNvPr id="4" name="Slide Number Placeholder 3"/>
          <p:cNvSpPr>
            <a:spLocks noGrp="1"/>
          </p:cNvSpPr>
          <p:nvPr>
            <p:ph type="sldNum" sz="quarter" idx="12"/>
          </p:nvPr>
        </p:nvSpPr>
        <p:spPr/>
        <p:txBody>
          <a:bodyPr/>
          <a:lstStyle/>
          <a:p>
            <a:fld id="{1DE4F7C7-B058-4D37-9E8E-7F9238100DD4}" type="slidenum">
              <a:rPr lang="en-ZA" smtClean="0"/>
              <a:t>23</a:t>
            </a:fld>
            <a:endParaRPr lang="en-ZA"/>
          </a:p>
        </p:txBody>
      </p:sp>
    </p:spTree>
    <p:extLst>
      <p:ext uri="{BB962C8B-B14F-4D97-AF65-F5344CB8AC3E}">
        <p14:creationId xmlns:p14="http://schemas.microsoft.com/office/powerpoint/2010/main" val="38092628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t>A short history of the transition</a:t>
            </a:r>
            <a:r>
              <a:rPr lang="en-ZA" dirty="0" smtClean="0"/>
              <a:t/>
            </a:r>
            <a:br>
              <a:rPr lang="en-ZA" dirty="0" smtClean="0"/>
            </a:br>
            <a:r>
              <a:rPr lang="en-ZA" sz="3100" dirty="0" smtClean="0"/>
              <a:t>2. During the interregnum</a:t>
            </a:r>
            <a:endParaRPr lang="en-ZA" sz="3100" dirty="0"/>
          </a:p>
        </p:txBody>
      </p:sp>
      <p:sp>
        <p:nvSpPr>
          <p:cNvPr id="3" name="Content Placeholder 2"/>
          <p:cNvSpPr>
            <a:spLocks noGrp="1"/>
          </p:cNvSpPr>
          <p:nvPr>
            <p:ph idx="1"/>
          </p:nvPr>
        </p:nvSpPr>
        <p:spPr/>
        <p:txBody>
          <a:bodyPr>
            <a:normAutofit fontScale="92500" lnSpcReduction="10000"/>
          </a:bodyPr>
          <a:lstStyle/>
          <a:p>
            <a:pPr marL="0" indent="0">
              <a:buNone/>
            </a:pPr>
            <a:r>
              <a:rPr lang="en-ZA" sz="3500" dirty="0" smtClean="0"/>
              <a:t>The repositioning of Business 1989-1994</a:t>
            </a:r>
          </a:p>
          <a:p>
            <a:pPr marL="0" indent="0">
              <a:buNone/>
            </a:pPr>
            <a:endParaRPr lang="en-ZA" sz="2800" dirty="0" smtClean="0"/>
          </a:p>
          <a:p>
            <a:r>
              <a:rPr lang="en-ZA" sz="3000" dirty="0" smtClean="0"/>
              <a:t>The National Business Initiative</a:t>
            </a:r>
          </a:p>
          <a:p>
            <a:endParaRPr lang="en-ZA" sz="3000" dirty="0" smtClean="0"/>
          </a:p>
          <a:p>
            <a:r>
              <a:rPr lang="en-ZA" sz="3000" dirty="0" smtClean="0"/>
              <a:t>Nedbank Scenarios (</a:t>
            </a:r>
            <a:r>
              <a:rPr lang="en-ZA" sz="3000" dirty="0" err="1" smtClean="0"/>
              <a:t>etc</a:t>
            </a:r>
            <a:r>
              <a:rPr lang="en-ZA" sz="3000" dirty="0" smtClean="0"/>
              <a:t>)</a:t>
            </a:r>
          </a:p>
          <a:p>
            <a:endParaRPr lang="en-ZA" sz="3000" dirty="0" smtClean="0"/>
          </a:p>
          <a:p>
            <a:r>
              <a:rPr lang="en-ZA" sz="3000" dirty="0" smtClean="0"/>
              <a:t>Post-1990 engagements of business and the ANC</a:t>
            </a:r>
          </a:p>
          <a:p>
            <a:endParaRPr lang="en-ZA" sz="3000" dirty="0" smtClean="0"/>
          </a:p>
          <a:p>
            <a:r>
              <a:rPr lang="en-ZA" sz="3000" dirty="0" smtClean="0"/>
              <a:t>The “golden triangle” and the NEF</a:t>
            </a:r>
            <a:endParaRPr lang="en-ZA" sz="3000" dirty="0"/>
          </a:p>
        </p:txBody>
      </p:sp>
      <p:sp>
        <p:nvSpPr>
          <p:cNvPr id="4" name="Slide Number Placeholder 3"/>
          <p:cNvSpPr>
            <a:spLocks noGrp="1"/>
          </p:cNvSpPr>
          <p:nvPr>
            <p:ph type="sldNum" sz="quarter" idx="12"/>
          </p:nvPr>
        </p:nvSpPr>
        <p:spPr/>
        <p:txBody>
          <a:bodyPr/>
          <a:lstStyle/>
          <a:p>
            <a:fld id="{1DE4F7C7-B058-4D37-9E8E-7F9238100DD4}" type="slidenum">
              <a:rPr lang="en-ZA" smtClean="0"/>
              <a:t>24</a:t>
            </a:fld>
            <a:endParaRPr lang="en-ZA"/>
          </a:p>
        </p:txBody>
      </p:sp>
    </p:spTree>
    <p:extLst>
      <p:ext uri="{BB962C8B-B14F-4D97-AF65-F5344CB8AC3E}">
        <p14:creationId xmlns:p14="http://schemas.microsoft.com/office/powerpoint/2010/main" val="4264962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A short history of the transition</a:t>
            </a:r>
            <a:r>
              <a:rPr lang="en-ZA" dirty="0" smtClean="0"/>
              <a:t/>
            </a:r>
            <a:br>
              <a:rPr lang="en-ZA" dirty="0" smtClean="0"/>
            </a:br>
            <a:r>
              <a:rPr lang="en-ZA" sz="3100" dirty="0" smtClean="0"/>
              <a:t>3. Pro-status-quo </a:t>
            </a:r>
            <a:r>
              <a:rPr lang="en-ZA" sz="3100" dirty="0"/>
              <a:t>c</a:t>
            </a:r>
            <a:r>
              <a:rPr lang="en-ZA" sz="3100" dirty="0" smtClean="0"/>
              <a:t>onstitutional/legal outcomes</a:t>
            </a:r>
            <a:endParaRPr lang="en-ZA" sz="3100" dirty="0"/>
          </a:p>
        </p:txBody>
      </p:sp>
      <p:sp>
        <p:nvSpPr>
          <p:cNvPr id="3" name="Content Placeholder 2"/>
          <p:cNvSpPr>
            <a:spLocks noGrp="1"/>
          </p:cNvSpPr>
          <p:nvPr>
            <p:ph idx="1"/>
          </p:nvPr>
        </p:nvSpPr>
        <p:spPr/>
        <p:txBody>
          <a:bodyPr/>
          <a:lstStyle/>
          <a:p>
            <a:r>
              <a:rPr lang="en-ZA" dirty="0" smtClean="0"/>
              <a:t>The bloated parliament and sunset clauses</a:t>
            </a:r>
          </a:p>
          <a:p>
            <a:r>
              <a:rPr lang="en-ZA" dirty="0" smtClean="0"/>
              <a:t>The sanctity of private property</a:t>
            </a:r>
          </a:p>
          <a:p>
            <a:r>
              <a:rPr lang="en-ZA" dirty="0" smtClean="0"/>
              <a:t>Independence of monetary authorities </a:t>
            </a:r>
            <a:r>
              <a:rPr lang="en-ZA" dirty="0" smtClean="0"/>
              <a:t>with</a:t>
            </a:r>
            <a:r>
              <a:rPr lang="en-ZA" dirty="0" smtClean="0"/>
              <a:t> </a:t>
            </a:r>
            <a:r>
              <a:rPr lang="en-ZA" dirty="0" smtClean="0"/>
              <a:t>no employment or </a:t>
            </a:r>
            <a:r>
              <a:rPr lang="en-ZA" dirty="0" smtClean="0"/>
              <a:t>developmental </a:t>
            </a:r>
            <a:r>
              <a:rPr lang="en-ZA" dirty="0" smtClean="0"/>
              <a:t>mandate</a:t>
            </a:r>
          </a:p>
          <a:p>
            <a:r>
              <a:rPr lang="en-ZA" dirty="0" smtClean="0"/>
              <a:t>The location of power over agriculture </a:t>
            </a:r>
          </a:p>
          <a:p>
            <a:r>
              <a:rPr lang="en-ZA" dirty="0" smtClean="0"/>
              <a:t>Limits to the competition law (conduct vs structure)</a:t>
            </a:r>
          </a:p>
        </p:txBody>
      </p:sp>
      <p:sp>
        <p:nvSpPr>
          <p:cNvPr id="4" name="Slide Number Placeholder 3"/>
          <p:cNvSpPr>
            <a:spLocks noGrp="1"/>
          </p:cNvSpPr>
          <p:nvPr>
            <p:ph type="sldNum" sz="quarter" idx="12"/>
          </p:nvPr>
        </p:nvSpPr>
        <p:spPr/>
        <p:txBody>
          <a:bodyPr/>
          <a:lstStyle/>
          <a:p>
            <a:fld id="{1DE4F7C7-B058-4D37-9E8E-7F9238100DD4}" type="slidenum">
              <a:rPr lang="en-ZA" smtClean="0"/>
              <a:t>25</a:t>
            </a:fld>
            <a:endParaRPr lang="en-ZA"/>
          </a:p>
        </p:txBody>
      </p:sp>
    </p:spTree>
    <p:extLst>
      <p:ext uri="{BB962C8B-B14F-4D97-AF65-F5344CB8AC3E}">
        <p14:creationId xmlns:p14="http://schemas.microsoft.com/office/powerpoint/2010/main" val="34901513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600" dirty="0" smtClean="0"/>
              <a:t>A short history of the transition</a:t>
            </a:r>
            <a:r>
              <a:rPr lang="en-ZA" dirty="0" smtClean="0"/>
              <a:t/>
            </a:r>
            <a:br>
              <a:rPr lang="en-ZA" dirty="0" smtClean="0"/>
            </a:br>
            <a:r>
              <a:rPr lang="en-ZA" sz="2800" dirty="0" smtClean="0"/>
              <a:t>4. The rise and fall of social </a:t>
            </a:r>
            <a:r>
              <a:rPr lang="en-ZA" sz="2800" dirty="0" smtClean="0"/>
              <a:t>partnership from </a:t>
            </a:r>
            <a:r>
              <a:rPr lang="en-ZA" sz="2800" dirty="0"/>
              <a:t>NEF to NEDLAC</a:t>
            </a:r>
            <a:br>
              <a:rPr lang="en-ZA" sz="2800" dirty="0"/>
            </a:br>
            <a:endParaRPr lang="en-ZA" sz="2800" dirty="0"/>
          </a:p>
        </p:txBody>
      </p:sp>
      <p:sp>
        <p:nvSpPr>
          <p:cNvPr id="3" name="Content Placeholder 2"/>
          <p:cNvSpPr>
            <a:spLocks noGrp="1"/>
          </p:cNvSpPr>
          <p:nvPr>
            <p:ph idx="1"/>
          </p:nvPr>
        </p:nvSpPr>
        <p:spPr/>
        <p:txBody>
          <a:bodyPr/>
          <a:lstStyle/>
          <a:p>
            <a:r>
              <a:rPr lang="en-ZA" sz="2800" dirty="0" smtClean="0"/>
              <a:t>NEDLAC </a:t>
            </a:r>
            <a:r>
              <a:rPr lang="en-ZA" sz="2800" dirty="0" smtClean="0"/>
              <a:t>as a site of creative policy development</a:t>
            </a:r>
          </a:p>
          <a:p>
            <a:r>
              <a:rPr lang="en-ZA" sz="2800" dirty="0" smtClean="0"/>
              <a:t>Weakening of trust around GEAR (vs RDP Plan and Labour Market Commission)</a:t>
            </a:r>
          </a:p>
          <a:p>
            <a:r>
              <a:rPr lang="en-ZA" sz="2800" dirty="0" smtClean="0"/>
              <a:t>The failure of the Jobs Summit and the Growth and Employment Summit</a:t>
            </a:r>
          </a:p>
          <a:p>
            <a:r>
              <a:rPr lang="en-ZA" sz="2800" dirty="0" smtClean="0"/>
              <a:t>Impatience of policymakers</a:t>
            </a:r>
          </a:p>
          <a:p>
            <a:r>
              <a:rPr lang="en-ZA" sz="2800" dirty="0" smtClean="0"/>
              <a:t>Capture of NEDLAC? </a:t>
            </a:r>
          </a:p>
          <a:p>
            <a:r>
              <a:rPr lang="en-ZA" sz="2800" dirty="0" smtClean="0"/>
              <a:t>The weakening of leadership participation</a:t>
            </a:r>
          </a:p>
          <a:p>
            <a:endParaRPr lang="en-ZA" sz="2800" dirty="0" smtClean="0"/>
          </a:p>
          <a:p>
            <a:endParaRPr lang="en-ZA" sz="2800" dirty="0" smtClean="0"/>
          </a:p>
          <a:p>
            <a:endParaRPr lang="en-ZA" sz="2800" dirty="0" smtClean="0"/>
          </a:p>
          <a:p>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26</a:t>
            </a:fld>
            <a:endParaRPr lang="en-ZA"/>
          </a:p>
        </p:txBody>
      </p:sp>
    </p:spTree>
    <p:extLst>
      <p:ext uri="{BB962C8B-B14F-4D97-AF65-F5344CB8AC3E}">
        <p14:creationId xmlns:p14="http://schemas.microsoft.com/office/powerpoint/2010/main" val="26672668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t>A short history of the transition</a:t>
            </a:r>
            <a:r>
              <a:rPr lang="en-ZA" dirty="0" smtClean="0"/>
              <a:t/>
            </a:r>
            <a:br>
              <a:rPr lang="en-ZA" dirty="0" smtClean="0"/>
            </a:br>
            <a:r>
              <a:rPr lang="en-ZA" sz="3100" dirty="0" smtClean="0"/>
              <a:t>5. Black economic empowerment</a:t>
            </a:r>
            <a:endParaRPr lang="en-ZA" sz="3100" dirty="0"/>
          </a:p>
        </p:txBody>
      </p:sp>
      <p:sp>
        <p:nvSpPr>
          <p:cNvPr id="3" name="Content Placeholder 2"/>
          <p:cNvSpPr>
            <a:spLocks noGrp="1"/>
          </p:cNvSpPr>
          <p:nvPr>
            <p:ph idx="1"/>
          </p:nvPr>
        </p:nvSpPr>
        <p:spPr>
          <a:xfrm>
            <a:off x="457200" y="1600200"/>
            <a:ext cx="8229600" cy="4853136"/>
          </a:xfrm>
        </p:spPr>
        <p:txBody>
          <a:bodyPr>
            <a:normAutofit lnSpcReduction="10000"/>
          </a:bodyPr>
          <a:lstStyle/>
          <a:p>
            <a:r>
              <a:rPr lang="en-ZA" sz="2400" dirty="0" smtClean="0"/>
              <a:t>Includes “affirmative action” and </a:t>
            </a:r>
            <a:r>
              <a:rPr lang="en-ZA" sz="2400" dirty="0" smtClean="0"/>
              <a:t>personal redistribution </a:t>
            </a:r>
            <a:r>
              <a:rPr lang="en-ZA" sz="2400" dirty="0" smtClean="0"/>
              <a:t>of wealth</a:t>
            </a:r>
          </a:p>
          <a:p>
            <a:r>
              <a:rPr lang="en-ZA" sz="2400" dirty="0" smtClean="0"/>
              <a:t>The former was central to ANC notions of economic transformation—the latter came later</a:t>
            </a:r>
          </a:p>
          <a:p>
            <a:r>
              <a:rPr lang="en-ZA" sz="2400" dirty="0" smtClean="0"/>
              <a:t>Affirmative action has grown a middle class and the white collar working class, with African women benefiting notably</a:t>
            </a:r>
          </a:p>
          <a:p>
            <a:r>
              <a:rPr lang="en-ZA" sz="2400" dirty="0" smtClean="0"/>
              <a:t>But affirmative action is limited by the growth rate and the availability of skills </a:t>
            </a:r>
            <a:r>
              <a:rPr lang="en-ZA" sz="2400" dirty="0" smtClean="0"/>
              <a:t>(plateaued</a:t>
            </a:r>
            <a:r>
              <a:rPr lang="en-ZA" sz="2400" dirty="0" smtClean="0"/>
              <a:t>)</a:t>
            </a:r>
          </a:p>
          <a:p>
            <a:r>
              <a:rPr lang="en-ZA" sz="2400" dirty="0" smtClean="0"/>
              <a:t>Redistribution of ownership has had an extremely limited impact except for a small largely politically connected elite</a:t>
            </a:r>
          </a:p>
          <a:p>
            <a:r>
              <a:rPr lang="en-ZA" sz="2400" dirty="0" smtClean="0"/>
              <a:t>BEE has not had a significant impact on new firm development, innovation, competition or exports</a:t>
            </a:r>
          </a:p>
          <a:p>
            <a:r>
              <a:rPr lang="en-ZA" sz="2400" dirty="0" smtClean="0"/>
              <a:t>Rather, it has reinforced existing oligopolistic patterns </a:t>
            </a:r>
            <a:r>
              <a:rPr lang="en-ZA" sz="2400" dirty="0" smtClean="0"/>
              <a:t> </a:t>
            </a:r>
            <a:endParaRPr lang="en-ZA" sz="2400" dirty="0"/>
          </a:p>
        </p:txBody>
      </p:sp>
      <p:sp>
        <p:nvSpPr>
          <p:cNvPr id="4" name="Slide Number Placeholder 3"/>
          <p:cNvSpPr>
            <a:spLocks noGrp="1"/>
          </p:cNvSpPr>
          <p:nvPr>
            <p:ph type="sldNum" sz="quarter" idx="12"/>
          </p:nvPr>
        </p:nvSpPr>
        <p:spPr/>
        <p:txBody>
          <a:bodyPr/>
          <a:lstStyle/>
          <a:p>
            <a:fld id="{1DE4F7C7-B058-4D37-9E8E-7F9238100DD4}" type="slidenum">
              <a:rPr lang="en-ZA" smtClean="0"/>
              <a:t>27</a:t>
            </a:fld>
            <a:endParaRPr lang="en-ZA"/>
          </a:p>
        </p:txBody>
      </p:sp>
    </p:spTree>
    <p:extLst>
      <p:ext uri="{BB962C8B-B14F-4D97-AF65-F5344CB8AC3E}">
        <p14:creationId xmlns:p14="http://schemas.microsoft.com/office/powerpoint/2010/main" val="17133478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Forbes Africa rich list extract</a:t>
            </a:r>
            <a:endParaRPr lang="en-ZA" dirty="0"/>
          </a:p>
        </p:txBody>
      </p:sp>
      <p:sp>
        <p:nvSpPr>
          <p:cNvPr id="3" name="Content Placeholder 2"/>
          <p:cNvSpPr>
            <a:spLocks noGrp="1"/>
          </p:cNvSpPr>
          <p:nvPr>
            <p:ph idx="1"/>
          </p:nvPr>
        </p:nvSpPr>
        <p:spPr/>
        <p:txBody>
          <a:bodyPr/>
          <a:lstStyle/>
          <a:p>
            <a:r>
              <a:rPr lang="en-ZA" dirty="0" smtClean="0"/>
              <a:t>16 out of the richest 50 Africans are South African</a:t>
            </a:r>
          </a:p>
          <a:p>
            <a:r>
              <a:rPr lang="en-ZA" dirty="0" smtClean="0"/>
              <a:t>3 out of the top 4 are South African</a:t>
            </a:r>
          </a:p>
          <a:p>
            <a:r>
              <a:rPr lang="en-ZA" dirty="0" smtClean="0"/>
              <a:t>None of the South Africans are Women</a:t>
            </a:r>
          </a:p>
          <a:p>
            <a:r>
              <a:rPr lang="en-ZA" dirty="0" smtClean="0"/>
              <a:t>Only 2 out of the 16 South Africans are black</a:t>
            </a:r>
          </a:p>
          <a:p>
            <a:r>
              <a:rPr lang="en-ZA" dirty="0"/>
              <a:t>8</a:t>
            </a:r>
            <a:r>
              <a:rPr lang="en-ZA" dirty="0" smtClean="0"/>
              <a:t> out of the 16 are in finance </a:t>
            </a:r>
            <a:r>
              <a:rPr lang="en-ZA" dirty="0"/>
              <a:t>&amp;</a:t>
            </a:r>
            <a:r>
              <a:rPr lang="en-ZA" dirty="0" smtClean="0"/>
              <a:t>  retail</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28</a:t>
            </a:fld>
            <a:endParaRPr lang="en-ZA"/>
          </a:p>
        </p:txBody>
      </p:sp>
    </p:spTree>
    <p:extLst>
      <p:ext uri="{BB962C8B-B14F-4D97-AF65-F5344CB8AC3E}">
        <p14:creationId xmlns:p14="http://schemas.microsoft.com/office/powerpoint/2010/main" val="1140062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Outcome of the transition</a:t>
            </a:r>
            <a:endParaRPr lang="en-ZA" dirty="0"/>
          </a:p>
        </p:txBody>
      </p:sp>
      <p:sp>
        <p:nvSpPr>
          <p:cNvPr id="3" name="Content Placeholder 2"/>
          <p:cNvSpPr>
            <a:spLocks noGrp="1"/>
          </p:cNvSpPr>
          <p:nvPr>
            <p:ph idx="1"/>
          </p:nvPr>
        </p:nvSpPr>
        <p:spPr/>
        <p:txBody>
          <a:bodyPr>
            <a:normAutofit fontScale="92500" lnSpcReduction="20000"/>
          </a:bodyPr>
          <a:lstStyle/>
          <a:p>
            <a:r>
              <a:rPr lang="en-ZA" dirty="0"/>
              <a:t>T</a:t>
            </a:r>
            <a:r>
              <a:rPr lang="en-ZA" dirty="0" smtClean="0"/>
              <a:t>he transition was hindered by intimacy with the established business elite (who in turn were mired in a oligopolistic model which tended towards stagnation)</a:t>
            </a:r>
          </a:p>
          <a:p>
            <a:r>
              <a:rPr lang="en-ZA" dirty="0" smtClean="0"/>
              <a:t>Social partnership failed to be a basis for innovative policy when the trust of labour was lost</a:t>
            </a:r>
          </a:p>
          <a:p>
            <a:r>
              <a:rPr lang="en-ZA" dirty="0" smtClean="0"/>
              <a:t>Political society is fragmented and trust is rare</a:t>
            </a:r>
          </a:p>
          <a:p>
            <a:r>
              <a:rPr lang="en-ZA" dirty="0" smtClean="0"/>
              <a:t>Ambitious</a:t>
            </a:r>
            <a:r>
              <a:rPr lang="en-ZA" dirty="0" smtClean="0"/>
              <a:t>, broad coalitions for reform look far-fetched in the short term (however desirable they are)</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29</a:t>
            </a:fld>
            <a:endParaRPr lang="en-ZA"/>
          </a:p>
        </p:txBody>
      </p:sp>
    </p:spTree>
    <p:extLst>
      <p:ext uri="{BB962C8B-B14F-4D97-AF65-F5344CB8AC3E}">
        <p14:creationId xmlns:p14="http://schemas.microsoft.com/office/powerpoint/2010/main" val="2434427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Structure of argument</a:t>
            </a:r>
            <a:endParaRPr lang="en-ZA" dirty="0"/>
          </a:p>
        </p:txBody>
      </p:sp>
      <p:sp>
        <p:nvSpPr>
          <p:cNvPr id="3" name="Content Placeholder 2"/>
          <p:cNvSpPr>
            <a:spLocks noGrp="1"/>
          </p:cNvSpPr>
          <p:nvPr>
            <p:ph idx="1"/>
          </p:nvPr>
        </p:nvSpPr>
        <p:spPr/>
        <p:txBody>
          <a:bodyPr>
            <a:normAutofit fontScale="92500" lnSpcReduction="10000"/>
          </a:bodyPr>
          <a:lstStyle/>
          <a:p>
            <a:pPr marL="457200" indent="-457200">
              <a:buFont typeface="+mj-lt"/>
              <a:buAutoNum type="arabicPeriod"/>
            </a:pPr>
            <a:r>
              <a:rPr lang="en-ZA" sz="2400" dirty="0" smtClean="0"/>
              <a:t>South Africa is growing slowly relative to its peers</a:t>
            </a:r>
          </a:p>
          <a:p>
            <a:pPr marL="457200" indent="-457200">
              <a:buFont typeface="+mj-lt"/>
              <a:buAutoNum type="arabicPeriod"/>
            </a:pPr>
            <a:r>
              <a:rPr lang="en-ZA" sz="2400" dirty="0" smtClean="0"/>
              <a:t>This is because the economy is moribund relative to peers (weak exports, low investment, weak innovation, poor competition)</a:t>
            </a:r>
          </a:p>
          <a:p>
            <a:pPr marL="457200" indent="-457200">
              <a:buFont typeface="+mj-lt"/>
              <a:buAutoNum type="arabicPeriod"/>
            </a:pPr>
            <a:r>
              <a:rPr lang="en-ZA" sz="2400" dirty="0" smtClean="0"/>
              <a:t>South Africa is more unequal than its peers especially in the gap between insiders and outsiders</a:t>
            </a:r>
          </a:p>
          <a:p>
            <a:pPr marL="457200" indent="-457200">
              <a:buFont typeface="+mj-lt"/>
              <a:buAutoNum type="arabicPeriod"/>
            </a:pPr>
            <a:r>
              <a:rPr lang="en-ZA" sz="2400" dirty="0" smtClean="0"/>
              <a:t>Ironically, the miraculous political settlement of 1994 inhibited the transformation needed to address inequality and growth</a:t>
            </a:r>
          </a:p>
          <a:p>
            <a:pPr marL="457200" lvl="0" indent="-457200">
              <a:buFont typeface="+mj-lt"/>
              <a:buAutoNum type="arabicPeriod"/>
            </a:pPr>
            <a:r>
              <a:rPr lang="en-ZA" sz="2400" dirty="0" smtClean="0">
                <a:solidFill>
                  <a:prstClr val="black"/>
                </a:solidFill>
              </a:rPr>
              <a:t>High inequality and slow growth preceded the transition but are rooted in the settlement and have undermined social cohesion and political legitimacy</a:t>
            </a:r>
          </a:p>
          <a:p>
            <a:pPr marL="457200" lvl="0" indent="-457200">
              <a:buFont typeface="+mj-lt"/>
              <a:buAutoNum type="arabicPeriod"/>
            </a:pPr>
            <a:r>
              <a:rPr lang="en-ZA" sz="2400" dirty="0" smtClean="0">
                <a:solidFill>
                  <a:prstClr val="black"/>
                </a:solidFill>
              </a:rPr>
              <a:t>Under these circumstances reform is challenging in the near term</a:t>
            </a:r>
          </a:p>
          <a:p>
            <a:pPr marL="457200" lvl="0" indent="-457200">
              <a:buFont typeface="+mj-lt"/>
              <a:buAutoNum type="arabicPeriod"/>
            </a:pPr>
            <a:r>
              <a:rPr lang="en-ZA" sz="2400" dirty="0" smtClean="0">
                <a:solidFill>
                  <a:prstClr val="black"/>
                </a:solidFill>
              </a:rPr>
              <a:t>But near term reforms are not impossible, and we should celebrate, defend and build on islands of excellence</a:t>
            </a:r>
          </a:p>
          <a:p>
            <a:pPr marL="0" lvl="0" indent="0">
              <a:buNone/>
            </a:pPr>
            <a:endParaRPr lang="en-ZA" sz="2400" dirty="0" smtClean="0">
              <a:solidFill>
                <a:prstClr val="black"/>
              </a:solidFill>
            </a:endParaRPr>
          </a:p>
          <a:p>
            <a:pPr lvl="0"/>
            <a:endParaRPr lang="en-ZA" sz="2400" dirty="0">
              <a:solidFill>
                <a:prstClr val="black"/>
              </a:solidFill>
            </a:endParaRPr>
          </a:p>
          <a:p>
            <a:endParaRPr lang="en-ZA" sz="2400" dirty="0" smtClean="0"/>
          </a:p>
          <a:p>
            <a:endParaRPr lang="en-ZA" sz="2400" dirty="0" smtClean="0"/>
          </a:p>
          <a:p>
            <a:endParaRPr lang="en-ZA" sz="2400" dirty="0" smtClean="0"/>
          </a:p>
        </p:txBody>
      </p:sp>
      <p:sp>
        <p:nvSpPr>
          <p:cNvPr id="4" name="Slide Number Placeholder 3"/>
          <p:cNvSpPr>
            <a:spLocks noGrp="1"/>
          </p:cNvSpPr>
          <p:nvPr>
            <p:ph type="sldNum" sz="quarter" idx="12"/>
          </p:nvPr>
        </p:nvSpPr>
        <p:spPr/>
        <p:txBody>
          <a:bodyPr/>
          <a:lstStyle/>
          <a:p>
            <a:fld id="{1DE4F7C7-B058-4D37-9E8E-7F9238100DD4}" type="slidenum">
              <a:rPr lang="en-ZA" smtClean="0"/>
              <a:t>3</a:t>
            </a:fld>
            <a:endParaRPr lang="en-ZA"/>
          </a:p>
        </p:txBody>
      </p:sp>
    </p:spTree>
    <p:extLst>
      <p:ext uri="{BB962C8B-B14F-4D97-AF65-F5344CB8AC3E}">
        <p14:creationId xmlns:p14="http://schemas.microsoft.com/office/powerpoint/2010/main" val="11865545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solidFill>
                  <a:prstClr val="black"/>
                </a:solidFill>
              </a:rPr>
              <a:t>Also there were accidents </a:t>
            </a:r>
            <a:r>
              <a:rPr lang="en-ZA" dirty="0">
                <a:solidFill>
                  <a:prstClr val="black"/>
                </a:solidFill>
              </a:rPr>
              <a:t>of the transition</a:t>
            </a:r>
            <a:endParaRPr lang="en-ZA" dirty="0"/>
          </a:p>
        </p:txBody>
      </p:sp>
      <p:sp>
        <p:nvSpPr>
          <p:cNvPr id="3" name="Content Placeholder 2"/>
          <p:cNvSpPr>
            <a:spLocks noGrp="1"/>
          </p:cNvSpPr>
          <p:nvPr>
            <p:ph idx="1"/>
          </p:nvPr>
        </p:nvSpPr>
        <p:spPr/>
        <p:txBody>
          <a:bodyPr/>
          <a:lstStyle/>
          <a:p>
            <a:r>
              <a:rPr lang="en-ZA" sz="2800" dirty="0" err="1" smtClean="0"/>
              <a:t>Lassez</a:t>
            </a:r>
            <a:r>
              <a:rPr lang="en-ZA" sz="2800" dirty="0" smtClean="0"/>
              <a:t> faire reforms in </a:t>
            </a:r>
            <a:r>
              <a:rPr lang="en-ZA" sz="2800" dirty="0" smtClean="0"/>
              <a:t>agriculture</a:t>
            </a:r>
          </a:p>
          <a:p>
            <a:pPr marL="0" indent="0">
              <a:buNone/>
            </a:pPr>
            <a:endParaRPr lang="en-ZA" sz="2800" dirty="0" smtClean="0"/>
          </a:p>
          <a:p>
            <a:r>
              <a:rPr lang="en-ZA" sz="2800" dirty="0" smtClean="0"/>
              <a:t>Poor design for basic education </a:t>
            </a:r>
            <a:endParaRPr lang="en-ZA" sz="2800" dirty="0" smtClean="0"/>
          </a:p>
          <a:p>
            <a:pPr marL="0" indent="0">
              <a:buNone/>
            </a:pPr>
            <a:endParaRPr lang="en-ZA" sz="2800" dirty="0" smtClean="0"/>
          </a:p>
          <a:p>
            <a:r>
              <a:rPr lang="en-ZA" sz="2800" dirty="0" smtClean="0"/>
              <a:t>Poorly designed partial privatisations and partial liberalisations, especially Telkom </a:t>
            </a:r>
          </a:p>
          <a:p>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30</a:t>
            </a:fld>
            <a:endParaRPr lang="en-ZA"/>
          </a:p>
        </p:txBody>
      </p:sp>
    </p:spTree>
    <p:extLst>
      <p:ext uri="{BB962C8B-B14F-4D97-AF65-F5344CB8AC3E}">
        <p14:creationId xmlns:p14="http://schemas.microsoft.com/office/powerpoint/2010/main" val="16959395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t>Missed opportunities</a:t>
            </a:r>
            <a:r>
              <a:rPr lang="en-ZA" dirty="0" smtClean="0"/>
              <a:t/>
            </a:r>
            <a:br>
              <a:rPr lang="en-ZA" dirty="0" smtClean="0"/>
            </a:br>
            <a:r>
              <a:rPr lang="en-ZA" sz="3100" dirty="0" smtClean="0"/>
              <a:t>What more radical reform might have included</a:t>
            </a:r>
            <a:endParaRPr lang="en-ZA" sz="3100" dirty="0"/>
          </a:p>
        </p:txBody>
      </p:sp>
      <p:sp>
        <p:nvSpPr>
          <p:cNvPr id="3" name="Content Placeholder 2"/>
          <p:cNvSpPr>
            <a:spLocks noGrp="1"/>
          </p:cNvSpPr>
          <p:nvPr>
            <p:ph idx="1"/>
          </p:nvPr>
        </p:nvSpPr>
        <p:spPr/>
        <p:txBody>
          <a:bodyPr>
            <a:normAutofit/>
          </a:bodyPr>
          <a:lstStyle/>
          <a:p>
            <a:pPr lvl="0"/>
            <a:r>
              <a:rPr lang="en-ZA" sz="2800" dirty="0"/>
              <a:t>Asset and income </a:t>
            </a:r>
            <a:r>
              <a:rPr lang="en-ZA" sz="2800" dirty="0" smtClean="0"/>
              <a:t>transfers: how much more could have been done?</a:t>
            </a:r>
            <a:endParaRPr lang="en-ZA" sz="2800" dirty="0"/>
          </a:p>
          <a:p>
            <a:pPr lvl="0"/>
            <a:r>
              <a:rPr lang="en-ZA" sz="2800" dirty="0" smtClean="0"/>
              <a:t>The </a:t>
            </a:r>
            <a:r>
              <a:rPr lang="en-ZA" sz="2800" dirty="0"/>
              <a:t>role of the central bank</a:t>
            </a:r>
          </a:p>
          <a:p>
            <a:pPr lvl="0"/>
            <a:r>
              <a:rPr lang="en-ZA" sz="2800" dirty="0" smtClean="0"/>
              <a:t>Trade, competition </a:t>
            </a:r>
            <a:r>
              <a:rPr lang="en-ZA" sz="2800" dirty="0"/>
              <a:t>and industrial policy</a:t>
            </a:r>
          </a:p>
          <a:p>
            <a:pPr lvl="0"/>
            <a:r>
              <a:rPr lang="en-ZA" sz="2800" dirty="0"/>
              <a:t>SMEs and innovation</a:t>
            </a:r>
          </a:p>
          <a:p>
            <a:pPr lvl="0"/>
            <a:r>
              <a:rPr lang="en-ZA" sz="2800" dirty="0"/>
              <a:t>Restructuring apartheid cities</a:t>
            </a:r>
          </a:p>
        </p:txBody>
      </p:sp>
      <p:sp>
        <p:nvSpPr>
          <p:cNvPr id="4" name="Slide Number Placeholder 3"/>
          <p:cNvSpPr>
            <a:spLocks noGrp="1"/>
          </p:cNvSpPr>
          <p:nvPr>
            <p:ph type="sldNum" sz="quarter" idx="12"/>
          </p:nvPr>
        </p:nvSpPr>
        <p:spPr/>
        <p:txBody>
          <a:bodyPr/>
          <a:lstStyle/>
          <a:p>
            <a:fld id="{1DE4F7C7-B058-4D37-9E8E-7F9238100DD4}" type="slidenum">
              <a:rPr lang="en-ZA" smtClean="0"/>
              <a:t>31</a:t>
            </a:fld>
            <a:endParaRPr lang="en-ZA"/>
          </a:p>
        </p:txBody>
      </p:sp>
    </p:spTree>
    <p:extLst>
      <p:ext uri="{BB962C8B-B14F-4D97-AF65-F5344CB8AC3E}">
        <p14:creationId xmlns:p14="http://schemas.microsoft.com/office/powerpoint/2010/main" val="19535699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to be done?</a:t>
            </a:r>
            <a:r>
              <a:rPr lang="en-US" b="1" dirty="0" smtClean="0"/>
              <a:t/>
            </a:r>
            <a:br>
              <a:rPr lang="en-US" b="1" dirty="0" smtClean="0"/>
            </a:br>
            <a:endParaRPr lang="en-ZA" dirty="0"/>
          </a:p>
        </p:txBody>
      </p:sp>
      <p:sp>
        <p:nvSpPr>
          <p:cNvPr id="3" name="Content Placeholder 2"/>
          <p:cNvSpPr>
            <a:spLocks noGrp="1"/>
          </p:cNvSpPr>
          <p:nvPr>
            <p:ph idx="1"/>
          </p:nvPr>
        </p:nvSpPr>
        <p:spPr/>
        <p:txBody>
          <a:bodyPr/>
          <a:lstStyle/>
          <a:p>
            <a:r>
              <a:rPr lang="en-US" sz="2400" dirty="0" smtClean="0"/>
              <a:t>Gains, not perfection, </a:t>
            </a:r>
            <a:r>
              <a:rPr lang="en-US" sz="2400" dirty="0" smtClean="0"/>
              <a:t>could be</a:t>
            </a:r>
            <a:r>
              <a:rPr lang="en-US" sz="2400" dirty="0" smtClean="0"/>
              <a:t> </a:t>
            </a:r>
            <a:r>
              <a:rPr lang="en-US" sz="2400" dirty="0" smtClean="0"/>
              <a:t>the goal</a:t>
            </a:r>
          </a:p>
          <a:p>
            <a:r>
              <a:rPr lang="en-US" sz="2400" dirty="0" smtClean="0"/>
              <a:t>A broad-based social compact has long been the ‘holy grail’ – but there are no grounds for optimism that it currently is </a:t>
            </a:r>
            <a:r>
              <a:rPr lang="en-US" sz="2400" dirty="0" smtClean="0"/>
              <a:t>attainable—maybe down the road it will be</a:t>
            </a:r>
            <a:endParaRPr lang="en-US" sz="2400" dirty="0" smtClean="0"/>
          </a:p>
          <a:p>
            <a:r>
              <a:rPr lang="en-US" sz="2400" dirty="0" smtClean="0"/>
              <a:t>When broad-based reform is unavailable, progress can come from the accumulation </a:t>
            </a:r>
            <a:r>
              <a:rPr lang="en-US" sz="2400" dirty="0" smtClean="0"/>
              <a:t>and demonstration effects of </a:t>
            </a:r>
            <a:r>
              <a:rPr lang="en-US" sz="2400" dirty="0" smtClean="0"/>
              <a:t>many smaller </a:t>
            </a:r>
            <a:r>
              <a:rPr lang="en-US" sz="2400" dirty="0" smtClean="0"/>
              <a:t>gains</a:t>
            </a:r>
            <a:endParaRPr lang="en-US" sz="2400" dirty="0" smtClean="0"/>
          </a:p>
          <a:p>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32</a:t>
            </a:fld>
            <a:endParaRPr lang="en-ZA"/>
          </a:p>
        </p:txBody>
      </p:sp>
    </p:spTree>
    <p:extLst>
      <p:ext uri="{BB962C8B-B14F-4D97-AF65-F5344CB8AC3E}">
        <p14:creationId xmlns:p14="http://schemas.microsoft.com/office/powerpoint/2010/main" val="15921983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fontScale="90000"/>
          </a:bodyPr>
          <a:lstStyle/>
          <a:p>
            <a:r>
              <a:rPr lang="en-US" sz="4000" b="1" dirty="0" smtClean="0"/>
              <a:t>Islands of effectiveness – examples of improvements</a:t>
            </a:r>
            <a:r>
              <a:rPr lang="en-US" b="1" dirty="0" smtClean="0"/>
              <a:t/>
            </a:r>
            <a:br>
              <a:rPr lang="en-US" b="1" dirty="0" smtClean="0"/>
            </a:br>
            <a:endParaRPr lang="en-ZA" dirty="0"/>
          </a:p>
        </p:txBody>
      </p:sp>
      <p:sp>
        <p:nvSpPr>
          <p:cNvPr id="3" name="Content Placeholder 2"/>
          <p:cNvSpPr>
            <a:spLocks noGrp="1"/>
          </p:cNvSpPr>
          <p:nvPr>
            <p:ph idx="1"/>
          </p:nvPr>
        </p:nvSpPr>
        <p:spPr>
          <a:xfrm>
            <a:off x="457200" y="2348880"/>
            <a:ext cx="8229600" cy="3777283"/>
          </a:xfrm>
        </p:spPr>
        <p:txBody>
          <a:bodyPr/>
          <a:lstStyle/>
          <a:p>
            <a:r>
              <a:rPr lang="en-US" sz="2400" dirty="0" smtClean="0"/>
              <a:t>Renewable electricity </a:t>
            </a:r>
            <a:r>
              <a:rPr lang="en-US" sz="2400" dirty="0" smtClean="0"/>
              <a:t>generation contracts</a:t>
            </a:r>
          </a:p>
          <a:p>
            <a:r>
              <a:rPr lang="en-US" sz="2400" dirty="0" smtClean="0"/>
              <a:t>Rescue of electronics plant through multi-stakeholder deal</a:t>
            </a:r>
            <a:endParaRPr lang="en-US" sz="2400" dirty="0" smtClean="0"/>
          </a:p>
          <a:p>
            <a:r>
              <a:rPr lang="en-US" sz="2400" dirty="0" smtClean="0"/>
              <a:t>Gains in high-school performance in Free State (and possibly elsewhere)</a:t>
            </a:r>
          </a:p>
          <a:p>
            <a:r>
              <a:rPr lang="en-US" sz="2400" dirty="0" smtClean="0"/>
              <a:t>Some successes in some SETAs (=&gt; governance lessons?)</a:t>
            </a:r>
          </a:p>
          <a:p>
            <a:r>
              <a:rPr lang="en-US" sz="2400" dirty="0" smtClean="0"/>
              <a:t>Some successes in roll-out of </a:t>
            </a:r>
            <a:r>
              <a:rPr lang="en-US" sz="2400" dirty="0" err="1" smtClean="0"/>
              <a:t>labour-intensive</a:t>
            </a:r>
            <a:r>
              <a:rPr lang="en-US" sz="2400" dirty="0" smtClean="0"/>
              <a:t> public </a:t>
            </a:r>
            <a:r>
              <a:rPr lang="en-US" sz="2400" dirty="0" smtClean="0"/>
              <a:t>works</a:t>
            </a:r>
          </a:p>
          <a:p>
            <a:r>
              <a:rPr lang="en-US" sz="2400" dirty="0" smtClean="0"/>
              <a:t>The use of the Constitution as a spear and a shield by civic movements to drive reforms</a:t>
            </a:r>
            <a:endParaRPr lang="en-US" sz="2400" dirty="0" smtClean="0"/>
          </a:p>
        </p:txBody>
      </p:sp>
      <p:sp>
        <p:nvSpPr>
          <p:cNvPr id="4" name="Slide Number Placeholder 3"/>
          <p:cNvSpPr>
            <a:spLocks noGrp="1"/>
          </p:cNvSpPr>
          <p:nvPr>
            <p:ph type="sldNum" sz="quarter" idx="12"/>
          </p:nvPr>
        </p:nvSpPr>
        <p:spPr/>
        <p:txBody>
          <a:bodyPr/>
          <a:lstStyle/>
          <a:p>
            <a:fld id="{1DE4F7C7-B058-4D37-9E8E-7F9238100DD4}" type="slidenum">
              <a:rPr lang="en-ZA" smtClean="0"/>
              <a:t>33</a:t>
            </a:fld>
            <a:endParaRPr lang="en-ZA"/>
          </a:p>
        </p:txBody>
      </p:sp>
    </p:spTree>
    <p:extLst>
      <p:ext uri="{BB962C8B-B14F-4D97-AF65-F5344CB8AC3E}">
        <p14:creationId xmlns:p14="http://schemas.microsoft.com/office/powerpoint/2010/main" val="7612301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fontScale="90000"/>
          </a:bodyPr>
          <a:lstStyle/>
          <a:p>
            <a:r>
              <a:rPr lang="en-US" sz="4000" b="1" dirty="0" smtClean="0"/>
              <a:t>Islands of effectiveness – some possible new opportunities</a:t>
            </a:r>
            <a:r>
              <a:rPr lang="en-US" b="1" dirty="0" smtClean="0"/>
              <a:t/>
            </a:r>
            <a:br>
              <a:rPr lang="en-US" b="1" dirty="0" smtClean="0"/>
            </a:br>
            <a:endParaRPr lang="en-ZA" dirty="0"/>
          </a:p>
        </p:txBody>
      </p:sp>
      <p:sp>
        <p:nvSpPr>
          <p:cNvPr id="3" name="Content Placeholder 2"/>
          <p:cNvSpPr>
            <a:spLocks noGrp="1"/>
          </p:cNvSpPr>
          <p:nvPr>
            <p:ph idx="1"/>
          </p:nvPr>
        </p:nvSpPr>
        <p:spPr>
          <a:xfrm>
            <a:off x="457200" y="2276872"/>
            <a:ext cx="8229600" cy="3849291"/>
          </a:xfrm>
        </p:spPr>
        <p:txBody>
          <a:bodyPr/>
          <a:lstStyle/>
          <a:p>
            <a:r>
              <a:rPr lang="en-US" sz="2400" dirty="0" smtClean="0"/>
              <a:t>Export zone </a:t>
            </a:r>
            <a:r>
              <a:rPr lang="en-US" sz="2400" dirty="0" smtClean="0"/>
              <a:t>e.g. in </a:t>
            </a:r>
            <a:r>
              <a:rPr lang="en-US" sz="2400" dirty="0" smtClean="0"/>
              <a:t>Eastern Cape with ambitious (say, 500,000) jobs target</a:t>
            </a:r>
          </a:p>
          <a:p>
            <a:r>
              <a:rPr lang="en-US" sz="2400" dirty="0" smtClean="0"/>
              <a:t>Empower ‘mid-level’ multi-stakeholder coalitions to strengthen public service provision (e.g. in basic education)</a:t>
            </a:r>
          </a:p>
          <a:p>
            <a:r>
              <a:rPr lang="en-US" sz="2400" dirty="0" smtClean="0"/>
              <a:t>Joint government, business and </a:t>
            </a:r>
            <a:r>
              <a:rPr lang="en-US" sz="2400" dirty="0" err="1" smtClean="0"/>
              <a:t>labour</a:t>
            </a:r>
            <a:r>
              <a:rPr lang="en-US" sz="2400" dirty="0" smtClean="0"/>
              <a:t> initiatives to build stable communities in mining towns</a:t>
            </a:r>
          </a:p>
          <a:p>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34</a:t>
            </a:fld>
            <a:endParaRPr lang="en-ZA"/>
          </a:p>
        </p:txBody>
      </p:sp>
    </p:spTree>
    <p:extLst>
      <p:ext uri="{BB962C8B-B14F-4D97-AF65-F5344CB8AC3E}">
        <p14:creationId xmlns:p14="http://schemas.microsoft.com/office/powerpoint/2010/main" val="8925938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ZA" dirty="0" smtClean="0"/>
              <a:t>Some key sources:</a:t>
            </a:r>
            <a:endParaRPr lang="en-ZA" dirty="0"/>
          </a:p>
        </p:txBody>
      </p:sp>
      <p:sp>
        <p:nvSpPr>
          <p:cNvPr id="3" name="Content Placeholder 2"/>
          <p:cNvSpPr>
            <a:spLocks noGrp="1"/>
          </p:cNvSpPr>
          <p:nvPr>
            <p:ph idx="1"/>
          </p:nvPr>
        </p:nvSpPr>
        <p:spPr>
          <a:xfrm>
            <a:off x="179512" y="1340768"/>
            <a:ext cx="8784976" cy="4785395"/>
          </a:xfrm>
        </p:spPr>
        <p:txBody>
          <a:bodyPr>
            <a:noAutofit/>
          </a:bodyPr>
          <a:lstStyle/>
          <a:p>
            <a:r>
              <a:rPr lang="en-ZA" sz="1200" dirty="0" err="1"/>
              <a:t>Aghion</a:t>
            </a:r>
            <a:r>
              <a:rPr lang="en-ZA" sz="1200" dirty="0"/>
              <a:t>, P, M Braun and J.W. </a:t>
            </a:r>
            <a:r>
              <a:rPr lang="en-ZA" sz="1200" dirty="0" err="1"/>
              <a:t>Fedderke</a:t>
            </a:r>
            <a:r>
              <a:rPr lang="en-ZA" sz="1200" dirty="0"/>
              <a:t> (2008) Competition and Productivity Growth in South Africa’ </a:t>
            </a:r>
            <a:r>
              <a:rPr lang="en-ZA" sz="1200" i="1" dirty="0"/>
              <a:t>Economics of Transition</a:t>
            </a:r>
            <a:r>
              <a:rPr lang="en-ZA" sz="1200" dirty="0"/>
              <a:t> 16(40 741-68.</a:t>
            </a:r>
          </a:p>
          <a:p>
            <a:r>
              <a:rPr lang="en-ZA" sz="1200" dirty="0"/>
              <a:t>Haroon Bhorat and Alan Hirsch (2014), “South Africa: “Perspectives on Divergence and Convergence”, in Kemal Dervis and Homi Kharas (</a:t>
            </a:r>
            <a:r>
              <a:rPr lang="en-ZA" sz="1200" dirty="0" err="1"/>
              <a:t>eds</a:t>
            </a:r>
            <a:r>
              <a:rPr lang="en-ZA" sz="1200" dirty="0"/>
              <a:t>), </a:t>
            </a:r>
            <a:r>
              <a:rPr lang="en-ZA" sz="1200" i="1" dirty="0"/>
              <a:t>Growth Convergence and Income Distribution: The road from the Brisbane G20 Summit</a:t>
            </a:r>
            <a:r>
              <a:rPr lang="en-ZA" sz="1200" dirty="0"/>
              <a:t>, Brookings, Washington DC</a:t>
            </a:r>
          </a:p>
          <a:p>
            <a:r>
              <a:rPr lang="en-ZA" sz="1200" dirty="0"/>
              <a:t>Haroon Bhorat, Alan Hirsch, Ravi </a:t>
            </a:r>
            <a:r>
              <a:rPr lang="en-ZA" sz="1200" dirty="0" err="1"/>
              <a:t>Kanbur</a:t>
            </a:r>
            <a:r>
              <a:rPr lang="en-ZA" sz="1200" dirty="0"/>
              <a:t> and </a:t>
            </a:r>
            <a:r>
              <a:rPr lang="en-ZA" sz="1200" dirty="0" err="1"/>
              <a:t>Mthuli</a:t>
            </a:r>
            <a:r>
              <a:rPr lang="en-ZA" sz="1200" dirty="0"/>
              <a:t> </a:t>
            </a:r>
            <a:r>
              <a:rPr lang="en-ZA" sz="1200" dirty="0" err="1"/>
              <a:t>Ncube</a:t>
            </a:r>
            <a:r>
              <a:rPr lang="en-ZA" sz="1200" dirty="0"/>
              <a:t> (</a:t>
            </a:r>
            <a:r>
              <a:rPr lang="en-ZA" sz="1200" dirty="0" err="1"/>
              <a:t>eds</a:t>
            </a:r>
            <a:r>
              <a:rPr lang="en-ZA" sz="1200" dirty="0" smtClean="0"/>
              <a:t>),(2014), </a:t>
            </a:r>
            <a:r>
              <a:rPr lang="en-ZA" sz="1200" i="1" dirty="0" smtClean="0"/>
              <a:t>The </a:t>
            </a:r>
            <a:r>
              <a:rPr lang="en-ZA" sz="1200" i="1" dirty="0"/>
              <a:t>Oxford Companion to the Economics of South Africa</a:t>
            </a:r>
            <a:r>
              <a:rPr lang="en-ZA" sz="1200" dirty="0"/>
              <a:t>, Oxford University Press, Oxford</a:t>
            </a:r>
            <a:r>
              <a:rPr lang="en-ZA" sz="1200" dirty="0" smtClean="0"/>
              <a:t>,</a:t>
            </a:r>
            <a:endParaRPr lang="en-ZA" sz="1200" dirty="0"/>
          </a:p>
          <a:p>
            <a:r>
              <a:rPr lang="en-US" sz="1200" dirty="0"/>
              <a:t>Haroon Bhorat</a:t>
            </a:r>
            <a:r>
              <a:rPr lang="en-ZA" sz="1200" dirty="0"/>
              <a:t>, </a:t>
            </a:r>
            <a:r>
              <a:rPr lang="en-US" sz="1200" dirty="0"/>
              <a:t>Aalia Cassim</a:t>
            </a:r>
            <a:r>
              <a:rPr lang="en-ZA" sz="1200" dirty="0"/>
              <a:t>, </a:t>
            </a:r>
            <a:r>
              <a:rPr lang="en-US" sz="1200" dirty="0"/>
              <a:t>Alan Hirsch</a:t>
            </a:r>
            <a:r>
              <a:rPr lang="en-ZA" sz="1200" dirty="0"/>
              <a:t>, (2015) ”Policy Co-ordination and Growth Traps in a Middle-Income Country Setting”, Joint KOICA UNU-WIDER PROJECT, </a:t>
            </a:r>
            <a:r>
              <a:rPr lang="en-ZA" sz="1200" dirty="0" smtClean="0"/>
              <a:t>Helsinki</a:t>
            </a:r>
          </a:p>
          <a:p>
            <a:r>
              <a:rPr lang="en-ZA" sz="1200" dirty="0" smtClean="0"/>
              <a:t>Neo </a:t>
            </a:r>
            <a:r>
              <a:rPr lang="en-ZA" sz="1200" dirty="0" err="1"/>
              <a:t>Chabane</a:t>
            </a:r>
            <a:r>
              <a:rPr lang="en-ZA" sz="1200" dirty="0"/>
              <a:t> et al (2003) “10 year review: Industrial structure and competition policy”,</a:t>
            </a:r>
            <a:r>
              <a:rPr lang="en-ZA" sz="1200" b="1" dirty="0"/>
              <a:t> </a:t>
            </a:r>
            <a:r>
              <a:rPr lang="en-ZA" sz="1200" dirty="0"/>
              <a:t>Corporate Strategy and Industrial Development research project</a:t>
            </a:r>
            <a:r>
              <a:rPr lang="en-ZA" sz="1200" b="1" dirty="0"/>
              <a:t>, </a:t>
            </a:r>
            <a:r>
              <a:rPr lang="en-ZA" sz="1200" dirty="0"/>
              <a:t>School of Economic and Business Sciences</a:t>
            </a:r>
            <a:r>
              <a:rPr lang="en-ZA" sz="1200" b="1" dirty="0"/>
              <a:t>, </a:t>
            </a:r>
            <a:r>
              <a:rPr lang="en-ZA" sz="1200" dirty="0"/>
              <a:t>University of the Witwatersrand</a:t>
            </a:r>
          </a:p>
          <a:p>
            <a:r>
              <a:rPr lang="en-ZA" sz="1200" dirty="0" err="1"/>
              <a:t>Fedderke</a:t>
            </a:r>
            <a:r>
              <a:rPr lang="en-ZA" sz="1200" dirty="0"/>
              <a:t>, J.W. (2012), Competition, Industrial Structure and Economic Growth”, in </a:t>
            </a:r>
            <a:r>
              <a:rPr lang="en-ZA" sz="1200" i="1" dirty="0"/>
              <a:t>Monetary Policy and the Challenge of Economic Growth: The South African Reserve Bank Conference Series</a:t>
            </a:r>
            <a:r>
              <a:rPr lang="en-ZA" sz="1200" dirty="0"/>
              <a:t>, 2012, South African Reserve Bank, 91-132</a:t>
            </a:r>
          </a:p>
          <a:p>
            <a:r>
              <a:rPr lang="en-ZA" sz="1200" dirty="0" err="1"/>
              <a:t>Fedderke</a:t>
            </a:r>
            <a:r>
              <a:rPr lang="en-ZA" sz="1200" dirty="0"/>
              <a:t> J.W. (2009), Determinants of Investment in Its Impact on South African growth , in </a:t>
            </a:r>
            <a:r>
              <a:rPr lang="en-ZA" sz="1200" dirty="0" err="1"/>
              <a:t>J.Aron</a:t>
            </a:r>
            <a:r>
              <a:rPr lang="en-ZA" sz="1200" dirty="0"/>
              <a:t> and J. </a:t>
            </a:r>
            <a:r>
              <a:rPr lang="en-ZA" sz="1200" dirty="0" err="1"/>
              <a:t>Muellbauer</a:t>
            </a:r>
            <a:r>
              <a:rPr lang="en-ZA" sz="1200" dirty="0"/>
              <a:t> (</a:t>
            </a:r>
            <a:r>
              <a:rPr lang="en-ZA" sz="1200" dirty="0" err="1"/>
              <a:t>eds</a:t>
            </a:r>
            <a:r>
              <a:rPr lang="en-ZA" sz="1200" dirty="0"/>
              <a:t>), </a:t>
            </a:r>
            <a:r>
              <a:rPr lang="en-ZA" sz="1200" i="1" dirty="0"/>
              <a:t>A Review of South African Economic Policy Under Democracy</a:t>
            </a:r>
            <a:r>
              <a:rPr lang="en-ZA" sz="1200" dirty="0"/>
              <a:t>, Oxford, Oxford University Press, 182-210</a:t>
            </a:r>
          </a:p>
          <a:p>
            <a:r>
              <a:rPr lang="en-ZA" sz="1200" dirty="0"/>
              <a:t>Hirsch, Alan (2005), </a:t>
            </a:r>
            <a:r>
              <a:rPr lang="en-ZA" sz="1200" i="1" dirty="0"/>
              <a:t>Season of Hope: Economic reform under Mandela and Mbeki</a:t>
            </a:r>
            <a:r>
              <a:rPr lang="en-ZA" sz="1200" dirty="0"/>
              <a:t>, UKZN Press and IDRC, Scottsville and Ottawa.</a:t>
            </a:r>
          </a:p>
          <a:p>
            <a:r>
              <a:rPr lang="en-ZA" sz="1200" dirty="0"/>
              <a:t>IMF Regional Economic Outlook, April 2014, Table 1.1 </a:t>
            </a:r>
            <a:r>
              <a:rPr lang="en-ZA" sz="1200" u="sng" dirty="0">
                <a:hlinkClick r:id="rId3"/>
              </a:rPr>
              <a:t>https://www.imf.org/external/pubs/ft/reo/2014/afr/eng/sreo0414.pdf</a:t>
            </a:r>
            <a:r>
              <a:rPr lang="en-ZA" sz="1200" dirty="0"/>
              <a:t> </a:t>
            </a:r>
          </a:p>
          <a:p>
            <a:r>
              <a:rPr lang="en-ZA" sz="1200" dirty="0"/>
              <a:t>Brian Levy, Alan Hirsch and Ingrid Woolard, (2014) “South Africa’s evolving political settlement in comparative perspective”, </a:t>
            </a:r>
            <a:r>
              <a:rPr lang="en-ZA" sz="1200" dirty="0" err="1"/>
              <a:t>Saldru</a:t>
            </a:r>
            <a:r>
              <a:rPr lang="en-ZA" sz="1200" dirty="0"/>
              <a:t> Working Paper Number 138, University of Cape </a:t>
            </a:r>
            <a:r>
              <a:rPr lang="en-ZA" sz="1200" dirty="0" smtClean="0"/>
              <a:t>Town</a:t>
            </a:r>
          </a:p>
          <a:p>
            <a:r>
              <a:rPr lang="en-ZA" sz="1200" dirty="0" smtClean="0"/>
              <a:t>Sandeep </a:t>
            </a:r>
            <a:r>
              <a:rPr lang="en-ZA" sz="1200" dirty="0"/>
              <a:t>M</a:t>
            </a:r>
            <a:r>
              <a:rPr lang="en-ZA" sz="1200" dirty="0" smtClean="0"/>
              <a:t>ahajan, “South Africa’s suboptimal political economy equilibrium” in Haroon Bhorat, Alan Hirsch, Ravi </a:t>
            </a:r>
            <a:r>
              <a:rPr lang="en-ZA" sz="1200" dirty="0" err="1" smtClean="0"/>
              <a:t>Kanbur</a:t>
            </a:r>
            <a:r>
              <a:rPr lang="en-ZA" sz="1200" dirty="0" smtClean="0"/>
              <a:t> and </a:t>
            </a:r>
            <a:r>
              <a:rPr lang="en-ZA" sz="1200" dirty="0" err="1" smtClean="0"/>
              <a:t>Mthuli</a:t>
            </a:r>
            <a:r>
              <a:rPr lang="en-ZA" sz="1200" dirty="0" smtClean="0"/>
              <a:t> </a:t>
            </a:r>
            <a:r>
              <a:rPr lang="en-ZA" sz="1200" dirty="0" err="1" smtClean="0"/>
              <a:t>Ncube</a:t>
            </a:r>
            <a:r>
              <a:rPr lang="en-ZA" sz="1200" dirty="0" smtClean="0"/>
              <a:t> (</a:t>
            </a:r>
            <a:r>
              <a:rPr lang="en-ZA" sz="1200" dirty="0" err="1" smtClean="0"/>
              <a:t>eds</a:t>
            </a:r>
            <a:r>
              <a:rPr lang="en-ZA" sz="1200" dirty="0" smtClean="0"/>
              <a:t>), </a:t>
            </a:r>
            <a:r>
              <a:rPr lang="en-ZA" sz="1200" i="1" dirty="0" smtClean="0"/>
              <a:t>The Oxford Companion to the Economics of South Africa</a:t>
            </a:r>
            <a:r>
              <a:rPr lang="en-ZA" sz="1200" dirty="0" smtClean="0"/>
              <a:t>, Oxford University Press, Oxford, 2014</a:t>
            </a:r>
            <a:endParaRPr lang="en-ZA" sz="1200" dirty="0"/>
          </a:p>
          <a:p>
            <a:r>
              <a:rPr lang="en-ZA" sz="1200" dirty="0" smtClean="0"/>
              <a:t>OECD </a:t>
            </a:r>
            <a:r>
              <a:rPr lang="en-ZA" sz="1200" dirty="0"/>
              <a:t>(</a:t>
            </a:r>
            <a:r>
              <a:rPr lang="en-ZA" sz="1200" dirty="0" smtClean="0"/>
              <a:t>2014) </a:t>
            </a:r>
            <a:r>
              <a:rPr lang="en-ZA" sz="1200" i="1" dirty="0"/>
              <a:t>Economic Surveys: South Africa</a:t>
            </a:r>
            <a:r>
              <a:rPr lang="en-ZA" sz="1200" dirty="0"/>
              <a:t>, PARIS, OECD </a:t>
            </a:r>
            <a:r>
              <a:rPr lang="en-ZA" sz="1200" dirty="0" smtClean="0"/>
              <a:t>Publishing.</a:t>
            </a:r>
            <a:endParaRPr lang="en-ZA" sz="1200" dirty="0"/>
          </a:p>
          <a:p>
            <a:r>
              <a:rPr lang="en-ZA" sz="1200" dirty="0" err="1"/>
              <a:t>Wörgötter</a:t>
            </a:r>
            <a:r>
              <a:rPr lang="en-ZA" sz="1200" dirty="0"/>
              <a:t>, Andreas, “Industrial structure and competition policy” in Bhorat et al (</a:t>
            </a:r>
            <a:r>
              <a:rPr lang="en-ZA" sz="1200" dirty="0" err="1"/>
              <a:t>eds</a:t>
            </a:r>
            <a:r>
              <a:rPr lang="en-ZA" sz="1200" dirty="0"/>
              <a:t>) </a:t>
            </a:r>
            <a:r>
              <a:rPr lang="en-ZA" sz="1200" i="1" dirty="0"/>
              <a:t>The Oxford Companion to the Economics of South Africa</a:t>
            </a:r>
            <a:r>
              <a:rPr lang="en-ZA" sz="1200" dirty="0"/>
              <a:t>, Oxford University Press, Oxford, 2014</a:t>
            </a:r>
            <a:r>
              <a:rPr lang="en-ZA" sz="1200" dirty="0" smtClean="0"/>
              <a:t>.</a:t>
            </a:r>
            <a:endParaRPr lang="en-ZA" sz="1200" dirty="0"/>
          </a:p>
        </p:txBody>
      </p:sp>
      <p:sp>
        <p:nvSpPr>
          <p:cNvPr id="4" name="Slide Number Placeholder 3"/>
          <p:cNvSpPr>
            <a:spLocks noGrp="1"/>
          </p:cNvSpPr>
          <p:nvPr>
            <p:ph type="sldNum" sz="quarter" idx="12"/>
          </p:nvPr>
        </p:nvSpPr>
        <p:spPr/>
        <p:txBody>
          <a:bodyPr/>
          <a:lstStyle/>
          <a:p>
            <a:fld id="{1DE4F7C7-B058-4D37-9E8E-7F9238100DD4}" type="slidenum">
              <a:rPr lang="en-ZA" smtClean="0"/>
              <a:t>35</a:t>
            </a:fld>
            <a:endParaRPr lang="en-ZA"/>
          </a:p>
        </p:txBody>
      </p:sp>
    </p:spTree>
    <p:extLst>
      <p:ext uri="{BB962C8B-B14F-4D97-AF65-F5344CB8AC3E}">
        <p14:creationId xmlns:p14="http://schemas.microsoft.com/office/powerpoint/2010/main" val="80774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South Africa is growing slowly relative to its peers</a:t>
            </a:r>
          </a:p>
        </p:txBody>
      </p:sp>
      <p:sp>
        <p:nvSpPr>
          <p:cNvPr id="4" name="Slide Number Placeholder 3"/>
          <p:cNvSpPr>
            <a:spLocks noGrp="1"/>
          </p:cNvSpPr>
          <p:nvPr>
            <p:ph type="sldNum" sz="quarter" idx="12"/>
          </p:nvPr>
        </p:nvSpPr>
        <p:spPr/>
        <p:txBody>
          <a:bodyPr/>
          <a:lstStyle/>
          <a:p>
            <a:fld id="{1DE4F7C7-B058-4D37-9E8E-7F9238100DD4}" type="slidenum">
              <a:rPr lang="en-ZA" smtClean="0"/>
              <a:t>4</a:t>
            </a:fld>
            <a:endParaRPr lang="en-ZA"/>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1700808"/>
            <a:ext cx="8208912"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611560" y="6298287"/>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557048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 growth trap?</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5</a:t>
            </a:fld>
            <a:endParaRPr lang="en-ZA"/>
          </a:p>
        </p:txBody>
      </p:sp>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15616" y="1882034"/>
            <a:ext cx="6768752" cy="441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611560" y="1481924"/>
            <a:ext cx="7992888" cy="400110"/>
          </a:xfrm>
          <a:prstGeom prst="rect">
            <a:avLst/>
          </a:prstGeom>
        </p:spPr>
        <p:txBody>
          <a:bodyPr wrap="square">
            <a:spAutoFit/>
          </a:bodyPr>
          <a:lstStyle/>
          <a:p>
            <a:r>
              <a:rPr lang="en-ZA" sz="2000" dirty="0" smtClean="0">
                <a:latin typeface="Gill Sans MT" panose="020B0502020104020203" pitchFamily="34" charset="0"/>
              </a:rPr>
              <a:t>Average Annual growth of GDP per capita between 1990 and 2013</a:t>
            </a:r>
            <a:endParaRPr lang="en-ZA" sz="2000" dirty="0">
              <a:latin typeface="Gill Sans MT" panose="020B0502020104020203" pitchFamily="34" charset="0"/>
            </a:endParaRPr>
          </a:p>
        </p:txBody>
      </p:sp>
      <p:sp>
        <p:nvSpPr>
          <p:cNvPr id="7" name="Rectangle 6"/>
          <p:cNvSpPr/>
          <p:nvPr/>
        </p:nvSpPr>
        <p:spPr>
          <a:xfrm>
            <a:off x="395536" y="6343877"/>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262386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Low investment</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6</a:t>
            </a:fld>
            <a:endParaRPr lang="en-ZA"/>
          </a:p>
        </p:txBody>
      </p:sp>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27584" y="2420888"/>
            <a:ext cx="6984776"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5821" y="1700808"/>
            <a:ext cx="7828179"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683568" y="6341856"/>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2371553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Inward investment pattern</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7</a:t>
            </a:fld>
            <a:endParaRPr lang="en-ZA"/>
          </a:p>
        </p:txBody>
      </p:sp>
      <p:pic>
        <p:nvPicPr>
          <p:cNvPr id="717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51016" y="2046416"/>
            <a:ext cx="7293392" cy="3974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1011153" y="6021288"/>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400760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Poor trade performance</a:t>
            </a:r>
            <a:endParaRPr lang="en-ZA" dirty="0"/>
          </a:p>
        </p:txBody>
      </p:sp>
      <p:sp>
        <p:nvSpPr>
          <p:cNvPr id="4" name="Slide Number Placeholder 3"/>
          <p:cNvSpPr>
            <a:spLocks noGrp="1"/>
          </p:cNvSpPr>
          <p:nvPr>
            <p:ph type="sldNum" sz="quarter" idx="12"/>
          </p:nvPr>
        </p:nvSpPr>
        <p:spPr/>
        <p:txBody>
          <a:bodyPr/>
          <a:lstStyle/>
          <a:p>
            <a:fld id="{1DE4F7C7-B058-4D37-9E8E-7F9238100DD4}" type="slidenum">
              <a:rPr lang="en-ZA" smtClean="0"/>
              <a:t>8</a:t>
            </a:fld>
            <a:endParaRPr lang="en-ZA"/>
          </a:p>
        </p:txBody>
      </p:sp>
      <p:pic>
        <p:nvPicPr>
          <p:cNvPr id="81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75080" y="1700808"/>
            <a:ext cx="7993840" cy="4283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011153" y="6021288"/>
            <a:ext cx="2539478" cy="276999"/>
          </a:xfrm>
          <a:prstGeom prst="rect">
            <a:avLst/>
          </a:prstGeom>
        </p:spPr>
        <p:txBody>
          <a:bodyPr wrap="none">
            <a:spAutoFit/>
          </a:bodyPr>
          <a:lstStyle/>
          <a:p>
            <a:r>
              <a:rPr lang="en-ZA" sz="1200" i="1" dirty="0" smtClean="0">
                <a:latin typeface="Gill Sans MT" panose="020B0502020104020203" pitchFamily="34" charset="0"/>
                <a:ea typeface="Adobe Ming Std L" pitchFamily="18" charset="-128"/>
              </a:rPr>
              <a:t>Bhorat, Cassim and Hirsch, (2015)</a:t>
            </a:r>
            <a:endParaRPr lang="en-ZA" sz="12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13869097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smtClean="0">
                <a:latin typeface="Gill Sans MT" panose="020B0502020104020203" pitchFamily="34" charset="0"/>
              </a:rPr>
              <a:t>Anatomy </a:t>
            </a:r>
            <a:r>
              <a:rPr lang="en-ZA" dirty="0">
                <a:latin typeface="Gill Sans MT" panose="020B0502020104020203" pitchFamily="34" charset="0"/>
              </a:rPr>
              <a:t>of a Growth </a:t>
            </a:r>
            <a:r>
              <a:rPr lang="en-ZA" dirty="0" smtClean="0">
                <a:latin typeface="Gill Sans MT" panose="020B0502020104020203" pitchFamily="34" charset="0"/>
              </a:rPr>
              <a:t>Trap  </a:t>
            </a:r>
            <a:endParaRPr lang="en-ZA" dirty="0"/>
          </a:p>
        </p:txBody>
      </p:sp>
      <p:graphicFrame>
        <p:nvGraphicFramePr>
          <p:cNvPr id="5" name="Table 4"/>
          <p:cNvGraphicFramePr>
            <a:graphicFrameLocks noGrp="1"/>
          </p:cNvGraphicFramePr>
          <p:nvPr>
            <p:extLst>
              <p:ext uri="{D42A27DB-BD31-4B8C-83A1-F6EECF244321}">
                <p14:modId xmlns:p14="http://schemas.microsoft.com/office/powerpoint/2010/main" val="3835150831"/>
              </p:ext>
            </p:extLst>
          </p:nvPr>
        </p:nvGraphicFramePr>
        <p:xfrm>
          <a:off x="251520" y="1854116"/>
          <a:ext cx="8784978" cy="4413862"/>
        </p:xfrm>
        <a:graphic>
          <a:graphicData uri="http://schemas.openxmlformats.org/drawingml/2006/table">
            <a:tbl>
              <a:tblPr firstRow="1" firstCol="1" bandRow="1">
                <a:tableStyleId>{5C22544A-7EE6-4342-B048-85BDC9FD1C3A}</a:tableStyleId>
              </a:tblPr>
              <a:tblGrid>
                <a:gridCol w="1115376"/>
                <a:gridCol w="1278267"/>
                <a:gridCol w="1278267"/>
                <a:gridCol w="1278267"/>
                <a:gridCol w="1278267"/>
                <a:gridCol w="1278267"/>
                <a:gridCol w="1278267"/>
              </a:tblGrid>
              <a:tr h="399252">
                <a:tc rowSpan="2">
                  <a:txBody>
                    <a:bodyPr/>
                    <a:lstStyle/>
                    <a:p>
                      <a:pPr algn="just" fontAlgn="ctr"/>
                      <a:r>
                        <a:rPr lang="en-ZA" sz="1400" u="none" strike="noStrike" dirty="0">
                          <a:effectLst/>
                          <a:latin typeface="Gill Sans MT" panose="020B0502020104020203" pitchFamily="34" charset="0"/>
                        </a:rPr>
                        <a:t> </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High-technology exports</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Insurance and financial services</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Manufactures exports</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Food exports</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Ores and metals exports</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Agricultural raw materials exports</a:t>
                      </a:r>
                      <a:endParaRPr lang="en-ZA" sz="1400" b="0" i="0" u="none" strike="noStrike" dirty="0">
                        <a:solidFill>
                          <a:srgbClr val="000000"/>
                        </a:solidFill>
                        <a:effectLst/>
                        <a:latin typeface="Gill Sans MT" panose="020B0502020104020203" pitchFamily="34" charset="0"/>
                      </a:endParaRPr>
                    </a:p>
                  </a:txBody>
                  <a:tcPr marL="5581" marR="5581" marT="5581" marB="0" anchor="ctr"/>
                </a:tc>
              </a:tr>
              <a:tr h="419216">
                <a:tc vMerge="1">
                  <a:txBody>
                    <a:bodyPr/>
                    <a:lstStyle/>
                    <a:p>
                      <a:endParaRPr lang="en-ZA"/>
                    </a:p>
                  </a:txBody>
                  <a:tcPr/>
                </a:tc>
                <a:tc>
                  <a:txBody>
                    <a:bodyPr/>
                    <a:lstStyle/>
                    <a:p>
                      <a:pPr algn="ctr" fontAlgn="ctr"/>
                      <a:r>
                        <a:rPr lang="en-ZA" sz="1200" u="none" strike="noStrike" dirty="0">
                          <a:effectLst/>
                          <a:latin typeface="Gill Sans MT" panose="020B0502020104020203" pitchFamily="34" charset="0"/>
                        </a:rPr>
                        <a:t>(% of manufactured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200" u="none" strike="noStrike" dirty="0">
                          <a:effectLst/>
                          <a:latin typeface="Gill Sans MT" panose="020B0502020104020203" pitchFamily="34" charset="0"/>
                        </a:rPr>
                        <a:t>(% of commercial service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200" u="none" strike="noStrike" dirty="0">
                          <a:effectLst/>
                          <a:latin typeface="Gill Sans MT" panose="020B0502020104020203" pitchFamily="34" charset="0"/>
                        </a:rPr>
                        <a:t>(% of merchandise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200" u="none" strike="noStrike" dirty="0">
                          <a:effectLst/>
                          <a:latin typeface="Gill Sans MT" panose="020B0502020104020203" pitchFamily="34" charset="0"/>
                        </a:rPr>
                        <a:t>(% of merchandise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200" u="none" strike="noStrike" dirty="0">
                          <a:effectLst/>
                          <a:latin typeface="Gill Sans MT" panose="020B0502020104020203" pitchFamily="34" charset="0"/>
                        </a:rPr>
                        <a:t>(% of merchandise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200" u="none" strike="noStrike" dirty="0">
                          <a:effectLst/>
                          <a:latin typeface="Gill Sans MT" panose="020B0502020104020203" pitchFamily="34" charset="0"/>
                        </a:rPr>
                        <a:t>(% of merchandise exports)</a:t>
                      </a:r>
                      <a:endParaRPr lang="en-ZA" sz="1200" b="0" i="0" u="none" strike="noStrike" dirty="0">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Brazil</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2.34</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0.93</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0.9</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3.3</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0.47</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1.76</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China</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4.68</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0.18</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1.75</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0.41</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0.07</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0.26</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India</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1.18</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0.7</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1.32</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1.19</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0.21</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0.67</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Indonesia</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2.31</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0.26</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0.87</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1.58</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0.3</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2.41</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Malaysia</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9.16</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0.21</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1.36</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1.08</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0.06</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1.1</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Philippines</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11.69</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0.13</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1.59</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0.78</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0.14</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0.28</a:t>
                      </a:r>
                      <a:endParaRPr lang="en-ZA" sz="1400" b="0" i="0" u="none" strike="noStrike">
                        <a:solidFill>
                          <a:srgbClr val="000000"/>
                        </a:solidFill>
                        <a:effectLst/>
                        <a:latin typeface="Gill Sans MT" panose="020B0502020104020203" pitchFamily="34" charset="0"/>
                      </a:endParaRPr>
                    </a:p>
                  </a:txBody>
                  <a:tcPr marL="5581" marR="5581" marT="5581" marB="0" anchor="ctr"/>
                </a:tc>
              </a:tr>
              <a:tr h="399252">
                <a:tc>
                  <a:txBody>
                    <a:bodyPr/>
                    <a:lstStyle/>
                    <a:p>
                      <a:pPr algn="just" fontAlgn="ctr"/>
                      <a:r>
                        <a:rPr lang="en-ZA" sz="1400" u="none" strike="noStrike">
                          <a:effectLst/>
                          <a:latin typeface="Gill Sans MT" panose="020B0502020104020203" pitchFamily="34" charset="0"/>
                        </a:rPr>
                        <a:t>Turkey</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0.39</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0.43</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1.55</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a:effectLst/>
                          <a:latin typeface="Gill Sans MT" panose="020B0502020104020203" pitchFamily="34" charset="0"/>
                        </a:rPr>
                        <a:t>1.2</a:t>
                      </a:r>
                      <a:endParaRPr lang="en-ZA" sz="1400" b="0" i="0" u="none" strike="noStrike">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0.12</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0.27</a:t>
                      </a:r>
                      <a:endParaRPr lang="en-ZA" sz="1400" b="0" i="0" u="none" strike="noStrike" dirty="0">
                        <a:solidFill>
                          <a:srgbClr val="000000"/>
                        </a:solidFill>
                        <a:effectLst/>
                        <a:latin typeface="Gill Sans MT" panose="020B0502020104020203" pitchFamily="34" charset="0"/>
                      </a:endParaRPr>
                    </a:p>
                  </a:txBody>
                  <a:tcPr marL="5581" marR="5581" marT="5581" marB="0" anchor="ctr"/>
                </a:tc>
              </a:tr>
              <a:tr h="419216">
                <a:tc>
                  <a:txBody>
                    <a:bodyPr/>
                    <a:lstStyle/>
                    <a:p>
                      <a:pPr algn="just" fontAlgn="ctr"/>
                      <a:r>
                        <a:rPr lang="en-ZA" sz="1400" u="none" strike="noStrike" dirty="0">
                          <a:effectLst/>
                          <a:latin typeface="Gill Sans MT" panose="020B0502020104020203" pitchFamily="34" charset="0"/>
                        </a:rPr>
                        <a:t>Korea, Rep.</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5.4</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0.56</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1.71</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0.14</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0.08</a:t>
                      </a:r>
                      <a:endParaRPr lang="en-ZA" sz="1400" b="0" i="0" u="none" strike="noStrike" dirty="0">
                        <a:solidFill>
                          <a:srgbClr val="000000"/>
                        </a:solidFill>
                        <a:effectLst/>
                        <a:latin typeface="Gill Sans MT" panose="020B0502020104020203" pitchFamily="34" charset="0"/>
                      </a:endParaRPr>
                    </a:p>
                  </a:txBody>
                  <a:tcPr marL="5581" marR="5581" marT="5581" marB="0" anchor="ctr"/>
                </a:tc>
                <a:tc>
                  <a:txBody>
                    <a:bodyPr/>
                    <a:lstStyle/>
                    <a:p>
                      <a:pPr algn="ctr" fontAlgn="ctr"/>
                      <a:r>
                        <a:rPr lang="en-ZA" sz="1400" u="none" strike="noStrike" dirty="0">
                          <a:effectLst/>
                          <a:latin typeface="Gill Sans MT" panose="020B0502020104020203" pitchFamily="34" charset="0"/>
                        </a:rPr>
                        <a:t>0.4</a:t>
                      </a:r>
                      <a:endParaRPr lang="en-ZA" sz="1400" b="0" i="0" u="none" strike="noStrike" dirty="0">
                        <a:solidFill>
                          <a:srgbClr val="000000"/>
                        </a:solidFill>
                        <a:effectLst/>
                        <a:latin typeface="Gill Sans MT" panose="020B0502020104020203" pitchFamily="34" charset="0"/>
                      </a:endParaRPr>
                    </a:p>
                  </a:txBody>
                  <a:tcPr marL="5581" marR="5581" marT="5581" marB="0" anchor="ctr"/>
                </a:tc>
              </a:tr>
            </a:tbl>
          </a:graphicData>
        </a:graphic>
      </p:graphicFrame>
      <p:sp>
        <p:nvSpPr>
          <p:cNvPr id="6" name="Rectangle 5"/>
          <p:cNvSpPr/>
          <p:nvPr/>
        </p:nvSpPr>
        <p:spPr>
          <a:xfrm>
            <a:off x="251520" y="1484784"/>
            <a:ext cx="6696744" cy="369332"/>
          </a:xfrm>
          <a:prstGeom prst="rect">
            <a:avLst/>
          </a:prstGeom>
        </p:spPr>
        <p:txBody>
          <a:bodyPr wrap="square">
            <a:spAutoFit/>
          </a:bodyPr>
          <a:lstStyle/>
          <a:p>
            <a:r>
              <a:rPr lang="fi-FI" dirty="0">
                <a:latin typeface="Gill Sans MT" panose="020B0502020104020203" pitchFamily="34" charset="0"/>
              </a:rPr>
              <a:t>Ratio of export production relative to South Africa, 2000 and 2012</a:t>
            </a:r>
            <a:endParaRPr lang="en-ZA" dirty="0">
              <a:latin typeface="Gill Sans MT" panose="020B0502020104020203" pitchFamily="34" charset="0"/>
            </a:endParaRPr>
          </a:p>
        </p:txBody>
      </p:sp>
      <p:sp>
        <p:nvSpPr>
          <p:cNvPr id="7" name="Rectangle 6"/>
          <p:cNvSpPr/>
          <p:nvPr/>
        </p:nvSpPr>
        <p:spPr>
          <a:xfrm>
            <a:off x="179512" y="6237312"/>
            <a:ext cx="6624736" cy="553998"/>
          </a:xfrm>
          <a:prstGeom prst="rect">
            <a:avLst/>
          </a:prstGeom>
        </p:spPr>
        <p:txBody>
          <a:bodyPr wrap="square">
            <a:spAutoFit/>
          </a:bodyPr>
          <a:lstStyle/>
          <a:p>
            <a:r>
              <a:rPr lang="en-ZA" sz="1000" i="1" dirty="0">
                <a:latin typeface="Gill Sans MT" panose="020B0502020104020203" pitchFamily="34" charset="0"/>
                <a:ea typeface="Adobe Ming Std L" pitchFamily="18" charset="-128"/>
              </a:rPr>
              <a:t>Notes: High-technology exports are products with high R&amp;D intensity, such as in aerospace, computers, pharmaceuticals, scientific instruments, and electrical machinery.</a:t>
            </a:r>
          </a:p>
          <a:p>
            <a:r>
              <a:rPr lang="en-ZA" sz="1000" i="1" dirty="0" smtClean="0">
                <a:latin typeface="Gill Sans MT" panose="020B0502020104020203" pitchFamily="34" charset="0"/>
                <a:ea typeface="Adobe Ming Std L" pitchFamily="18" charset="-128"/>
              </a:rPr>
              <a:t>Source</a:t>
            </a:r>
            <a:r>
              <a:rPr lang="en-ZA" sz="1000" i="1" dirty="0">
                <a:latin typeface="Gill Sans MT" panose="020B0502020104020203" pitchFamily="34" charset="0"/>
                <a:ea typeface="Adobe Ming Std L" pitchFamily="18" charset="-128"/>
              </a:rPr>
              <a:t>: World Bank (2014), </a:t>
            </a:r>
            <a:r>
              <a:rPr lang="en-ZA" sz="1000" i="1" dirty="0" smtClean="0">
                <a:latin typeface="Gill Sans MT" panose="020B0502020104020203" pitchFamily="34" charset="0"/>
                <a:ea typeface="Adobe Ming Std L" pitchFamily="18" charset="-128"/>
              </a:rPr>
              <a:t>Bhorat, Cassim and Hirsch, 2015</a:t>
            </a:r>
            <a:endParaRPr lang="en-ZA" sz="1000" i="1" dirty="0">
              <a:latin typeface="Gill Sans MT" panose="020B0502020104020203" pitchFamily="34" charset="0"/>
              <a:ea typeface="Adobe Ming Std L" pitchFamily="18" charset="-128"/>
            </a:endParaRPr>
          </a:p>
        </p:txBody>
      </p:sp>
    </p:spTree>
    <p:extLst>
      <p:ext uri="{BB962C8B-B14F-4D97-AF65-F5344CB8AC3E}">
        <p14:creationId xmlns:p14="http://schemas.microsoft.com/office/powerpoint/2010/main" val="31666576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15736</TotalTime>
  <Words>1995</Words>
  <Application>Microsoft Office PowerPoint</Application>
  <PresentationFormat>On-screen Show (4:3)</PresentationFormat>
  <Paragraphs>375</Paragraphs>
  <Slides>35</Slides>
  <Notes>10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“The economic consequences of peace?” Understanding South Africa’s stagnation</vt:lpstr>
      <vt:lpstr>PowerPoint Presentation</vt:lpstr>
      <vt:lpstr>Structure of argument</vt:lpstr>
      <vt:lpstr>South Africa is growing slowly relative to its peers</vt:lpstr>
      <vt:lpstr>A growth trap?</vt:lpstr>
      <vt:lpstr>Low investment</vt:lpstr>
      <vt:lpstr>Inward investment pattern</vt:lpstr>
      <vt:lpstr>Poor trade performance</vt:lpstr>
      <vt:lpstr>Anatomy of a Growth Trap  </vt:lpstr>
      <vt:lpstr>Competition in product markets is low:  OECD Product market regulation index</vt:lpstr>
      <vt:lpstr>And the regulatory burden is high Especially in network industries</vt:lpstr>
      <vt:lpstr>Innovation capacity Science, Engineering and Technology Graduates</vt:lpstr>
      <vt:lpstr>International patent registration Declining global rank</vt:lpstr>
      <vt:lpstr>Weakening expenditure on innovation Value and percentage of GDP</vt:lpstr>
      <vt:lpstr>Falling behind in competitive knowledge: Declining rank in the knowledge based economy index</vt:lpstr>
      <vt:lpstr>Persistent high unemployment is not surprising   Though the roots of high unemployment are structural</vt:lpstr>
      <vt:lpstr>Equally striking is the extent and nature of inequality</vt:lpstr>
      <vt:lpstr>Measuring distribution </vt:lpstr>
      <vt:lpstr>Patterns of expenditure distribution</vt:lpstr>
      <vt:lpstr>Patterns of expenditure distribution</vt:lpstr>
      <vt:lpstr>Patterns of expenditure distribution</vt:lpstr>
      <vt:lpstr>What happened? Why did South Africa not transform more?</vt:lpstr>
      <vt:lpstr>A short history of the transition 1. Late apartheid reforms </vt:lpstr>
      <vt:lpstr>A short history of the transition 2. During the interregnum</vt:lpstr>
      <vt:lpstr>A short history of the transition 3. Pro-status-quo constitutional/legal outcomes</vt:lpstr>
      <vt:lpstr>A short history of the transition 4. The rise and fall of social partnership from NEF to NEDLAC </vt:lpstr>
      <vt:lpstr>A short history of the transition 5. Black economic empowerment</vt:lpstr>
      <vt:lpstr>Forbes Africa rich list extract</vt:lpstr>
      <vt:lpstr>Outcome of the transition</vt:lpstr>
      <vt:lpstr>Also there were accidents of the transition</vt:lpstr>
      <vt:lpstr>Missed opportunities What more radical reform might have included</vt:lpstr>
      <vt:lpstr>What is to be done? </vt:lpstr>
      <vt:lpstr>Islands of effectiveness – examples of improvements </vt:lpstr>
      <vt:lpstr>Islands of effectiveness – some possible new opportunities </vt:lpstr>
      <vt:lpstr>Some key sources:</vt:lpstr>
    </vt:vector>
  </TitlesOfParts>
  <Company>University of Cape Town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Fatal Embrace Understanding South Africa’s stagnation</dc:title>
  <dc:creator>User</dc:creator>
  <cp:lastModifiedBy>User</cp:lastModifiedBy>
  <cp:revision>60</cp:revision>
  <dcterms:created xsi:type="dcterms:W3CDTF">2015-10-31T07:41:59Z</dcterms:created>
  <dcterms:modified xsi:type="dcterms:W3CDTF">2015-11-25T10:40:00Z</dcterms:modified>
</cp:coreProperties>
</file>