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8"/>
  </p:notesMasterIdLst>
  <p:sldIdLst>
    <p:sldId id="318" r:id="rId2"/>
    <p:sldId id="284" r:id="rId3"/>
    <p:sldId id="341" r:id="rId4"/>
    <p:sldId id="320" r:id="rId5"/>
    <p:sldId id="322" r:id="rId6"/>
    <p:sldId id="298" r:id="rId7"/>
    <p:sldId id="313" r:id="rId8"/>
    <p:sldId id="342" r:id="rId9"/>
    <p:sldId id="307" r:id="rId10"/>
    <p:sldId id="315" r:id="rId11"/>
    <p:sldId id="323" r:id="rId12"/>
    <p:sldId id="312" r:id="rId13"/>
    <p:sldId id="324" r:id="rId14"/>
    <p:sldId id="338" r:id="rId15"/>
    <p:sldId id="337" r:id="rId16"/>
    <p:sldId id="34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71" autoAdjust="0"/>
    <p:restoredTop sz="94660"/>
  </p:normalViewPr>
  <p:slideViewPr>
    <p:cSldViewPr>
      <p:cViewPr>
        <p:scale>
          <a:sx n="85" d="100"/>
          <a:sy n="85" d="100"/>
        </p:scale>
        <p:origin x="-149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76E96-7570-4C4A-AAF2-A9FA0E98F3F9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87003B-652C-405F-AD44-701D387BE3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82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8034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CA7D74-79C0-4C52-A046-848BAA652B51}" type="slidenum">
              <a:rPr lang="en-GB" sz="1200" smtClean="0"/>
              <a:pPr eaLnBrk="1" hangingPunct="1"/>
              <a:t>2</a:t>
            </a:fld>
            <a:endParaRPr lang="en-GB" sz="1200" smtClean="0"/>
          </a:p>
        </p:txBody>
      </p:sp>
    </p:spTree>
    <p:extLst>
      <p:ext uri="{BB962C8B-B14F-4D97-AF65-F5344CB8AC3E}">
        <p14:creationId xmlns:p14="http://schemas.microsoft.com/office/powerpoint/2010/main" val="200420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A18944-C977-43B3-984D-151D5F3FA07F}" type="slidenum">
              <a:rPr lang="en-GB" sz="1200" smtClean="0"/>
              <a:pPr eaLnBrk="1" hangingPunct="1"/>
              <a:t>3</a:t>
            </a:fld>
            <a:endParaRPr lang="en-GB" sz="1200" smtClean="0"/>
          </a:p>
        </p:txBody>
      </p:sp>
    </p:spTree>
    <p:extLst>
      <p:ext uri="{BB962C8B-B14F-4D97-AF65-F5344CB8AC3E}">
        <p14:creationId xmlns:p14="http://schemas.microsoft.com/office/powerpoint/2010/main" val="4162286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58563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304089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39CBFA-AB65-4EC5-8515-3885B3DACB8F}" type="slidenum">
              <a:rPr lang="en-GB" sz="1200" smtClean="0"/>
              <a:pPr eaLnBrk="1" hangingPunct="1"/>
              <a:t>6</a:t>
            </a:fld>
            <a:endParaRPr lang="en-GB" sz="1200" smtClean="0"/>
          </a:p>
        </p:txBody>
      </p:sp>
    </p:spTree>
    <p:extLst>
      <p:ext uri="{BB962C8B-B14F-4D97-AF65-F5344CB8AC3E}">
        <p14:creationId xmlns:p14="http://schemas.microsoft.com/office/powerpoint/2010/main" val="2721447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702152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835939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640630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FF2E19B-13A6-4701-99AC-E7C22B94A473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247E1FA-EAC7-4D5D-8A41-B26DEAAF35AA}" type="datetimeFigureOut">
              <a:rPr lang="en-GB" smtClean="0"/>
              <a:t>25/11/2015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Modernisation theories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724422" y="2213447"/>
            <a:ext cx="7555631" cy="3912319"/>
          </a:xfrm>
        </p:spPr>
        <p:txBody>
          <a:bodyPr>
            <a:normAutofit/>
          </a:bodyPr>
          <a:lstStyle/>
          <a:p>
            <a:pPr marL="250022" indent="-250022">
              <a:buFontTx/>
              <a:buChar char="•"/>
              <a:defRPr/>
            </a:pPr>
            <a:r>
              <a:rPr lang="en-US" sz="2800" dirty="0"/>
              <a:t>The linear view of democracy as end point of </a:t>
            </a:r>
            <a:r>
              <a:rPr lang="en-US" sz="2800" dirty="0" err="1"/>
              <a:t>modernisation</a:t>
            </a:r>
            <a:endParaRPr lang="en-US" sz="2800" dirty="0"/>
          </a:p>
          <a:p>
            <a:pPr marL="552504" lvl="1" indent="-250022">
              <a:buFontTx/>
              <a:buChar char="•"/>
              <a:defRPr/>
            </a:pPr>
            <a:r>
              <a:rPr lang="en-US" sz="2600" dirty="0"/>
              <a:t>Democracy could only be possible after passing some threshold of development</a:t>
            </a:r>
          </a:p>
          <a:p>
            <a:pPr marL="250022" indent="-250022">
              <a:buFontTx/>
              <a:buChar char="•"/>
              <a:defRPr/>
            </a:pPr>
            <a:r>
              <a:rPr lang="en-US" sz="2800" dirty="0"/>
              <a:t>The trade-off view</a:t>
            </a:r>
          </a:p>
          <a:p>
            <a:pPr marL="250022" indent="-250022">
              <a:buFontTx/>
              <a:buChar char="•"/>
              <a:defRPr/>
            </a:pPr>
            <a:r>
              <a:rPr lang="en-US" sz="2800" dirty="0"/>
              <a:t>The "sacrifices" view</a:t>
            </a:r>
          </a:p>
          <a:p>
            <a:pPr marL="523485" lvl="1" indent="-250022">
              <a:spcBef>
                <a:spcPts val="0"/>
              </a:spcBef>
              <a:buFontTx/>
              <a:buChar char="•"/>
              <a:defRPr/>
            </a:pPr>
            <a:r>
              <a:rPr lang="en-US" dirty="0" smtClean="0"/>
              <a:t>  "Blood sweat and tears"  or the BLAST model - Amartya Sen</a:t>
            </a:r>
          </a:p>
          <a:p>
            <a:pPr marL="221003" indent="-250022">
              <a:spcBef>
                <a:spcPts val="0"/>
              </a:spcBef>
              <a:buFontTx/>
              <a:buChar char="•"/>
              <a:defRPr/>
            </a:pPr>
            <a:r>
              <a:rPr lang="en-US" dirty="0" smtClean="0"/>
              <a:t>Fully Belly Thesis “People can’t eat democracy”</a:t>
            </a:r>
          </a:p>
          <a:p>
            <a:pPr marL="523485" lvl="1" indent="-250022">
              <a:spcBef>
                <a:spcPts val="2250"/>
              </a:spcBef>
              <a:buFontTx/>
              <a:buChar char="•"/>
              <a:defRPr/>
            </a:pPr>
            <a:endParaRPr lang="en-US" dirty="0" smtClean="0"/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1000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25689195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Ideological stance of new democracies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Many were orthodox in reaction to the interventionism of their authoritarian predecessors</a:t>
            </a:r>
          </a:p>
          <a:p>
            <a:r>
              <a:rPr lang="en-GB" dirty="0" smtClean="0"/>
              <a:t>Some equated free markets with democracy</a:t>
            </a:r>
          </a:p>
          <a:p>
            <a:r>
              <a:rPr lang="en-GB" dirty="0" smtClean="0"/>
              <a:t>Although oppositions to orthodox policies played a major role, the political leadership that emerged were middle class in favour of markets</a:t>
            </a:r>
          </a:p>
          <a:p>
            <a:r>
              <a:rPr lang="en-GB" dirty="0" smtClean="0"/>
              <a:t>Some of these were former bureaucrats  or politicians turned businessmen and women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64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are African democracies doing?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are generally doing better than their authoritarian predecessor</a:t>
            </a:r>
          </a:p>
          <a:p>
            <a:r>
              <a:rPr lang="en-GB" dirty="0" smtClean="0"/>
              <a:t>But are they doing better than their contemporaries?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7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Many democracies are moving away from orthodox policies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871761" y="2365252"/>
            <a:ext cx="7408292" cy="3760514"/>
          </a:xfrm>
        </p:spPr>
        <p:txBody>
          <a:bodyPr/>
          <a:lstStyle/>
          <a:p>
            <a:pPr marL="267881" indent="-267881">
              <a:buFontTx/>
              <a:buChar char="•"/>
            </a:pPr>
            <a:r>
              <a:rPr lang="en-US" sz="2500"/>
              <a:t>Over time democratic politics works against formulaic orthodox and tend to move context specific policies</a:t>
            </a:r>
          </a:p>
          <a:p>
            <a:pPr marL="267881" indent="-267881">
              <a:buFontTx/>
              <a:buChar char="•"/>
            </a:pPr>
            <a:r>
              <a:rPr lang="en-US" sz="2500"/>
              <a:t>Some of the new democracies are benefitting from the recent resource boom which renders the traction of conditionalities less effective</a:t>
            </a:r>
          </a:p>
          <a:p>
            <a:pPr marL="267881" indent="-267881">
              <a:buFontTx/>
              <a:buChar char="•"/>
            </a:pPr>
            <a:r>
              <a:rPr lang="en-US" sz="2500"/>
              <a:t>The shift from the more formalistic aspects of democracy towards substantive issues of social justice 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1000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24829851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accumulation 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capitalist economy high growth calls for high profitability</a:t>
            </a:r>
          </a:p>
          <a:p>
            <a:r>
              <a:rPr lang="en-US" dirty="0" smtClean="0"/>
              <a:t>The challenge is to ensure that profits accruing to capitalists are productively and not consumes of repatriated</a:t>
            </a:r>
            <a:endParaRPr lang="en-GB" dirty="0" smtClean="0"/>
          </a:p>
          <a:p>
            <a:r>
              <a:rPr lang="en-GB" dirty="0" smtClean="0"/>
              <a:t>No </a:t>
            </a:r>
            <a:r>
              <a:rPr lang="en-GB" dirty="0"/>
              <a:t>clear “developmental pacts”  have emerged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3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Democracy and Growth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Through the analysis of the latest </a:t>
            </a:r>
            <a:r>
              <a:rPr lang="en-GB" dirty="0" smtClean="0"/>
              <a:t>economic and </a:t>
            </a:r>
            <a:r>
              <a:rPr lang="en-GB" dirty="0"/>
              <a:t>political data, which include up to 43 countries in sub-Saharan Africa for the period of </a:t>
            </a:r>
            <a:r>
              <a:rPr lang="en-GB" dirty="0" smtClean="0"/>
              <a:t>1982-2012</a:t>
            </a:r>
            <a:r>
              <a:rPr lang="en-GB" dirty="0"/>
              <a:t>, </a:t>
            </a:r>
            <a:r>
              <a:rPr lang="en-GB" dirty="0" smtClean="0"/>
              <a:t> they  </a:t>
            </a:r>
            <a:r>
              <a:rPr lang="en-GB" dirty="0"/>
              <a:t>find strong evidence that democracy is positively associated with economic </a:t>
            </a:r>
            <a:r>
              <a:rPr lang="en-GB" dirty="0" smtClean="0"/>
              <a:t>growth</a:t>
            </a:r>
          </a:p>
          <a:p>
            <a:r>
              <a:rPr lang="en-GB" dirty="0" smtClean="0"/>
              <a:t>And that </a:t>
            </a:r>
            <a:r>
              <a:rPr lang="en-GB" dirty="0"/>
              <a:t>this ‘democratic advantage’ is more pronounced for those African countries that </a:t>
            </a:r>
            <a:r>
              <a:rPr lang="en-GB" dirty="0" err="1" smtClean="0"/>
              <a:t>haveremained</a:t>
            </a:r>
            <a:r>
              <a:rPr lang="en-GB" dirty="0" smtClean="0"/>
              <a:t> </a:t>
            </a:r>
            <a:r>
              <a:rPr lang="en-GB" dirty="0"/>
              <a:t>democratic for longer periods of </a:t>
            </a:r>
            <a:r>
              <a:rPr lang="en-GB" dirty="0" smtClean="0"/>
              <a:t>time</a:t>
            </a:r>
          </a:p>
          <a:p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04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New challenges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871761" y="2365252"/>
            <a:ext cx="7408292" cy="3760514"/>
          </a:xfrm>
        </p:spPr>
        <p:txBody>
          <a:bodyPr>
            <a:normAutofit/>
          </a:bodyPr>
          <a:lstStyle/>
          <a:p>
            <a:pPr marL="267881" indent="-267881">
              <a:buFontTx/>
              <a:buChar char="•"/>
            </a:pPr>
            <a:r>
              <a:rPr lang="en-US" sz="2531"/>
              <a:t>Over time democratic politics works against formulaic orthodox and tend to move context specific policies</a:t>
            </a:r>
          </a:p>
          <a:p>
            <a:pPr marL="267881" indent="-267881">
              <a:buFontTx/>
              <a:buChar char="•"/>
            </a:pPr>
            <a:r>
              <a:rPr lang="en-US" sz="2531"/>
              <a:t>Some of the new democracies are benefitting from the recent resource boom which renders the traction of conditionalities less effective</a:t>
            </a:r>
          </a:p>
          <a:p>
            <a:pPr marL="267881" indent="-267881">
              <a:buFontTx/>
              <a:buChar char="•"/>
            </a:pPr>
            <a:r>
              <a:rPr lang="en-US" sz="2531"/>
              <a:t>The shift from the more formalistic aspects of democracy towards substantive issues of social justice 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31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984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2857078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Democracy is </a:t>
            </a:r>
            <a:r>
              <a:rPr lang="en-GB" dirty="0"/>
              <a:t>superior to autocracy only when structural factors, such as external threats </a:t>
            </a:r>
            <a:r>
              <a:rPr lang="en-GB" dirty="0" smtClean="0"/>
              <a:t>or natural </a:t>
            </a:r>
            <a:r>
              <a:rPr lang="en-GB" dirty="0"/>
              <a:t>resource intensity, are not </a:t>
            </a:r>
            <a:r>
              <a:rPr lang="en-GB" dirty="0" err="1"/>
              <a:t>favorable</a:t>
            </a:r>
            <a:r>
              <a:rPr lang="en-GB" dirty="0"/>
              <a:t> to growth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Conversely, </a:t>
            </a:r>
            <a:r>
              <a:rPr lang="en-GB"/>
              <a:t>where </a:t>
            </a:r>
            <a:r>
              <a:rPr lang="en-GB" smtClean="0"/>
              <a:t>structural factors </a:t>
            </a:r>
            <a:r>
              <a:rPr lang="en-GB" dirty="0"/>
              <a:t>are conducive to growth, autocracies are likely to perform better </a:t>
            </a:r>
            <a:r>
              <a:rPr lang="en-GB"/>
              <a:t>or </a:t>
            </a:r>
            <a:r>
              <a:rPr lang="en-GB" smtClean="0"/>
              <a:t>equally well </a:t>
            </a:r>
            <a:r>
              <a:rPr lang="en-GB" dirty="0"/>
              <a:t>as democracies.</a:t>
            </a:r>
          </a:p>
        </p:txBody>
      </p:sp>
    </p:spTree>
    <p:extLst>
      <p:ext uri="{BB962C8B-B14F-4D97-AF65-F5344CB8AC3E}">
        <p14:creationId xmlns:p14="http://schemas.microsoft.com/office/powerpoint/2010/main" val="2825096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0AA56-94B0-48DC-A649-BBE905649573}" type="datetime1">
              <a:rPr lang="en-US"/>
              <a:pPr/>
              <a:t>11/25/2015</a:t>
            </a:fld>
            <a:endParaRPr lang="en-GB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 anchor="ctr">
            <a:noAutofit/>
          </a:bodyPr>
          <a:lstStyle/>
          <a:p>
            <a:r>
              <a:rPr lang="de-CH"/>
              <a:t>Development versus Democracy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700213"/>
            <a:ext cx="6934200" cy="44005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de-CH" dirty="0"/>
              <a:t>Authoritarian advantage</a:t>
            </a:r>
          </a:p>
          <a:p>
            <a:pPr lvl="1">
              <a:lnSpc>
                <a:spcPct val="90000"/>
              </a:lnSpc>
            </a:pPr>
            <a:r>
              <a:rPr lang="de-CH" dirty="0"/>
              <a:t>Efficiency</a:t>
            </a:r>
          </a:p>
          <a:p>
            <a:pPr lvl="1">
              <a:lnSpc>
                <a:spcPct val="90000"/>
              </a:lnSpc>
            </a:pPr>
            <a:r>
              <a:rPr lang="de-CH" dirty="0"/>
              <a:t>Political Stability – national unity argument</a:t>
            </a:r>
          </a:p>
          <a:p>
            <a:pPr lvl="1">
              <a:lnSpc>
                <a:spcPct val="90000"/>
              </a:lnSpc>
            </a:pPr>
            <a:r>
              <a:rPr lang="de-CH" dirty="0"/>
              <a:t>Long-time perspective due to freedom from populist and myopic demands </a:t>
            </a:r>
          </a:p>
          <a:p>
            <a:pPr lvl="1">
              <a:lnSpc>
                <a:spcPct val="90000"/>
              </a:lnSpc>
            </a:pPr>
            <a:r>
              <a:rPr lang="de-CH" dirty="0"/>
              <a:t>Higher revenue collection capacity</a:t>
            </a:r>
          </a:p>
          <a:p>
            <a:pPr lvl="1">
              <a:lnSpc>
                <a:spcPct val="90000"/>
              </a:lnSpc>
            </a:pPr>
            <a:r>
              <a:rPr lang="de-CH" dirty="0"/>
              <a:t>Historical evidence of Developmental authoritarian regimes –</a:t>
            </a:r>
          </a:p>
          <a:p>
            <a:pPr lvl="2">
              <a:lnSpc>
                <a:spcPct val="90000"/>
              </a:lnSpc>
            </a:pPr>
            <a:r>
              <a:rPr lang="de-CH" dirty="0"/>
              <a:t> the India China comparison</a:t>
            </a:r>
          </a:p>
          <a:p>
            <a:pPr lvl="2">
              <a:lnSpc>
                <a:spcPct val="90000"/>
              </a:lnSpc>
            </a:pPr>
            <a:r>
              <a:rPr lang="de-CH" dirty="0"/>
              <a:t>The East Asian Miracle economies</a:t>
            </a:r>
          </a:p>
          <a:p>
            <a:pPr lvl="2">
              <a:lnSpc>
                <a:spcPct val="90000"/>
              </a:lnSpc>
            </a:pPr>
            <a:r>
              <a:rPr lang="de-CH" dirty="0"/>
              <a:t>The Soviet Exoerience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7475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38118-FFB5-4681-9100-6823F1F39D48}" type="datetime1">
              <a:rPr lang="en-US"/>
              <a:pPr/>
              <a:t>11/25/2015</a:t>
            </a:fld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5412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Domestic Politics</a:t>
            </a: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nation-building quest for unity</a:t>
            </a:r>
          </a:p>
          <a:p>
            <a:pPr eaLnBrk="1" hangingPunct="1"/>
            <a:r>
              <a:rPr lang="en-GB" smtClean="0"/>
              <a:t>Conflation of unity with uniformity</a:t>
            </a:r>
          </a:p>
          <a:p>
            <a:pPr eaLnBrk="1" hangingPunct="1"/>
            <a:r>
              <a:rPr lang="en-GB" smtClean="0"/>
              <a:t>Overthrow of nationalist movements by military rulers</a:t>
            </a:r>
          </a:p>
          <a:p>
            <a:pPr eaLnBrk="1" hangingPunct="1"/>
            <a:r>
              <a:rPr lang="en-GB" smtClean="0"/>
              <a:t>Authoritarian developmentalism: </a:t>
            </a:r>
          </a:p>
          <a:p>
            <a:pPr lvl="1" eaLnBrk="1" hangingPunct="1"/>
            <a:r>
              <a:rPr lang="en-GB" smtClean="0"/>
              <a:t>“Silent: Development in Progress”</a:t>
            </a:r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1000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1084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914353">
              <a:defRPr/>
            </a:pPr>
            <a:r>
              <a:rPr lang="en-US"/>
              <a:t>The Authoritarian advantage once again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824880" y="2061642"/>
            <a:ext cx="7358063" cy="4018359"/>
          </a:xfrm>
        </p:spPr>
        <p:txBody>
          <a:bodyPr/>
          <a:lstStyle/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z="2200"/>
              <a:t>Interpretation of the role of developmental state as inherently authoritarian 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z="2200"/>
              <a:t>The Pinochet and Chicago Boys link-up and the view that only authoritarian regimes could implement SAP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z="2200"/>
              <a:t>The developmental state literature was used to suggest that East Asia was following the correct path - development then democracy. Africans were seen as sequencing the process wrongly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z="2200"/>
              <a:t> Initial suspicion that democracy would undermine adjustment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1000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37197645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0C508-FDA4-49AA-ABBD-5CCF402534A8}" type="datetime1">
              <a:rPr lang="en-US"/>
              <a:pPr/>
              <a:t>11/25/2015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>
            <a:noAutofit/>
          </a:bodyPr>
          <a:lstStyle/>
          <a:p>
            <a:r>
              <a:rPr lang="en-GB" dirty="0" smtClean="0"/>
              <a:t>Case for democracy</a:t>
            </a:r>
            <a:endParaRPr lang="en-GB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New Empirical evidence refutes the “law-like” trade-off between on democracy and growth But Suggests that democracies at low level of income risk reversal</a:t>
            </a:r>
          </a:p>
          <a:p>
            <a:r>
              <a:rPr lang="en-GB" sz="2800" dirty="0"/>
              <a:t>While democracies may not perform spectacularly they do not fail as egregiously as authoritarian regimes</a:t>
            </a:r>
          </a:p>
          <a:p>
            <a:r>
              <a:rPr lang="en-GB" sz="2800" dirty="0"/>
              <a:t>There have been “democratic developmental States</a:t>
            </a:r>
          </a:p>
          <a:p>
            <a:r>
              <a:rPr lang="en-GB" sz="2800" dirty="0"/>
              <a:t>Two of the frequently cited are Africa – Botswana and </a:t>
            </a:r>
            <a:r>
              <a:rPr lang="en-GB" sz="2800" dirty="0" smtClean="0"/>
              <a:t>Mauritius</a:t>
            </a:r>
          </a:p>
          <a:p>
            <a:r>
              <a:rPr lang="en-GB" sz="2800" dirty="0"/>
              <a:t>Development requires strong states but strong states are not necessarily authoritarian states</a:t>
            </a:r>
          </a:p>
          <a:p>
            <a:r>
              <a:rPr lang="en-GB" sz="2800" dirty="0"/>
              <a:t>Authoritarian versus </a:t>
            </a:r>
            <a:r>
              <a:rPr lang="en-GB" sz="2800" dirty="0" err="1"/>
              <a:t>infrastrucultural</a:t>
            </a:r>
            <a:r>
              <a:rPr lang="en-GB" sz="2800" dirty="0"/>
              <a:t> power</a:t>
            </a:r>
          </a:p>
          <a:p>
            <a:r>
              <a:rPr lang="en-GB" sz="2800" dirty="0"/>
              <a:t>Self-corrective capacity of democracies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913841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Inherited weakened </a:t>
            </a:r>
            <a:r>
              <a:rPr lang="en-GB" dirty="0" smtClean="0"/>
              <a:t>states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aftermath of adjustment and retrenchment</a:t>
            </a:r>
          </a:p>
          <a:p>
            <a:r>
              <a:rPr lang="en-GB" dirty="0" smtClean="0"/>
              <a:t>Democratisation has focussed on formal issues  of holding elections and paid less attention to substantive issues of well being</a:t>
            </a:r>
            <a:endParaRPr lang="en-GB" dirty="0"/>
          </a:p>
          <a:p>
            <a:r>
              <a:rPr lang="en-US" dirty="0" smtClean="0"/>
              <a:t>Reduced extractive capacity and problems of meeting of social needs of newly empowered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27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SAP and Democracy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Trade-off argument</a:t>
            </a:r>
          </a:p>
          <a:p>
            <a:pPr lvl="1"/>
            <a:r>
              <a:rPr lang="de-CH" dirty="0"/>
              <a:t>Democracies prone to Rent-seeking and policy capture</a:t>
            </a:r>
          </a:p>
          <a:p>
            <a:pPr lvl="1"/>
            <a:r>
              <a:rPr lang="de-CH" dirty="0"/>
              <a:t>Populist pressures for consumption</a:t>
            </a:r>
          </a:p>
          <a:p>
            <a:pPr lvl="1"/>
            <a:r>
              <a:rPr lang="de-CH" dirty="0"/>
              <a:t>Coordination problems</a:t>
            </a:r>
          </a:p>
          <a:p>
            <a:pPr lvl="1"/>
            <a:r>
              <a:rPr lang="de-CH" dirty="0"/>
              <a:t>Instability of policy</a:t>
            </a:r>
          </a:p>
          <a:p>
            <a:pPr lvl="2"/>
            <a:r>
              <a:rPr lang="de-CH" dirty="0"/>
              <a:t>Political business cycles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564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The new embrace of democracy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871761" y="2416597"/>
            <a:ext cx="7408292" cy="3709169"/>
          </a:xfrm>
        </p:spPr>
        <p:txBody>
          <a:bodyPr>
            <a:normAutofit/>
          </a:bodyPr>
          <a:lstStyle/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mtClean="0"/>
              <a:t>End of Cold War and neoliberal triumphalism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mtClean="0"/>
              <a:t>Fukuyama: End of History” and Mrs. Thatcher’s insistence “There is no alternative”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mtClean="0"/>
              <a:t>Adoption by New  democracies of orthodoxy policies facilitated conditionalities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mtClean="0"/>
              <a:t>New understanding of “Development as Freedom” a view expressed in 1960s by Arthur Lewis</a:t>
            </a:r>
          </a:p>
          <a:p>
            <a:pPr marL="267881" indent="-267881">
              <a:spcBef>
                <a:spcPts val="844"/>
              </a:spcBef>
              <a:buFontTx/>
              <a:buChar char="•"/>
            </a:pPr>
            <a:r>
              <a:rPr lang="en-US" smtClean="0"/>
              <a:t>Evidence of no ”trade-offs” between democracy and growth</a:t>
            </a:r>
          </a:p>
          <a:p>
            <a:pPr marL="267881" indent="-267881">
              <a:buFontTx/>
              <a:buChar char="•"/>
            </a:pPr>
            <a:r>
              <a:rPr lang="en-US" smtClean="0"/>
              <a:t>            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522368" indent="-200911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803643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125101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1446558" indent="-160729" eaLnBrk="0"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1768015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089473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2410930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2732387" indent="-160729" algn="ctr" defTabSz="41075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eaLnBrk="1"/>
            <a:r>
              <a:rPr lang="en-US" sz="1000">
                <a:solidFill>
                  <a:schemeClr val="tx2"/>
                </a:solidFill>
              </a:rPr>
              <a:t>Thandika Mkandawire, LSE London</a:t>
            </a:r>
          </a:p>
        </p:txBody>
      </p:sp>
    </p:spTree>
    <p:extLst>
      <p:ext uri="{BB962C8B-B14F-4D97-AF65-F5344CB8AC3E}">
        <p14:creationId xmlns:p14="http://schemas.microsoft.com/office/powerpoint/2010/main" val="40524078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325</TotalTime>
  <Words>786</Words>
  <Application>Microsoft Office PowerPoint</Application>
  <PresentationFormat>On-screen Show (4:3)</PresentationFormat>
  <Paragraphs>92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Modernisation theories</vt:lpstr>
      <vt:lpstr>Development versus Democracy</vt:lpstr>
      <vt:lpstr>PowerPoint Presentation</vt:lpstr>
      <vt:lpstr>Domestic Politics</vt:lpstr>
      <vt:lpstr>The Authoritarian advantage once again</vt:lpstr>
      <vt:lpstr>Case for democracy</vt:lpstr>
      <vt:lpstr>Inherited weakened states</vt:lpstr>
      <vt:lpstr>SAP and Democracy</vt:lpstr>
      <vt:lpstr>The new embrace of democracy</vt:lpstr>
      <vt:lpstr>Ideological stance of new democracies</vt:lpstr>
      <vt:lpstr>How are African democracies doing?</vt:lpstr>
      <vt:lpstr>Many democracies are moving away from orthodox policies</vt:lpstr>
      <vt:lpstr>The accumulation challenge</vt:lpstr>
      <vt:lpstr>Democracy and Growth</vt:lpstr>
      <vt:lpstr>New challenges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MKANDAWIRE</dc:creator>
  <cp:lastModifiedBy>Mkandawire</cp:lastModifiedBy>
  <cp:revision>31</cp:revision>
  <dcterms:created xsi:type="dcterms:W3CDTF">2013-06-26T07:36:56Z</dcterms:created>
  <dcterms:modified xsi:type="dcterms:W3CDTF">2015-11-25T16:09:28Z</dcterms:modified>
</cp:coreProperties>
</file>