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300" r:id="rId7"/>
    <p:sldId id="287" r:id="rId8"/>
    <p:sldId id="292" r:id="rId9"/>
    <p:sldId id="295" r:id="rId10"/>
    <p:sldId id="296" r:id="rId11"/>
    <p:sldId id="293" r:id="rId12"/>
    <p:sldId id="297" r:id="rId13"/>
    <p:sldId id="264" r:id="rId14"/>
    <p:sldId id="268" r:id="rId15"/>
    <p:sldId id="288" r:id="rId16"/>
    <p:sldId id="271" r:id="rId17"/>
    <p:sldId id="289" r:id="rId18"/>
    <p:sldId id="272" r:id="rId19"/>
    <p:sldId id="290" r:id="rId20"/>
    <p:sldId id="291" r:id="rId21"/>
    <p:sldId id="283" r:id="rId22"/>
    <p:sldId id="286"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9FA97AD-BF67-475A-8435-D5C79ABDB0D2}" type="datetimeFigureOut">
              <a:rPr lang="it-IT" smtClean="0"/>
              <a:t>23/03/2016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1637219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9FA97AD-BF67-475A-8435-D5C79ABDB0D2}" type="datetimeFigureOut">
              <a:rPr lang="it-IT" smtClean="0"/>
              <a:t>23/03/2016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826047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9FA97AD-BF67-475A-8435-D5C79ABDB0D2}" type="datetimeFigureOut">
              <a:rPr lang="it-IT" smtClean="0"/>
              <a:t>23/03/2016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657342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9FA97AD-BF67-475A-8435-D5C79ABDB0D2}" type="datetimeFigureOut">
              <a:rPr lang="it-IT" smtClean="0"/>
              <a:t>23/03/2016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221575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9FA97AD-BF67-475A-8435-D5C79ABDB0D2}" type="datetimeFigureOut">
              <a:rPr lang="it-IT" smtClean="0"/>
              <a:t>23/03/2016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346728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9FA97AD-BF67-475A-8435-D5C79ABDB0D2}" type="datetimeFigureOut">
              <a:rPr lang="it-IT" smtClean="0"/>
              <a:t>23/03/2016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1012936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9FA97AD-BF67-475A-8435-D5C79ABDB0D2}" type="datetimeFigureOut">
              <a:rPr lang="it-IT" smtClean="0"/>
              <a:t>23/03/2016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1555746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9FA97AD-BF67-475A-8435-D5C79ABDB0D2}" type="datetimeFigureOut">
              <a:rPr lang="it-IT" smtClean="0"/>
              <a:t>23/03/2016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3434651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9FA97AD-BF67-475A-8435-D5C79ABDB0D2}" type="datetimeFigureOut">
              <a:rPr lang="it-IT" smtClean="0"/>
              <a:t>23/03/2016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385606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9FA97AD-BF67-475A-8435-D5C79ABDB0D2}" type="datetimeFigureOut">
              <a:rPr lang="it-IT" smtClean="0"/>
              <a:t>23/03/2016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3047214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9FA97AD-BF67-475A-8435-D5C79ABDB0D2}" type="datetimeFigureOut">
              <a:rPr lang="it-IT" smtClean="0"/>
              <a:t>23/03/2016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E795E3E-731A-446E-8933-930A4507C841}" type="slidenum">
              <a:rPr lang="it-IT" smtClean="0"/>
              <a:t>‹N›</a:t>
            </a:fld>
            <a:endParaRPr lang="it-IT"/>
          </a:p>
        </p:txBody>
      </p:sp>
    </p:spTree>
    <p:extLst>
      <p:ext uri="{BB962C8B-B14F-4D97-AF65-F5344CB8AC3E}">
        <p14:creationId xmlns:p14="http://schemas.microsoft.com/office/powerpoint/2010/main" val="2981704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A97AD-BF67-475A-8435-D5C79ABDB0D2}" type="datetimeFigureOut">
              <a:rPr lang="it-IT" smtClean="0"/>
              <a:t>23/03/2016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95E3E-731A-446E-8933-930A4507C841}" type="slidenum">
              <a:rPr lang="it-IT" smtClean="0"/>
              <a:t>‹N›</a:t>
            </a:fld>
            <a:endParaRPr lang="it-IT"/>
          </a:p>
        </p:txBody>
      </p:sp>
    </p:spTree>
    <p:extLst>
      <p:ext uri="{BB962C8B-B14F-4D97-AF65-F5344CB8AC3E}">
        <p14:creationId xmlns:p14="http://schemas.microsoft.com/office/powerpoint/2010/main" val="3520185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1589664"/>
          </a:xfrm>
        </p:spPr>
        <p:txBody>
          <a:bodyPr>
            <a:normAutofit fontScale="90000"/>
          </a:bodyPr>
          <a:lstStyle/>
          <a:p>
            <a:r>
              <a:rPr lang="it-IT" sz="4400" b="1" dirty="0" err="1" smtClean="0"/>
              <a:t>Subjective</a:t>
            </a:r>
            <a:r>
              <a:rPr lang="it-IT" sz="4400" b="1" dirty="0" smtClean="0"/>
              <a:t> </a:t>
            </a:r>
            <a:r>
              <a:rPr lang="it-IT" sz="4400" b="1" dirty="0" err="1" smtClean="0"/>
              <a:t>Expectations</a:t>
            </a:r>
            <a:r>
              <a:rPr lang="it-IT" sz="4400" b="1" dirty="0" smtClean="0"/>
              <a:t>, </a:t>
            </a:r>
            <a:r>
              <a:rPr lang="it-IT" sz="4400" b="1" dirty="0" err="1" smtClean="0"/>
              <a:t>Labor</a:t>
            </a:r>
            <a:r>
              <a:rPr lang="it-IT" sz="4400" b="1" dirty="0" smtClean="0"/>
              <a:t> Market </a:t>
            </a:r>
            <a:r>
              <a:rPr lang="it-IT" sz="4400" b="1" dirty="0" err="1" smtClean="0"/>
              <a:t>Choices</a:t>
            </a:r>
            <a:r>
              <a:rPr lang="it-IT" sz="4400" b="1" dirty="0" smtClean="0"/>
              <a:t> and Migration</a:t>
            </a:r>
            <a:br>
              <a:rPr lang="it-IT" sz="4400" b="1" dirty="0" smtClean="0"/>
            </a:br>
            <a:r>
              <a:rPr lang="it-IT" sz="3100" dirty="0" err="1" smtClean="0"/>
              <a:t>Evidence</a:t>
            </a:r>
            <a:r>
              <a:rPr lang="it-IT" sz="3100" dirty="0" smtClean="0"/>
              <a:t> from </a:t>
            </a:r>
            <a:r>
              <a:rPr lang="it-IT" sz="3100" dirty="0" err="1" smtClean="0"/>
              <a:t>University</a:t>
            </a:r>
            <a:r>
              <a:rPr lang="it-IT" sz="3100" dirty="0" smtClean="0"/>
              <a:t> Students in Maputo</a:t>
            </a:r>
            <a:endParaRPr lang="it-IT" sz="3100" dirty="0"/>
          </a:p>
        </p:txBody>
      </p:sp>
      <p:sp>
        <p:nvSpPr>
          <p:cNvPr id="3" name="Sottotitolo 2"/>
          <p:cNvSpPr>
            <a:spLocks noGrp="1"/>
          </p:cNvSpPr>
          <p:nvPr>
            <p:ph type="subTitle" idx="1"/>
          </p:nvPr>
        </p:nvSpPr>
        <p:spPr>
          <a:xfrm>
            <a:off x="1524000" y="3356264"/>
            <a:ext cx="9144000" cy="1537854"/>
          </a:xfrm>
        </p:spPr>
        <p:txBody>
          <a:bodyPr>
            <a:normAutofit fontScale="25000" lnSpcReduction="20000"/>
          </a:bodyPr>
          <a:lstStyle/>
          <a:p>
            <a:r>
              <a:rPr lang="it-IT" sz="8000" b="1" dirty="0" smtClean="0"/>
              <a:t>Mariapia Mendola</a:t>
            </a:r>
            <a:r>
              <a:rPr lang="it-IT" sz="8000" dirty="0" smtClean="0"/>
              <a:t> (</a:t>
            </a:r>
            <a:r>
              <a:rPr lang="it-IT" sz="8000" dirty="0" err="1" smtClean="0"/>
              <a:t>University</a:t>
            </a:r>
            <a:r>
              <a:rPr lang="it-IT" sz="8000" dirty="0" smtClean="0"/>
              <a:t> of Milano Bicocca, IZA and </a:t>
            </a:r>
            <a:r>
              <a:rPr lang="it-IT" sz="8000" dirty="0" err="1" smtClean="0"/>
              <a:t>LdA</a:t>
            </a:r>
            <a:r>
              <a:rPr lang="it-IT" sz="8000" dirty="0" smtClean="0"/>
              <a:t>)</a:t>
            </a:r>
            <a:endParaRPr lang="it-IT" sz="8000" dirty="0"/>
          </a:p>
          <a:p>
            <a:r>
              <a:rPr lang="it-IT" sz="8000" b="1" dirty="0" smtClean="0"/>
              <a:t>Luigi Minale </a:t>
            </a:r>
            <a:r>
              <a:rPr lang="it-IT" sz="8000" dirty="0" smtClean="0"/>
              <a:t>(</a:t>
            </a:r>
            <a:r>
              <a:rPr lang="it-IT" sz="8000" dirty="0" err="1" smtClean="0"/>
              <a:t>Universidad</a:t>
            </a:r>
            <a:r>
              <a:rPr lang="it-IT" sz="8000" dirty="0" smtClean="0"/>
              <a:t> Carlos III de Madrid and </a:t>
            </a:r>
            <a:r>
              <a:rPr lang="it-IT" sz="8000" dirty="0" err="1" smtClean="0"/>
              <a:t>LdA</a:t>
            </a:r>
            <a:r>
              <a:rPr lang="it-IT" sz="8000" dirty="0" smtClean="0"/>
              <a:t>)</a:t>
            </a:r>
          </a:p>
          <a:p>
            <a:r>
              <a:rPr lang="it-IT" sz="8000" b="1" dirty="0" smtClean="0"/>
              <a:t>Ines </a:t>
            </a:r>
            <a:r>
              <a:rPr lang="it-IT" sz="8000" b="1" dirty="0" err="1" smtClean="0"/>
              <a:t>Raimundo</a:t>
            </a:r>
            <a:r>
              <a:rPr lang="it-IT" sz="8000" dirty="0" smtClean="0"/>
              <a:t> (</a:t>
            </a:r>
            <a:r>
              <a:rPr lang="it-IT" sz="8000" dirty="0" err="1" smtClean="0"/>
              <a:t>Universidade</a:t>
            </a:r>
            <a:r>
              <a:rPr lang="it-IT" sz="8000" dirty="0" smtClean="0"/>
              <a:t> Eduardo </a:t>
            </a:r>
            <a:r>
              <a:rPr lang="it-IT" sz="8000" dirty="0" err="1" smtClean="0"/>
              <a:t>Mondlane</a:t>
            </a:r>
            <a:r>
              <a:rPr lang="it-IT" sz="8000" dirty="0" smtClean="0"/>
              <a:t>)</a:t>
            </a:r>
            <a:endParaRPr lang="it-IT" sz="8000" dirty="0" smtClean="0"/>
          </a:p>
          <a:p>
            <a:endParaRPr lang="it-IT" sz="6000" dirty="0"/>
          </a:p>
          <a:p>
            <a:endParaRPr lang="it-IT" sz="6000" dirty="0" smtClean="0"/>
          </a:p>
          <a:p>
            <a:endParaRPr lang="it-IT" sz="6000" dirty="0" smtClean="0"/>
          </a:p>
          <a:p>
            <a:endParaRPr lang="it-IT" sz="8000" dirty="0"/>
          </a:p>
          <a:p>
            <a:r>
              <a:rPr lang="it-IT" sz="8000" dirty="0" smtClean="0"/>
              <a:t>IGC, Maputo</a:t>
            </a:r>
            <a:endParaRPr lang="it-IT" sz="8000" dirty="0"/>
          </a:p>
          <a:p>
            <a:r>
              <a:rPr lang="it-IT" sz="8000" dirty="0" smtClean="0"/>
              <a:t>March, 24°, 2016</a:t>
            </a:r>
            <a:endParaRPr lang="it-IT" sz="8000" dirty="0"/>
          </a:p>
        </p:txBody>
      </p:sp>
    </p:spTree>
    <p:extLst>
      <p:ext uri="{BB962C8B-B14F-4D97-AF65-F5344CB8AC3E}">
        <p14:creationId xmlns:p14="http://schemas.microsoft.com/office/powerpoint/2010/main" val="1472991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endParaRPr lang="it-IT" sz="2800" b="1" dirty="0"/>
          </a:p>
        </p:txBody>
      </p:sp>
      <p:sp>
        <p:nvSpPr>
          <p:cNvPr id="3" name="Segnaposto contenuto 2"/>
          <p:cNvSpPr>
            <a:spLocks noGrp="1"/>
          </p:cNvSpPr>
          <p:nvPr>
            <p:ph idx="1"/>
          </p:nvPr>
        </p:nvSpPr>
        <p:spPr/>
        <p:txBody>
          <a:bodyPr/>
          <a:lstStyle/>
          <a:p>
            <a:endParaRPr lang="it-IT" dirty="0"/>
          </a:p>
        </p:txBody>
      </p:sp>
      <p:pic>
        <p:nvPicPr>
          <p:cNvPr id="6" name="Immagine 5"/>
          <p:cNvPicPr/>
          <p:nvPr/>
        </p:nvPicPr>
        <p:blipFill>
          <a:blip r:embed="rId2">
            <a:extLst>
              <a:ext uri="{28A0092B-C50C-407E-A947-70E740481C1C}">
                <a14:useLocalDpi xmlns:a14="http://schemas.microsoft.com/office/drawing/2010/main" val="0"/>
              </a:ext>
            </a:extLst>
          </a:blip>
          <a:srcRect/>
          <a:stretch>
            <a:fillRect/>
          </a:stretch>
        </p:blipFill>
        <p:spPr bwMode="auto">
          <a:xfrm>
            <a:off x="2587337" y="83126"/>
            <a:ext cx="6515100" cy="6577447"/>
          </a:xfrm>
          <a:prstGeom prst="rect">
            <a:avLst/>
          </a:prstGeom>
          <a:noFill/>
          <a:ln>
            <a:solidFill>
              <a:srgbClr val="0070C0"/>
            </a:solidFill>
          </a:ln>
        </p:spPr>
      </p:pic>
      <p:sp>
        <p:nvSpPr>
          <p:cNvPr id="4" name="Rettangolo 3"/>
          <p:cNvSpPr/>
          <p:nvPr/>
        </p:nvSpPr>
        <p:spPr>
          <a:xfrm>
            <a:off x="7855527" y="5397499"/>
            <a:ext cx="1246910" cy="1034473"/>
          </a:xfrm>
          <a:prstGeom prst="rect">
            <a:avLst/>
          </a:prstGeom>
          <a:noFill/>
          <a:ln w="41275" cmpd="thickThi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07567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Mozambique</a:t>
            </a:r>
            <a:endParaRPr lang="it-IT" dirty="0"/>
          </a:p>
        </p:txBody>
      </p:sp>
      <p:sp>
        <p:nvSpPr>
          <p:cNvPr id="3" name="Segnaposto contenuto 2"/>
          <p:cNvSpPr>
            <a:spLocks noGrp="1"/>
          </p:cNvSpPr>
          <p:nvPr>
            <p:ph idx="1"/>
          </p:nvPr>
        </p:nvSpPr>
        <p:spPr>
          <a:xfrm>
            <a:off x="838200" y="1531620"/>
            <a:ext cx="10515600" cy="4645343"/>
          </a:xfrm>
        </p:spPr>
        <p:txBody>
          <a:bodyPr>
            <a:noAutofit/>
          </a:bodyPr>
          <a:lstStyle/>
          <a:p>
            <a:pPr lvl="0"/>
            <a:endParaRPr lang="en-US" sz="2400" dirty="0" smtClean="0">
              <a:latin typeface="Arial" panose="020B0604020202020204" pitchFamily="34" charset="0"/>
              <a:cs typeface="Arial" panose="020B0604020202020204" pitchFamily="34" charset="0"/>
            </a:endParaRPr>
          </a:p>
          <a:p>
            <a:pPr lvl="0"/>
            <a:r>
              <a:rPr lang="en-US" sz="2400" dirty="0" smtClean="0">
                <a:latin typeface="Arial" panose="020B0604020202020204" pitchFamily="34" charset="0"/>
                <a:cs typeface="Arial" panose="020B0604020202020204" pitchFamily="34" charset="0"/>
              </a:rPr>
              <a:t>Expanding </a:t>
            </a:r>
            <a:r>
              <a:rPr lang="en-US" sz="2400" dirty="0">
                <a:latin typeface="Arial" panose="020B0604020202020204" pitchFamily="34" charset="0"/>
                <a:cs typeface="Arial" panose="020B0604020202020204" pitchFamily="34" charset="0"/>
              </a:rPr>
              <a:t>the share of skilled workforce is a crucial </a:t>
            </a:r>
            <a:r>
              <a:rPr lang="en-US" sz="2400" dirty="0" smtClean="0">
                <a:latin typeface="Arial" panose="020B0604020202020204" pitchFamily="34" charset="0"/>
                <a:cs typeface="Arial" panose="020B0604020202020204" pitchFamily="34" charset="0"/>
              </a:rPr>
              <a:t>condition for </a:t>
            </a:r>
            <a:r>
              <a:rPr lang="en-US" sz="2400" dirty="0">
                <a:latin typeface="Arial" panose="020B0604020202020204" pitchFamily="34" charset="0"/>
                <a:cs typeface="Arial" panose="020B0604020202020204" pitchFamily="34" charset="0"/>
              </a:rPr>
              <a:t>long term and sustainable </a:t>
            </a:r>
            <a:r>
              <a:rPr lang="en-US" sz="2400" dirty="0" smtClean="0">
                <a:latin typeface="Arial" panose="020B0604020202020204" pitchFamily="34" charset="0"/>
                <a:cs typeface="Arial" panose="020B0604020202020204" pitchFamily="34" charset="0"/>
              </a:rPr>
              <a:t>growth. </a:t>
            </a:r>
          </a:p>
          <a:p>
            <a:pPr lvl="1"/>
            <a:r>
              <a:rPr lang="en-US" sz="2200" dirty="0" smtClean="0">
                <a:latin typeface="Arial" panose="020B0604020202020204" pitchFamily="34" charset="0"/>
                <a:cs typeface="Arial" panose="020B0604020202020204" pitchFamily="34" charset="0"/>
              </a:rPr>
              <a:t>The country has already </a:t>
            </a:r>
            <a:r>
              <a:rPr lang="en-US" sz="2200" dirty="0">
                <a:latin typeface="Arial" panose="020B0604020202020204" pitchFamily="34" charset="0"/>
                <a:cs typeface="Arial" panose="020B0604020202020204" pitchFamily="34" charset="0"/>
              </a:rPr>
              <a:t>prioritized the development of higher education with a focus on science and </a:t>
            </a:r>
            <a:r>
              <a:rPr lang="en-US" sz="2200" dirty="0" smtClean="0">
                <a:latin typeface="Arial" panose="020B0604020202020204" pitchFamily="34" charset="0"/>
                <a:cs typeface="Arial" panose="020B0604020202020204" pitchFamily="34" charset="0"/>
              </a:rPr>
              <a:t>technology (PARP, CPS-WB 2014, WB-HEST, Let’s Work etc.). </a:t>
            </a:r>
          </a:p>
          <a:p>
            <a:pPr lvl="1"/>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number of higher education institutions have increased from 3 to 48 </a:t>
            </a:r>
            <a:r>
              <a:rPr lang="en-US" sz="2200" dirty="0" smtClean="0">
                <a:latin typeface="Arial" panose="020B0604020202020204" pitchFamily="34" charset="0"/>
                <a:cs typeface="Arial" panose="020B0604020202020204" pitchFamily="34" charset="0"/>
              </a:rPr>
              <a:t>btw 1992 and 2014, also thanks to strong links with private sector.</a:t>
            </a:r>
          </a:p>
          <a:p>
            <a:pPr lvl="1"/>
            <a:r>
              <a:rPr lang="en-US" sz="2200" dirty="0" smtClean="0">
                <a:latin typeface="Arial" panose="020B0604020202020204" pitchFamily="34" charset="0"/>
                <a:cs typeface="Arial" panose="020B0604020202020204" pitchFamily="34" charset="0"/>
              </a:rPr>
              <a:t>This </a:t>
            </a:r>
            <a:r>
              <a:rPr lang="en-US" sz="2200" dirty="0">
                <a:latin typeface="Arial" panose="020B0604020202020204" pitchFamily="34" charset="0"/>
                <a:cs typeface="Arial" panose="020B0604020202020204" pitchFamily="34" charset="0"/>
              </a:rPr>
              <a:t>is intended to address a problem of skills mismatch, to respond to a fast demand of highly specialized skills and to improve productivity </a:t>
            </a:r>
            <a:r>
              <a:rPr lang="en-US" sz="2200" dirty="0" smtClean="0">
                <a:latin typeface="Arial" panose="020B0604020202020204" pitchFamily="34" charset="0"/>
                <a:cs typeface="Arial" panose="020B0604020202020204" pitchFamily="34" charset="0"/>
              </a:rPr>
              <a:t>both in the formal and </a:t>
            </a:r>
            <a:r>
              <a:rPr lang="en-US" sz="2200" dirty="0">
                <a:latin typeface="Arial" panose="020B0604020202020204" pitchFamily="34" charset="0"/>
                <a:cs typeface="Arial" panose="020B0604020202020204" pitchFamily="34" charset="0"/>
              </a:rPr>
              <a:t>informal </a:t>
            </a:r>
            <a:r>
              <a:rPr lang="en-US" sz="2200" dirty="0" smtClean="0">
                <a:latin typeface="Arial" panose="020B0604020202020204" pitchFamily="34" charset="0"/>
                <a:cs typeface="Arial" panose="020B0604020202020204" pitchFamily="34" charset="0"/>
              </a:rPr>
              <a:t>sector </a:t>
            </a:r>
            <a:r>
              <a:rPr lang="en-US" sz="2200" dirty="0">
                <a:latin typeface="Arial" panose="020B0604020202020204" pitchFamily="34" charset="0"/>
                <a:cs typeface="Arial" panose="020B0604020202020204" pitchFamily="34" charset="0"/>
              </a:rPr>
              <a:t>(WB 2014</a:t>
            </a:r>
            <a:r>
              <a:rPr lang="en-US" sz="2200" dirty="0" smtClean="0">
                <a:latin typeface="Arial" panose="020B0604020202020204" pitchFamily="34" charset="0"/>
                <a:cs typeface="Arial" panose="020B0604020202020204" pitchFamily="34" charset="0"/>
              </a:rPr>
              <a:t>).</a:t>
            </a:r>
            <a:endParaRPr lang="it-IT"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337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Mozambique</a:t>
            </a:r>
            <a:endParaRPr lang="it-IT" dirty="0"/>
          </a:p>
        </p:txBody>
      </p:sp>
      <p:sp>
        <p:nvSpPr>
          <p:cNvPr id="3" name="Segnaposto contenuto 2"/>
          <p:cNvSpPr>
            <a:spLocks noGrp="1"/>
          </p:cNvSpPr>
          <p:nvPr>
            <p:ph idx="1"/>
          </p:nvPr>
        </p:nvSpPr>
        <p:spPr>
          <a:xfrm>
            <a:off x="838200" y="1531620"/>
            <a:ext cx="10515600" cy="4645343"/>
          </a:xfrm>
        </p:spPr>
        <p:txBody>
          <a:bodyPr>
            <a:noAutofit/>
          </a:bodyPr>
          <a:lstStyle/>
          <a:p>
            <a:pPr lvl="0"/>
            <a:endParaRPr lang="en-US" sz="2400" dirty="0" smtClean="0">
              <a:latin typeface="Arial" panose="020B0604020202020204" pitchFamily="34" charset="0"/>
              <a:cs typeface="Arial" panose="020B0604020202020204" pitchFamily="34" charset="0"/>
            </a:endParaRPr>
          </a:p>
          <a:p>
            <a:pPr lvl="0"/>
            <a:r>
              <a:rPr lang="en-US" sz="2400" dirty="0" smtClean="0">
                <a:latin typeface="Arial" panose="020B0604020202020204" pitchFamily="34" charset="0"/>
                <a:cs typeface="Arial" panose="020B0604020202020204" pitchFamily="34" charset="0"/>
              </a:rPr>
              <a:t>Yet</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so far the </a:t>
            </a:r>
            <a:r>
              <a:rPr lang="en-US" sz="2400" dirty="0">
                <a:latin typeface="Arial" panose="020B0604020202020204" pitchFamily="34" charset="0"/>
                <a:cs typeface="Arial" panose="020B0604020202020204" pitchFamily="34" charset="0"/>
              </a:rPr>
              <a:t>demand for tertiary educated workers has </a:t>
            </a:r>
            <a:r>
              <a:rPr lang="en-US" sz="2400" dirty="0" smtClean="0">
                <a:latin typeface="Arial" panose="020B0604020202020204" pitchFamily="34" charset="0"/>
                <a:cs typeface="Arial" panose="020B0604020202020204" pitchFamily="34" charset="0"/>
              </a:rPr>
              <a:t>been still </a:t>
            </a:r>
            <a:r>
              <a:rPr lang="en-US" sz="2400" dirty="0">
                <a:latin typeface="Arial" panose="020B0604020202020204" pitchFamily="34" charset="0"/>
                <a:cs typeface="Arial" panose="020B0604020202020204" pitchFamily="34" charset="0"/>
              </a:rPr>
              <a:t>growing more rapidly than supply in Mozambique. </a:t>
            </a:r>
            <a:endParaRPr lang="it-IT" sz="2400" dirty="0">
              <a:latin typeface="Arial" panose="020B0604020202020204" pitchFamily="34" charset="0"/>
              <a:cs typeface="Arial" panose="020B0604020202020204" pitchFamily="34" charset="0"/>
            </a:endParaRPr>
          </a:p>
          <a:p>
            <a:pPr lvl="1"/>
            <a:r>
              <a:rPr lang="en-US" sz="2200" dirty="0" smtClean="0">
                <a:latin typeface="Arial" panose="020B0604020202020204" pitchFamily="34" charset="0"/>
                <a:cs typeface="Arial" panose="020B0604020202020204" pitchFamily="34" charset="0"/>
              </a:rPr>
              <a:t>Completion </a:t>
            </a:r>
            <a:r>
              <a:rPr lang="en-US" sz="2200" dirty="0">
                <a:latin typeface="Arial" panose="020B0604020202020204" pitchFamily="34" charset="0"/>
                <a:cs typeface="Arial" panose="020B0604020202020204" pitchFamily="34" charset="0"/>
              </a:rPr>
              <a:t>rates at higher education institutions are still low</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only about one out of three of those who enroll into university do actually </a:t>
            </a:r>
            <a:r>
              <a:rPr lang="en-US" sz="2200" dirty="0" smtClean="0">
                <a:latin typeface="Arial" panose="020B0604020202020204" pitchFamily="34" charset="0"/>
                <a:cs typeface="Arial" panose="020B0604020202020204" pitchFamily="34" charset="0"/>
              </a:rPr>
              <a:t>graduate (UEM 2012). </a:t>
            </a:r>
            <a:endParaRPr lang="it-IT" sz="2200" dirty="0">
              <a:latin typeface="Arial" panose="020B0604020202020204" pitchFamily="34" charset="0"/>
              <a:cs typeface="Arial" panose="020B0604020202020204" pitchFamily="34" charset="0"/>
            </a:endParaRPr>
          </a:p>
          <a:p>
            <a:pPr lvl="1"/>
            <a:r>
              <a:rPr lang="en-US" sz="2200" dirty="0" smtClean="0">
                <a:latin typeface="Arial" panose="020B0604020202020204" pitchFamily="34" charset="0"/>
                <a:cs typeface="Arial" panose="020B0604020202020204" pitchFamily="34" charset="0"/>
              </a:rPr>
              <a:t>Moreover, </a:t>
            </a:r>
            <a:r>
              <a:rPr lang="en-US" sz="2200" dirty="0">
                <a:latin typeface="Arial" panose="020B0604020202020204" pitchFamily="34" charset="0"/>
                <a:cs typeface="Arial" panose="020B0604020202020204" pitchFamily="34" charset="0"/>
              </a:rPr>
              <a:t>among those who graduate many decide to emigrate </a:t>
            </a:r>
            <a:r>
              <a:rPr lang="en-US" sz="2200" dirty="0" smtClean="0">
                <a:latin typeface="Arial" panose="020B0604020202020204" pitchFamily="34" charset="0"/>
                <a:cs typeface="Arial" panose="020B0604020202020204" pitchFamily="34" charset="0"/>
              </a:rPr>
              <a:t>abroad (45%).</a:t>
            </a:r>
            <a:endParaRPr lang="it-IT" sz="2200" dirty="0">
              <a:latin typeface="Arial" panose="020B0604020202020204" pitchFamily="34" charset="0"/>
              <a:cs typeface="Arial" panose="020B0604020202020204" pitchFamily="34" charset="0"/>
            </a:endParaRPr>
          </a:p>
          <a:p>
            <a:pPr lvl="1"/>
            <a:r>
              <a:rPr lang="en-US" sz="2200" dirty="0" smtClean="0">
                <a:latin typeface="Arial" panose="020B0604020202020204" pitchFamily="34" charset="0"/>
                <a:cs typeface="Arial" panose="020B0604020202020204" pitchFamily="34" charset="0"/>
              </a:rPr>
              <a:t>This translate in companies </a:t>
            </a:r>
            <a:r>
              <a:rPr lang="en-US" sz="2200" dirty="0">
                <a:latin typeface="Arial" panose="020B0604020202020204" pitchFamily="34" charset="0"/>
                <a:cs typeface="Arial" panose="020B0604020202020204" pitchFamily="34" charset="0"/>
              </a:rPr>
              <a:t>often </a:t>
            </a:r>
            <a:r>
              <a:rPr lang="en-US" sz="2200" dirty="0" smtClean="0">
                <a:latin typeface="Arial" panose="020B0604020202020204" pitchFamily="34" charset="0"/>
                <a:cs typeface="Arial" panose="020B0604020202020204" pitchFamily="34" charset="0"/>
              </a:rPr>
              <a:t>importing </a:t>
            </a:r>
            <a:r>
              <a:rPr lang="en-US" sz="2200" dirty="0">
                <a:latin typeface="Arial" panose="020B0604020202020204" pitchFamily="34" charset="0"/>
                <a:cs typeface="Arial" panose="020B0604020202020204" pitchFamily="34" charset="0"/>
              </a:rPr>
              <a:t>skilled </a:t>
            </a:r>
            <a:r>
              <a:rPr lang="en-US" sz="2200" dirty="0" err="1">
                <a:latin typeface="Arial" panose="020B0604020202020204" pitchFamily="34" charset="0"/>
                <a:cs typeface="Arial" panose="020B0604020202020204" pitchFamily="34" charset="0"/>
              </a:rPr>
              <a:t>labour</a:t>
            </a:r>
            <a:r>
              <a:rPr lang="en-US" sz="2200" dirty="0">
                <a:latin typeface="Arial" panose="020B0604020202020204" pitchFamily="34" charset="0"/>
                <a:cs typeface="Arial" panose="020B0604020202020204" pitchFamily="34" charset="0"/>
              </a:rPr>
              <a:t> from abroad (e.g. from </a:t>
            </a:r>
            <a:r>
              <a:rPr lang="en-US" sz="2200" dirty="0" smtClean="0">
                <a:latin typeface="Arial" panose="020B0604020202020204" pitchFamily="34" charset="0"/>
                <a:cs typeface="Arial" panose="020B0604020202020204" pitchFamily="34" charset="0"/>
              </a:rPr>
              <a:t>neighboring </a:t>
            </a:r>
            <a:r>
              <a:rPr lang="en-US" sz="2200" dirty="0">
                <a:latin typeface="Arial" panose="020B0604020202020204" pitchFamily="34" charset="0"/>
                <a:cs typeface="Arial" panose="020B0604020202020204" pitchFamily="34" charset="0"/>
              </a:rPr>
              <a:t>countries </a:t>
            </a:r>
            <a:r>
              <a:rPr lang="en-US" sz="2200" dirty="0" smtClean="0">
                <a:latin typeface="Arial" panose="020B0604020202020204" pitchFamily="34" charset="0"/>
                <a:cs typeface="Arial" panose="020B0604020202020204" pitchFamily="34" charset="0"/>
              </a:rPr>
              <a:t>and even overseas).</a:t>
            </a:r>
            <a:endParaRPr lang="it-IT"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770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Data collection</a:t>
            </a:r>
            <a:endParaRPr lang="it-IT" dirty="0"/>
          </a:p>
        </p:txBody>
      </p:sp>
      <p:sp>
        <p:nvSpPr>
          <p:cNvPr id="3" name="Segnaposto contenuto 2"/>
          <p:cNvSpPr>
            <a:spLocks noGrp="1"/>
          </p:cNvSpPr>
          <p:nvPr>
            <p:ph idx="1"/>
          </p:nvPr>
        </p:nvSpPr>
        <p:spPr/>
        <p:txBody>
          <a:bodyPr>
            <a:normAutofit/>
          </a:bodyPr>
          <a:lstStyle/>
          <a:p>
            <a:pPr lvl="0"/>
            <a:r>
              <a:rPr lang="en-US" sz="2400" dirty="0">
                <a:latin typeface="Arial" panose="020B0604020202020204" pitchFamily="34" charset="0"/>
                <a:cs typeface="Arial" panose="020B0604020202020204" pitchFamily="34" charset="0"/>
              </a:rPr>
              <a:t>We plan to collected information on a random sample of (about 800) students from different </a:t>
            </a:r>
            <a:r>
              <a:rPr lang="en-US" sz="2400" dirty="0" smtClean="0">
                <a:latin typeface="Arial" panose="020B0604020202020204" pitchFamily="34" charset="0"/>
                <a:cs typeface="Arial" panose="020B0604020202020204" pitchFamily="34" charset="0"/>
              </a:rPr>
              <a:t>years and majors (</a:t>
            </a:r>
            <a:r>
              <a:rPr lang="en-US" sz="2400" dirty="0" err="1" smtClean="0">
                <a:latin typeface="Arial" panose="020B0604020202020204" pitchFamily="34" charset="0"/>
                <a:cs typeface="Arial" panose="020B0604020202020204" pitchFamily="34" charset="0"/>
              </a:rPr>
              <a:t>Arts&amp;Social</a:t>
            </a:r>
            <a:r>
              <a:rPr lang="en-US" sz="2400" dirty="0" smtClean="0">
                <a:latin typeface="Arial" panose="020B0604020202020204" pitchFamily="34" charset="0"/>
                <a:cs typeface="Arial" panose="020B0604020202020204" pitchFamily="34" charset="0"/>
              </a:rPr>
              <a:t> Sciences, Science, Engineering, Medicine, Architecture, Law, Economics, Mathematics, Informatics) </a:t>
            </a:r>
            <a:r>
              <a:rPr lang="en-US" sz="2400" dirty="0">
                <a:latin typeface="Arial" panose="020B0604020202020204" pitchFamily="34" charset="0"/>
                <a:cs typeface="Arial" panose="020B0604020202020204" pitchFamily="34" charset="0"/>
              </a:rPr>
              <a:t>in UEM through a unique survey</a:t>
            </a:r>
            <a:endParaRPr lang="it-IT" sz="2400"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We collect information on students’ current or intended major (if junior)</a:t>
            </a:r>
            <a:endParaRPr lang="it-IT" sz="2400" dirty="0">
              <a:latin typeface="Arial" panose="020B0604020202020204" pitchFamily="34" charset="0"/>
              <a:cs typeface="Arial" panose="020B0604020202020204" pitchFamily="34" charset="0"/>
            </a:endParaRPr>
          </a:p>
          <a:p>
            <a:pPr lvl="0"/>
            <a:r>
              <a:rPr lang="en-US" sz="2400" dirty="0" smtClean="0">
                <a:latin typeface="Arial" panose="020B0604020202020204" pitchFamily="34" charset="0"/>
                <a:cs typeface="Arial" panose="020B0604020202020204" pitchFamily="34" charset="0"/>
              </a:rPr>
              <a:t>For each major, we </a:t>
            </a:r>
            <a:r>
              <a:rPr lang="en-US" sz="2400" dirty="0">
                <a:latin typeface="Arial" panose="020B0604020202020204" pitchFamily="34" charset="0"/>
                <a:cs typeface="Arial" panose="020B0604020202020204" pitchFamily="34" charset="0"/>
              </a:rPr>
              <a:t>elicit from the students their </a:t>
            </a:r>
            <a:r>
              <a:rPr lang="en-US" sz="2400" b="1" dirty="0">
                <a:latin typeface="Arial" panose="020B0604020202020204" pitchFamily="34" charset="0"/>
                <a:cs typeface="Arial" panose="020B0604020202020204" pitchFamily="34" charset="0"/>
              </a:rPr>
              <a:t>expectations about their likelihood of choosing future careers (including migration) and how much they </a:t>
            </a:r>
            <a:r>
              <a:rPr lang="en-US" sz="2400" b="1" dirty="0" smtClean="0">
                <a:latin typeface="Arial" panose="020B0604020202020204" pitchFamily="34" charset="0"/>
                <a:cs typeface="Arial" panose="020B0604020202020204" pitchFamily="34" charset="0"/>
              </a:rPr>
              <a:t>expect </a:t>
            </a:r>
            <a:r>
              <a:rPr lang="en-US" sz="2400" b="1" dirty="0">
                <a:latin typeface="Arial" panose="020B0604020202020204" pitchFamily="34" charset="0"/>
                <a:cs typeface="Arial" panose="020B0604020202020204" pitchFamily="34" charset="0"/>
              </a:rPr>
              <a:t>to earn in them</a:t>
            </a:r>
            <a:r>
              <a:rPr lang="en-US" sz="2400" dirty="0">
                <a:latin typeface="Arial" panose="020B0604020202020204" pitchFamily="34" charset="0"/>
                <a:cs typeface="Arial" panose="020B0604020202020204" pitchFamily="34" charset="0"/>
              </a:rPr>
              <a:t>, where the period of reference may be </a:t>
            </a:r>
            <a:r>
              <a:rPr lang="en-US" sz="2400" dirty="0" smtClean="0">
                <a:latin typeface="Arial" panose="020B0604020202020204" pitchFamily="34" charset="0"/>
                <a:cs typeface="Arial" panose="020B0604020202020204" pitchFamily="34" charset="0"/>
              </a:rPr>
              <a:t>10 </a:t>
            </a:r>
            <a:r>
              <a:rPr lang="en-US" sz="2400" dirty="0">
                <a:latin typeface="Arial" panose="020B0604020202020204" pitchFamily="34" charset="0"/>
                <a:cs typeface="Arial" panose="020B0604020202020204" pitchFamily="34" charset="0"/>
              </a:rPr>
              <a:t>years after they graduate (to recover the present value of lifetime earnings</a:t>
            </a:r>
            <a:r>
              <a:rPr lang="en-US" sz="24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381055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070264"/>
            <a:ext cx="10515600" cy="5106699"/>
          </a:xfrm>
        </p:spPr>
        <p:txBody>
          <a:bodyPr>
            <a:normAutofit fontScale="92500" lnSpcReduction="20000"/>
          </a:bodyPr>
          <a:lstStyle/>
          <a:p>
            <a:pPr lvl="0"/>
            <a:r>
              <a:rPr lang="en-US" sz="2600" dirty="0" smtClean="0">
                <a:latin typeface="Arial" panose="020B0604020202020204" pitchFamily="34" charset="0"/>
                <a:cs typeface="Arial" panose="020B0604020202020204" pitchFamily="34" charset="0"/>
              </a:rPr>
              <a:t>More specifically, we ask students </a:t>
            </a:r>
            <a:r>
              <a:rPr lang="en-US" sz="2600" dirty="0">
                <a:latin typeface="Arial" panose="020B0604020202020204" pitchFamily="34" charset="0"/>
                <a:cs typeface="Arial" panose="020B0604020202020204" pitchFamily="34" charset="0"/>
              </a:rPr>
              <a:t>what are their </a:t>
            </a:r>
            <a:r>
              <a:rPr lang="en-US" sz="2600" dirty="0" smtClean="0">
                <a:latin typeface="Arial" panose="020B0604020202020204" pitchFamily="34" charset="0"/>
                <a:cs typeface="Arial" panose="020B0604020202020204" pitchFamily="34" charset="0"/>
              </a:rPr>
              <a:t>expectations </a:t>
            </a:r>
            <a:r>
              <a:rPr lang="en-US" sz="2600" dirty="0">
                <a:latin typeface="Arial" panose="020B0604020202020204" pitchFamily="34" charset="0"/>
                <a:cs typeface="Arial" panose="020B0604020202020204" pitchFamily="34" charset="0"/>
              </a:rPr>
              <a:t>with respect to possible future outcomes </a:t>
            </a:r>
            <a:r>
              <a:rPr lang="en-US" sz="2600" dirty="0" smtClean="0">
                <a:latin typeface="Arial" panose="020B0604020202020204" pitchFamily="34" charset="0"/>
                <a:cs typeface="Arial" panose="020B0604020202020204" pitchFamily="34" charset="0"/>
              </a:rPr>
              <a:t>in each occupation under </a:t>
            </a:r>
            <a:r>
              <a:rPr lang="en-US" sz="2600" dirty="0">
                <a:latin typeface="Arial" panose="020B0604020202020204" pitchFamily="34" charset="0"/>
                <a:cs typeface="Arial" panose="020B0604020202020204" pitchFamily="34" charset="0"/>
              </a:rPr>
              <a:t>different scenarios (i.e. university degree, drop-out)</a:t>
            </a:r>
            <a:endParaRPr lang="it-IT" sz="26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the focus will be </a:t>
            </a:r>
            <a:r>
              <a:rPr lang="en-US" dirty="0" smtClean="0">
                <a:latin typeface="Arial" panose="020B0604020202020204" pitchFamily="34" charset="0"/>
                <a:cs typeface="Arial" panose="020B0604020202020204" pitchFamily="34" charset="0"/>
              </a:rPr>
              <a:t>both on </a:t>
            </a:r>
            <a:r>
              <a:rPr lang="en-US" dirty="0">
                <a:latin typeface="Arial" panose="020B0604020202020204" pitchFamily="34" charset="0"/>
                <a:cs typeface="Arial" panose="020B0604020202020204" pitchFamily="34" charset="0"/>
              </a:rPr>
              <a:t>expected </a:t>
            </a:r>
            <a:r>
              <a:rPr lang="en-US" b="1" dirty="0">
                <a:latin typeface="Arial" panose="020B0604020202020204" pitchFamily="34" charset="0"/>
                <a:cs typeface="Arial" panose="020B0604020202020204" pitchFamily="34" charset="0"/>
              </a:rPr>
              <a:t>average</a:t>
            </a:r>
            <a:r>
              <a:rPr lang="en-US" dirty="0">
                <a:latin typeface="Arial" panose="020B0604020202020204" pitchFamily="34" charset="0"/>
                <a:cs typeface="Arial" panose="020B0604020202020204" pitchFamily="34" charset="0"/>
              </a:rPr>
              <a:t> income and </a:t>
            </a:r>
            <a:r>
              <a:rPr lang="en-US" dirty="0" smtClean="0">
                <a:latin typeface="Arial" panose="020B0604020202020204" pitchFamily="34" charset="0"/>
                <a:cs typeface="Arial" panose="020B0604020202020204" pitchFamily="34" charset="0"/>
              </a:rPr>
              <a:t>on income </a:t>
            </a:r>
            <a:r>
              <a:rPr lang="en-US" b="1" dirty="0" smtClean="0">
                <a:latin typeface="Arial" panose="020B0604020202020204" pitchFamily="34" charset="0"/>
                <a:cs typeface="Arial" panose="020B0604020202020204" pitchFamily="34" charset="0"/>
              </a:rPr>
              <a:t>variance.</a:t>
            </a:r>
            <a:endParaRPr lang="it-IT"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To measure the variance of income, the survey will elicit </a:t>
            </a: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probability density function of </a:t>
            </a:r>
            <a:r>
              <a:rPr lang="en-US" dirty="0" smtClean="0">
                <a:latin typeface="Arial" panose="020B0604020202020204" pitchFamily="34" charset="0"/>
                <a:cs typeface="Arial" panose="020B0604020202020204" pitchFamily="34" charset="0"/>
              </a:rPr>
              <a:t>students’ </a:t>
            </a:r>
            <a:r>
              <a:rPr lang="en-US" dirty="0">
                <a:latin typeface="Arial" panose="020B0604020202020204" pitchFamily="34" charset="0"/>
                <a:cs typeface="Arial" panose="020B0604020202020204" pitchFamily="34" charset="0"/>
              </a:rPr>
              <a:t>expected earnings. It does this using five “bins” of different income levels and asks the students to allocate 100 “points” across the bins to reflect what they believe is the probability they would receive that level of income, conditional on successfully pursuing that occupation. </a:t>
            </a:r>
            <a:endParaRPr lang="en-US" dirty="0" smtClean="0">
              <a:latin typeface="Arial" panose="020B0604020202020204" pitchFamily="34" charset="0"/>
              <a:cs typeface="Arial" panose="020B0604020202020204" pitchFamily="34" charset="0"/>
            </a:endParaRPr>
          </a:p>
          <a:p>
            <a:pPr lvl="0"/>
            <a:r>
              <a:rPr lang="en-US" sz="2600" dirty="0">
                <a:latin typeface="Arial" panose="020B0604020202020204" pitchFamily="34" charset="0"/>
                <a:cs typeface="Arial" panose="020B0604020202020204" pitchFamily="34" charset="0"/>
              </a:rPr>
              <a:t>We also ask students what is the probability they will end up in certain </a:t>
            </a:r>
            <a:r>
              <a:rPr lang="en-US" sz="2600" dirty="0" smtClean="0">
                <a:latin typeface="Arial" panose="020B0604020202020204" pitchFamily="34" charset="0"/>
                <a:cs typeface="Arial" panose="020B0604020202020204" pitchFamily="34" charset="0"/>
              </a:rPr>
              <a:t>occupations </a:t>
            </a:r>
            <a:r>
              <a:rPr lang="en-US" sz="2600" dirty="0">
                <a:latin typeface="Arial" panose="020B0604020202020204" pitchFamily="34" charset="0"/>
                <a:cs typeface="Arial" panose="020B0604020202020204" pitchFamily="34" charset="0"/>
              </a:rPr>
              <a:t>(and in the migration status).</a:t>
            </a:r>
            <a:endParaRPr lang="it-IT" sz="26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We shall use broad </a:t>
            </a:r>
            <a:r>
              <a:rPr lang="en-US" dirty="0" smtClean="0">
                <a:latin typeface="Arial" panose="020B0604020202020204" pitchFamily="34" charset="0"/>
                <a:cs typeface="Arial" panose="020B0604020202020204" pitchFamily="34" charset="0"/>
              </a:rPr>
              <a:t>groups </a:t>
            </a:r>
            <a:r>
              <a:rPr lang="en-US" dirty="0">
                <a:latin typeface="Arial" panose="020B0604020202020204" pitchFamily="34" charset="0"/>
                <a:cs typeface="Arial" panose="020B0604020202020204" pitchFamily="34" charset="0"/>
              </a:rPr>
              <a:t>to characterize possible careers: e.g. Science/Technology, Health, Business, Government/Non-Profit, Education and Law (Arcidiacono et al. </a:t>
            </a:r>
            <a:r>
              <a:rPr lang="en-US" dirty="0" smtClean="0">
                <a:latin typeface="Arial" panose="020B0604020202020204" pitchFamily="34" charset="0"/>
                <a:cs typeface="Arial" panose="020B0604020202020204" pitchFamily="34" charset="0"/>
              </a:rPr>
              <a:t>2014)</a:t>
            </a:r>
            <a:endParaRPr lang="it-IT"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Alternatively, we may characterize occupations as wage work, </a:t>
            </a:r>
            <a:r>
              <a:rPr lang="en-US" dirty="0" smtClean="0">
                <a:latin typeface="Arial" panose="020B0604020202020204" pitchFamily="34" charset="0"/>
                <a:cs typeface="Arial" panose="020B0604020202020204" pitchFamily="34" charset="0"/>
              </a:rPr>
              <a:t>entrepreneurship and </a:t>
            </a:r>
            <a:r>
              <a:rPr lang="en-US" dirty="0">
                <a:latin typeface="Arial" panose="020B0604020202020204" pitchFamily="34" charset="0"/>
                <a:cs typeface="Arial" panose="020B0604020202020204" pitchFamily="34" charset="0"/>
              </a:rPr>
              <a:t>inactivity (Osman 2014).</a:t>
            </a:r>
            <a:endParaRPr lang="it-IT" dirty="0">
              <a:latin typeface="Arial" panose="020B0604020202020204" pitchFamily="34" charset="0"/>
              <a:cs typeface="Arial" panose="020B0604020202020204" pitchFamily="34" charset="0"/>
            </a:endParaRPr>
          </a:p>
          <a:p>
            <a:pPr lvl="1"/>
            <a:endParaRPr lang="it-IT" sz="2000" dirty="0"/>
          </a:p>
        </p:txBody>
      </p:sp>
    </p:spTree>
    <p:extLst>
      <p:ext uri="{BB962C8B-B14F-4D97-AF65-F5344CB8AC3E}">
        <p14:creationId xmlns:p14="http://schemas.microsoft.com/office/powerpoint/2010/main" val="230069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070264"/>
            <a:ext cx="10515600" cy="5106699"/>
          </a:xfrm>
        </p:spPr>
        <p:txBody>
          <a:bodyPr>
            <a:normAutofit/>
          </a:bodyPr>
          <a:lstStyle/>
          <a:p>
            <a:pPr lvl="0"/>
            <a:r>
              <a:rPr lang="en-US" sz="2400" dirty="0" smtClean="0">
                <a:latin typeface="Arial" panose="020B0604020202020204" pitchFamily="34" charset="0"/>
                <a:cs typeface="Arial" panose="020B0604020202020204" pitchFamily="34" charset="0"/>
              </a:rPr>
              <a:t>Importantly, </a:t>
            </a:r>
            <a:r>
              <a:rPr lang="en-US" sz="2400" dirty="0">
                <a:latin typeface="Arial" panose="020B0604020202020204" pitchFamily="34" charset="0"/>
                <a:cs typeface="Arial" panose="020B0604020202020204" pitchFamily="34" charset="0"/>
              </a:rPr>
              <a:t>for all students in the sample, those probabilities and expected earnings are elicited for </a:t>
            </a:r>
            <a:r>
              <a:rPr lang="en-US" sz="2400" b="1" dirty="0">
                <a:latin typeface="Arial" panose="020B0604020202020204" pitchFamily="34" charset="0"/>
                <a:cs typeface="Arial" panose="020B0604020202020204" pitchFamily="34" charset="0"/>
              </a:rPr>
              <a:t>all possible occupation-major combinations</a:t>
            </a:r>
            <a:r>
              <a:rPr lang="en-US" sz="2400" dirty="0">
                <a:latin typeface="Arial" panose="020B0604020202020204" pitchFamily="34" charset="0"/>
                <a:cs typeface="Arial" panose="020B0604020202020204" pitchFamily="34" charset="0"/>
              </a:rPr>
              <a:t>, i.e. both for the chosen (or intended) majors and the counterfactual majors</a:t>
            </a:r>
            <a:r>
              <a:rPr lang="en-US" sz="2400" dirty="0" smtClean="0">
                <a:latin typeface="Arial" panose="020B0604020202020204" pitchFamily="34" charset="0"/>
                <a:cs typeface="Arial" panose="020B0604020202020204" pitchFamily="34" charset="0"/>
              </a:rPr>
              <a:t>.</a:t>
            </a:r>
            <a:endParaRPr lang="it-IT" sz="2400" dirty="0">
              <a:latin typeface="Arial" panose="020B0604020202020204" pitchFamily="34" charset="0"/>
              <a:cs typeface="Arial" panose="020B0604020202020204" pitchFamily="34" charset="0"/>
            </a:endParaRPr>
          </a:p>
          <a:p>
            <a:pPr lvl="1"/>
            <a:r>
              <a:rPr lang="en-US" sz="2200" dirty="0">
                <a:latin typeface="Arial" panose="020B0604020202020204" pitchFamily="34" charset="0"/>
                <a:cs typeface="Arial" panose="020B0604020202020204" pitchFamily="34" charset="0"/>
              </a:rPr>
              <a:t>This will allow us to examine the possible complementarities btw majors and expectations, both in terms of earnings and preferences (i.e. how attractive working in a particular occupation is with different majors). For example, expected returns for business carriers are highest for economics major, which in turn leads people to report higher </a:t>
            </a:r>
            <a:r>
              <a:rPr lang="en-US" sz="2200" dirty="0" err="1">
                <a:latin typeface="Arial" panose="020B0604020202020204" pitchFamily="34" charset="0"/>
                <a:cs typeface="Arial" panose="020B0604020202020204" pitchFamily="34" charset="0"/>
              </a:rPr>
              <a:t>prob</a:t>
            </a:r>
            <a:r>
              <a:rPr lang="en-US" sz="2200" dirty="0">
                <a:latin typeface="Arial" panose="020B0604020202020204" pitchFamily="34" charset="0"/>
                <a:cs typeface="Arial" panose="020B0604020202020204" pitchFamily="34" charset="0"/>
              </a:rPr>
              <a:t> of pursuing a business occupation in the (sometimes) </a:t>
            </a:r>
            <a:r>
              <a:rPr lang="en-US" sz="2200" dirty="0" smtClean="0">
                <a:latin typeface="Arial" panose="020B0604020202020204" pitchFamily="34" charset="0"/>
                <a:cs typeface="Arial" panose="020B0604020202020204" pitchFamily="34" charset="0"/>
              </a:rPr>
              <a:t>hypothetical </a:t>
            </a:r>
            <a:r>
              <a:rPr lang="en-US" sz="2200" dirty="0">
                <a:latin typeface="Arial" panose="020B0604020202020204" pitchFamily="34" charset="0"/>
                <a:cs typeface="Arial" panose="020B0604020202020204" pitchFamily="34" charset="0"/>
              </a:rPr>
              <a:t>case that they were an economics major</a:t>
            </a:r>
            <a:endParaRPr lang="it-IT" sz="2200" dirty="0">
              <a:latin typeface="Arial" panose="020B0604020202020204" pitchFamily="34" charset="0"/>
              <a:cs typeface="Arial" panose="020B0604020202020204" pitchFamily="34" charset="0"/>
            </a:endParaRPr>
          </a:p>
          <a:p>
            <a:pPr lvl="0"/>
            <a:endParaRPr lang="en-US" sz="2400" dirty="0" smtClean="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We further collect </a:t>
            </a:r>
            <a:r>
              <a:rPr lang="en-US" sz="2400" dirty="0" smtClean="0">
                <a:latin typeface="Arial" panose="020B0604020202020204" pitchFamily="34" charset="0"/>
                <a:cs typeface="Arial" panose="020B0604020202020204" pitchFamily="34" charset="0"/>
              </a:rPr>
              <a:t>a </a:t>
            </a:r>
            <a:r>
              <a:rPr lang="en-US" sz="2400" dirty="0">
                <a:latin typeface="Arial" panose="020B0604020202020204" pitchFamily="34" charset="0"/>
                <a:cs typeface="Arial" panose="020B0604020202020204" pitchFamily="34" charset="0"/>
              </a:rPr>
              <a:t>wide range of background characteristics (including financial aid/constraints) of students as well as measures of risk aversion.</a:t>
            </a:r>
            <a:endParaRPr lang="it-IT" sz="2400" dirty="0">
              <a:latin typeface="Arial" panose="020B0604020202020204" pitchFamily="34" charset="0"/>
              <a:cs typeface="Arial" panose="020B0604020202020204" pitchFamily="34" charset="0"/>
            </a:endParaRPr>
          </a:p>
          <a:p>
            <a:pPr lvl="1"/>
            <a:endParaRPr lang="it-IT" sz="2000" dirty="0"/>
          </a:p>
        </p:txBody>
      </p:sp>
    </p:spTree>
    <p:extLst>
      <p:ext uri="{BB962C8B-B14F-4D97-AF65-F5344CB8AC3E}">
        <p14:creationId xmlns:p14="http://schemas.microsoft.com/office/powerpoint/2010/main" val="164602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Analysis -1</a:t>
            </a:r>
            <a:endParaRPr lang="it-IT" dirty="0"/>
          </a:p>
        </p:txBody>
      </p:sp>
      <p:sp>
        <p:nvSpPr>
          <p:cNvPr id="3" name="Segnaposto contenuto 2"/>
          <p:cNvSpPr>
            <a:spLocks noGrp="1"/>
          </p:cNvSpPr>
          <p:nvPr>
            <p:ph idx="1"/>
          </p:nvPr>
        </p:nvSpPr>
        <p:spPr/>
        <p:txBody>
          <a:bodyPr>
            <a:normAutofit/>
          </a:bodyPr>
          <a:lstStyle/>
          <a:p>
            <a:pPr lvl="0"/>
            <a:r>
              <a:rPr lang="en-US" sz="2400" dirty="0">
                <a:latin typeface="Arial" panose="020B0604020202020204" pitchFamily="34" charset="0"/>
                <a:cs typeface="Arial" panose="020B0604020202020204" pitchFamily="34" charset="0"/>
              </a:rPr>
              <a:t>By using subjective expectations data on occupations for all counterfactual majors, we are able </a:t>
            </a:r>
            <a:r>
              <a:rPr lang="en-US" sz="2400" dirty="0" smtClean="0">
                <a:latin typeface="Arial" panose="020B0604020202020204" pitchFamily="34" charset="0"/>
                <a:cs typeface="Arial" panose="020B0604020202020204" pitchFamily="34" charset="0"/>
              </a:rPr>
              <a:t>to</a:t>
            </a:r>
            <a:endParaRPr lang="it-IT" sz="2400" dirty="0">
              <a:latin typeface="Arial" panose="020B0604020202020204" pitchFamily="34" charset="0"/>
              <a:cs typeface="Arial" panose="020B0604020202020204" pitchFamily="34" charset="0"/>
            </a:endParaRPr>
          </a:p>
          <a:p>
            <a:pPr lvl="1"/>
            <a:r>
              <a:rPr lang="en-US" sz="2200" dirty="0" smtClean="0">
                <a:latin typeface="Arial" panose="020B0604020202020204" pitchFamily="34" charset="0"/>
                <a:cs typeface="Arial" panose="020B0604020202020204" pitchFamily="34" charset="0"/>
              </a:rPr>
              <a:t>isolate </a:t>
            </a:r>
            <a:r>
              <a:rPr lang="en-US" sz="2200" dirty="0">
                <a:latin typeface="Arial" panose="020B0604020202020204" pitchFamily="34" charset="0"/>
                <a:cs typeface="Arial" panose="020B0604020202020204" pitchFamily="34" charset="0"/>
              </a:rPr>
              <a:t>the separate influence of monetary returns from non-pecuniary factors </a:t>
            </a:r>
            <a:endParaRPr lang="it-IT" sz="2200" dirty="0">
              <a:latin typeface="Arial" panose="020B0604020202020204" pitchFamily="34" charset="0"/>
              <a:cs typeface="Arial" panose="020B0604020202020204" pitchFamily="34" charset="0"/>
            </a:endParaRPr>
          </a:p>
          <a:p>
            <a:pPr lvl="1"/>
            <a:r>
              <a:rPr lang="en-US" sz="2200" dirty="0" smtClean="0">
                <a:latin typeface="Arial" panose="020B0604020202020204" pitchFamily="34" charset="0"/>
                <a:cs typeface="Arial" panose="020B0604020202020204" pitchFamily="34" charset="0"/>
              </a:rPr>
              <a:t>quantify </a:t>
            </a:r>
            <a:r>
              <a:rPr lang="en-US" sz="2200" dirty="0">
                <a:latin typeface="Arial" panose="020B0604020202020204" pitchFamily="34" charset="0"/>
                <a:cs typeface="Arial" panose="020B0604020202020204" pitchFamily="34" charset="0"/>
              </a:rPr>
              <a:t>the importance of sorting across occupation on ex-ante </a:t>
            </a:r>
            <a:r>
              <a:rPr lang="en-US" sz="2200" dirty="0" smtClean="0">
                <a:latin typeface="Arial" panose="020B0604020202020204" pitchFamily="34" charset="0"/>
                <a:cs typeface="Arial" panose="020B0604020202020204" pitchFamily="34" charset="0"/>
              </a:rPr>
              <a:t>monetary returns, </a:t>
            </a:r>
            <a:r>
              <a:rPr lang="en-US" sz="2200" dirty="0">
                <a:latin typeface="Arial" panose="020B0604020202020204" pitchFamily="34" charset="0"/>
                <a:cs typeface="Arial" panose="020B0604020202020204" pitchFamily="34" charset="0"/>
              </a:rPr>
              <a:t>keeping all the rest constant.</a:t>
            </a:r>
            <a:endParaRPr lang="it-IT" sz="2200" dirty="0">
              <a:latin typeface="Arial" panose="020B0604020202020204" pitchFamily="34" charset="0"/>
              <a:cs typeface="Arial" panose="020B0604020202020204" pitchFamily="34" charset="0"/>
            </a:endParaRPr>
          </a:p>
          <a:p>
            <a:pPr lvl="0"/>
            <a:r>
              <a:rPr lang="en-US" sz="2400" dirty="0" smtClean="0">
                <a:latin typeface="Arial" panose="020B0604020202020204" pitchFamily="34" charset="0"/>
                <a:cs typeface="Arial" panose="020B0604020202020204" pitchFamily="34" charset="0"/>
              </a:rPr>
              <a:t>Identification: using </a:t>
            </a:r>
            <a:r>
              <a:rPr lang="en-US" sz="2400" dirty="0">
                <a:latin typeface="Arial" panose="020B0604020202020204" pitchFamily="34" charset="0"/>
                <a:cs typeface="Arial" panose="020B0604020202020204" pitchFamily="34" charset="0"/>
              </a:rPr>
              <a:t>stated choice is advantageous because we rely on expectations elicited at the time of the choice in a hypothetical scenario that we seek to explain; this is equivalent to a situation in which </a:t>
            </a:r>
            <a:r>
              <a:rPr lang="en-US" sz="2400" dirty="0" smtClean="0">
                <a:latin typeface="Arial" panose="020B0604020202020204" pitchFamily="34" charset="0"/>
                <a:cs typeface="Arial" panose="020B0604020202020204" pitchFamily="34" charset="0"/>
              </a:rPr>
              <a:t>respondents’ </a:t>
            </a:r>
            <a:r>
              <a:rPr lang="en-US" sz="2400" dirty="0">
                <a:latin typeface="Arial" panose="020B0604020202020204" pitchFamily="34" charset="0"/>
                <a:cs typeface="Arial" panose="020B0604020202020204" pitchFamily="34" charset="0"/>
              </a:rPr>
              <a:t>preferences are elicited </a:t>
            </a:r>
            <a:r>
              <a:rPr lang="en-US" sz="2400" i="1" dirty="0">
                <a:latin typeface="Arial" panose="020B0604020202020204" pitchFamily="34" charset="0"/>
                <a:cs typeface="Arial" panose="020B0604020202020204" pitchFamily="34" charset="0"/>
              </a:rPr>
              <a:t>before </a:t>
            </a:r>
            <a:r>
              <a:rPr lang="en-US" sz="2400" dirty="0">
                <a:latin typeface="Arial" panose="020B0604020202020204" pitchFamily="34" charset="0"/>
                <a:cs typeface="Arial" panose="020B0604020202020204" pitchFamily="34" charset="0"/>
              </a:rPr>
              <a:t>they make their educational or career decision. S</a:t>
            </a:r>
            <a:r>
              <a:rPr lang="en-US" sz="2400" dirty="0" smtClean="0">
                <a:latin typeface="Arial" panose="020B0604020202020204" pitchFamily="34" charset="0"/>
                <a:cs typeface="Arial" panose="020B0604020202020204" pitchFamily="34" charset="0"/>
              </a:rPr>
              <a:t>uch ‘timing’ </a:t>
            </a:r>
            <a:r>
              <a:rPr lang="en-US" sz="2400" dirty="0">
                <a:latin typeface="Arial" panose="020B0604020202020204" pitchFamily="34" charset="0"/>
                <a:cs typeface="Arial" panose="020B0604020202020204" pitchFamily="34" charset="0"/>
              </a:rPr>
              <a:t>mitigates the </a:t>
            </a:r>
            <a:r>
              <a:rPr lang="en-US" sz="2400" dirty="0" smtClean="0">
                <a:latin typeface="Arial" panose="020B0604020202020204" pitchFamily="34" charset="0"/>
                <a:cs typeface="Arial" panose="020B0604020202020204" pitchFamily="34" charset="0"/>
              </a:rPr>
              <a:t>endogeneity issue.</a:t>
            </a:r>
            <a:endParaRPr lang="it-I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64629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Analysis -2</a:t>
            </a:r>
            <a:endParaRPr lang="it-IT" dirty="0"/>
          </a:p>
        </p:txBody>
      </p:sp>
      <p:sp>
        <p:nvSpPr>
          <p:cNvPr id="3" name="Segnaposto contenuto 2"/>
          <p:cNvSpPr>
            <a:spLocks noGrp="1"/>
          </p:cNvSpPr>
          <p:nvPr>
            <p:ph idx="1"/>
          </p:nvPr>
        </p:nvSpPr>
        <p:spPr/>
        <p:txBody>
          <a:bodyPr>
            <a:normAutofit/>
          </a:bodyPr>
          <a:lstStyle/>
          <a:p>
            <a:pPr lvl="0"/>
            <a:r>
              <a:rPr lang="en-US" sz="2600" dirty="0" smtClean="0">
                <a:latin typeface="Arial" panose="020B0604020202020204" pitchFamily="34" charset="0"/>
                <a:cs typeface="Arial" panose="020B0604020202020204" pitchFamily="34" charset="0"/>
              </a:rPr>
              <a:t>Hence, </a:t>
            </a:r>
            <a:r>
              <a:rPr lang="en-US" sz="2600" dirty="0">
                <a:latin typeface="Arial" panose="020B0604020202020204" pitchFamily="34" charset="0"/>
                <a:cs typeface="Arial" panose="020B0604020202020204" pitchFamily="34" charset="0"/>
              </a:rPr>
              <a:t>this kind of data allows us </a:t>
            </a:r>
            <a:r>
              <a:rPr lang="en-US" sz="2600" dirty="0" smtClean="0">
                <a:latin typeface="Arial" panose="020B0604020202020204" pitchFamily="34" charset="0"/>
                <a:cs typeface="Arial" panose="020B0604020202020204" pitchFamily="34" charset="0"/>
              </a:rPr>
              <a:t>to do </a:t>
            </a:r>
            <a:r>
              <a:rPr lang="en-US" sz="2600" dirty="0">
                <a:latin typeface="Arial" panose="020B0604020202020204" pitchFamily="34" charset="0"/>
                <a:cs typeface="Arial" panose="020B0604020202020204" pitchFamily="34" charset="0"/>
              </a:rPr>
              <a:t>3 things:</a:t>
            </a:r>
            <a:endParaRPr lang="it-IT" sz="2600" dirty="0">
              <a:latin typeface="Arial" panose="020B0604020202020204" pitchFamily="34" charset="0"/>
              <a:cs typeface="Arial" panose="020B0604020202020204" pitchFamily="34" charset="0"/>
            </a:endParaRPr>
          </a:p>
          <a:p>
            <a:pPr marL="971550" lvl="1" indent="-514350">
              <a:buAutoNum type="romanLcParenBoth"/>
            </a:pPr>
            <a:r>
              <a:rPr lang="en-US" dirty="0" smtClean="0">
                <a:latin typeface="Arial" panose="020B0604020202020204" pitchFamily="34" charset="0"/>
                <a:cs typeface="Arial" panose="020B0604020202020204" pitchFamily="34" charset="0"/>
              </a:rPr>
              <a:t>identify </a:t>
            </a:r>
            <a:r>
              <a:rPr lang="en-US" dirty="0">
                <a:latin typeface="Arial" panose="020B0604020202020204" pitchFamily="34" charset="0"/>
                <a:cs typeface="Arial" panose="020B0604020202020204" pitchFamily="34" charset="0"/>
              </a:rPr>
              <a:t>the </a:t>
            </a:r>
            <a:r>
              <a:rPr lang="en-US" i="1" dirty="0">
                <a:latin typeface="Arial" panose="020B0604020202020204" pitchFamily="34" charset="0"/>
                <a:cs typeface="Arial" panose="020B0604020202020204" pitchFamily="34" charset="0"/>
              </a:rPr>
              <a:t>ex-ante</a:t>
            </a:r>
            <a:r>
              <a:rPr lang="en-US" dirty="0">
                <a:latin typeface="Arial" panose="020B0604020202020204" pitchFamily="34" charset="0"/>
                <a:cs typeface="Arial" panose="020B0604020202020204" pitchFamily="34" charset="0"/>
              </a:rPr>
              <a:t> impact (treatment effect) of particular occupations (relative to a reference </a:t>
            </a:r>
            <a:r>
              <a:rPr lang="en-US" dirty="0" smtClean="0">
                <a:latin typeface="Arial" panose="020B0604020202020204" pitchFamily="34" charset="0"/>
                <a:cs typeface="Arial" panose="020B0604020202020204" pitchFamily="34" charset="0"/>
              </a:rPr>
              <a:t>one) </a:t>
            </a:r>
            <a:r>
              <a:rPr lang="en-US" dirty="0">
                <a:latin typeface="Arial" panose="020B0604020202020204" pitchFamily="34" charset="0"/>
                <a:cs typeface="Arial" panose="020B0604020202020204" pitchFamily="34" charset="0"/>
              </a:rPr>
              <a:t>on earnings, for any given college </a:t>
            </a:r>
            <a:r>
              <a:rPr lang="en-US" dirty="0" smtClean="0">
                <a:latin typeface="Arial" panose="020B0604020202020204" pitchFamily="34" charset="0"/>
                <a:cs typeface="Arial" panose="020B0604020202020204" pitchFamily="34" charset="0"/>
              </a:rPr>
              <a:t>major (and for both graduating and dropping-out)</a:t>
            </a:r>
            <a:endParaRPr lang="it-IT" dirty="0">
              <a:latin typeface="Arial" panose="020B0604020202020204" pitchFamily="34" charset="0"/>
              <a:cs typeface="Arial" panose="020B0604020202020204" pitchFamily="34" charset="0"/>
            </a:endParaRPr>
          </a:p>
          <a:p>
            <a:pPr marL="1028700" lvl="1" indent="-571500">
              <a:buAutoNum type="romanLcParenBoth"/>
            </a:pPr>
            <a:r>
              <a:rPr lang="en-US" dirty="0" smtClean="0">
                <a:latin typeface="Arial" panose="020B0604020202020204" pitchFamily="34" charset="0"/>
                <a:cs typeface="Arial" panose="020B0604020202020204" pitchFamily="34" charset="0"/>
              </a:rPr>
              <a:t>identify </a:t>
            </a:r>
            <a:r>
              <a:rPr lang="en-US" dirty="0">
                <a:latin typeface="Arial" panose="020B0604020202020204" pitchFamily="34" charset="0"/>
                <a:cs typeface="Arial" panose="020B0604020202020204" pitchFamily="34" charset="0"/>
              </a:rPr>
              <a:t>the </a:t>
            </a:r>
            <a:r>
              <a:rPr lang="en-US" i="1" dirty="0">
                <a:latin typeface="Arial" panose="020B0604020202020204" pitchFamily="34" charset="0"/>
                <a:cs typeface="Arial" panose="020B0604020202020204" pitchFamily="34" charset="0"/>
              </a:rPr>
              <a:t>ex-ante</a:t>
            </a:r>
            <a:r>
              <a:rPr lang="en-US" dirty="0">
                <a:latin typeface="Arial" panose="020B0604020202020204" pitchFamily="34" charset="0"/>
                <a:cs typeface="Arial" panose="020B0604020202020204" pitchFamily="34" charset="0"/>
              </a:rPr>
              <a:t> impact of migration on earnings, for any given college </a:t>
            </a:r>
            <a:r>
              <a:rPr lang="en-US" dirty="0" smtClean="0">
                <a:latin typeface="Arial" panose="020B0604020202020204" pitchFamily="34" charset="0"/>
                <a:cs typeface="Arial" panose="020B0604020202020204" pitchFamily="34" charset="0"/>
              </a:rPr>
              <a:t>major</a:t>
            </a:r>
          </a:p>
          <a:p>
            <a:pPr marL="1028700" lvl="1" indent="-571500">
              <a:buAutoNum type="romanLcParenBoth"/>
            </a:pPr>
            <a:r>
              <a:rPr lang="en-US" dirty="0" smtClean="0">
                <a:latin typeface="Arial" panose="020B0604020202020204" pitchFamily="34" charset="0"/>
                <a:cs typeface="Arial" panose="020B0604020202020204" pitchFamily="34" charset="0"/>
              </a:rPr>
              <a:t>identify </a:t>
            </a:r>
            <a:r>
              <a:rPr lang="en-US" dirty="0">
                <a:latin typeface="Arial" panose="020B0604020202020204" pitchFamily="34" charset="0"/>
                <a:cs typeface="Arial" panose="020B0604020202020204" pitchFamily="34" charset="0"/>
              </a:rPr>
              <a:t>the </a:t>
            </a:r>
            <a:r>
              <a:rPr lang="en-US" i="1" dirty="0">
                <a:latin typeface="Arial" panose="020B0604020202020204" pitchFamily="34" charset="0"/>
                <a:cs typeface="Arial" panose="020B0604020202020204" pitchFamily="34" charset="0"/>
              </a:rPr>
              <a:t>ex-ante</a:t>
            </a:r>
            <a:r>
              <a:rPr lang="en-US" dirty="0">
                <a:latin typeface="Arial" panose="020B0604020202020204" pitchFamily="34" charset="0"/>
                <a:cs typeface="Arial" panose="020B0604020202020204" pitchFamily="34" charset="0"/>
              </a:rPr>
              <a:t> impact of particular majors on the probability of working in any given occupation and on migration</a:t>
            </a:r>
            <a:endParaRPr lang="it-IT" dirty="0">
              <a:latin typeface="Arial" panose="020B0604020202020204" pitchFamily="34" charset="0"/>
              <a:cs typeface="Arial" panose="020B0604020202020204" pitchFamily="34" charset="0"/>
            </a:endParaRPr>
          </a:p>
          <a:p>
            <a:pPr lvl="1"/>
            <a:endParaRPr lang="it-IT" sz="2200" dirty="0">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anose="020B0604020202020204" pitchFamily="34" charset="0"/>
              </a:rPr>
              <a:t>the </a:t>
            </a:r>
            <a:r>
              <a:rPr kumimoji="0" lang="it-IT" altLang="it-IT" sz="1800" b="0" i="1" u="none" strike="noStrike" cap="none" normalizeH="0" baseline="0" smtClean="0">
                <a:ln>
                  <a:noFill/>
                </a:ln>
                <a:solidFill>
                  <a:schemeClr val="tx1"/>
                </a:solidFill>
                <a:effectLst/>
                <a:latin typeface="Arial" panose="020B0604020202020204" pitchFamily="34" charset="0"/>
              </a:rPr>
              <a:t>differential</a:t>
            </a:r>
            <a:r>
              <a:rPr kumimoji="0" lang="it-IT" altLang="it-IT" sz="1800" b="0" i="0" u="none" strike="noStrike" cap="none" normalizeH="0" baseline="0" smtClean="0">
                <a:ln>
                  <a:noFill/>
                </a:ln>
                <a:solidFill>
                  <a:schemeClr val="tx1"/>
                </a:solidFill>
                <a:effectLst/>
                <a:latin typeface="Arial" panose="020B0604020202020204" pitchFamily="34" charset="0"/>
              </a:rPr>
              <a:t> effect of a treatment on a 'treatment group' versus a 'control group' in a natural experimen </a:t>
            </a:r>
          </a:p>
        </p:txBody>
      </p:sp>
    </p:spTree>
    <p:extLst>
      <p:ext uri="{BB962C8B-B14F-4D97-AF65-F5344CB8AC3E}">
        <p14:creationId xmlns:p14="http://schemas.microsoft.com/office/powerpoint/2010/main" val="3355056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Intended Q&amp;A- </a:t>
            </a:r>
            <a:r>
              <a:rPr lang="en-GB" dirty="0">
                <a:solidFill>
                  <a:srgbClr val="F49100"/>
                </a:solidFill>
              </a:rPr>
              <a:t>1</a:t>
            </a:r>
            <a:endParaRPr lang="it-IT" dirty="0"/>
          </a:p>
        </p:txBody>
      </p:sp>
      <p:sp>
        <p:nvSpPr>
          <p:cNvPr id="3" name="Segnaposto contenuto 2"/>
          <p:cNvSpPr>
            <a:spLocks noGrp="1"/>
          </p:cNvSpPr>
          <p:nvPr>
            <p:ph idx="1"/>
          </p:nvPr>
        </p:nvSpPr>
        <p:spPr/>
        <p:txBody>
          <a:bodyPr>
            <a:normAutofit/>
          </a:bodyPr>
          <a:lstStyle/>
          <a:p>
            <a:pPr lvl="0"/>
            <a:r>
              <a:rPr lang="en-US" sz="2400" dirty="0">
                <a:solidFill>
                  <a:srgbClr val="0070C0"/>
                </a:solidFill>
                <a:latin typeface="Arial" panose="020B0604020202020204" pitchFamily="34" charset="0"/>
                <a:cs typeface="Arial" panose="020B0604020202020204" pitchFamily="34" charset="0"/>
              </a:rPr>
              <a:t>Do </a:t>
            </a:r>
            <a:r>
              <a:rPr lang="en-US" sz="2400" dirty="0" smtClean="0">
                <a:solidFill>
                  <a:srgbClr val="0070C0"/>
                </a:solidFill>
                <a:latin typeface="Arial" panose="020B0604020202020204" pitchFamily="34" charset="0"/>
                <a:cs typeface="Arial" panose="020B0604020202020204" pitchFamily="34" charset="0"/>
              </a:rPr>
              <a:t>youngsters have well-informed or ‘correct</a:t>
            </a:r>
            <a:r>
              <a:rPr lang="en-US" sz="2400" dirty="0">
                <a:solidFill>
                  <a:srgbClr val="0070C0"/>
                </a:solidFill>
                <a:latin typeface="Arial" panose="020B0604020202020204" pitchFamily="34" charset="0"/>
                <a:cs typeface="Arial" panose="020B0604020202020204" pitchFamily="34" charset="0"/>
              </a:rPr>
              <a:t>’ expectations about future earnings?</a:t>
            </a:r>
            <a:endParaRPr lang="it-IT" sz="2400" dirty="0">
              <a:solidFill>
                <a:srgbClr val="0070C0"/>
              </a:solidFill>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We shall compare </a:t>
            </a:r>
            <a:r>
              <a:rPr lang="en-US" dirty="0">
                <a:latin typeface="Arial" panose="020B0604020202020204" pitchFamily="34" charset="0"/>
                <a:cs typeface="Arial" panose="020B0604020202020204" pitchFamily="34" charset="0"/>
              </a:rPr>
              <a:t>elicited expectations (in particular </a:t>
            </a:r>
            <a:r>
              <a:rPr lang="en-US" dirty="0" err="1">
                <a:latin typeface="Arial" panose="020B0604020202020204" pitchFamily="34" charset="0"/>
                <a:cs typeface="Arial" panose="020B0604020202020204" pitchFamily="34" charset="0"/>
              </a:rPr>
              <a:t>wrt</a:t>
            </a:r>
            <a:r>
              <a:rPr lang="en-US" dirty="0">
                <a:latin typeface="Arial" panose="020B0604020202020204" pitchFamily="34" charset="0"/>
                <a:cs typeface="Arial" panose="020B0604020202020204" pitchFamily="34" charset="0"/>
              </a:rPr>
              <a:t> earnings) with actual data from IOF </a:t>
            </a:r>
            <a:r>
              <a:rPr lang="en-US" dirty="0" smtClean="0">
                <a:latin typeface="Arial" panose="020B0604020202020204" pitchFamily="34" charset="0"/>
                <a:cs typeface="Arial" panose="020B0604020202020204" pitchFamily="34" charset="0"/>
              </a:rPr>
              <a:t>2014-15 </a:t>
            </a:r>
            <a:r>
              <a:rPr lang="en-US" dirty="0">
                <a:latin typeface="Arial" panose="020B0604020202020204" pitchFamily="34" charset="0"/>
                <a:cs typeface="Arial" panose="020B0604020202020204" pitchFamily="34" charset="0"/>
              </a:rPr>
              <a:t>(most recent data containing some labor market information)</a:t>
            </a:r>
            <a:endParaRPr lang="it-IT"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From this set of information we see where UEM students believe they rank relative the population (if </a:t>
            </a:r>
            <a:r>
              <a:rPr lang="en-US" dirty="0" smtClean="0">
                <a:latin typeface="Arial" panose="020B0604020202020204" pitchFamily="34" charset="0"/>
                <a:cs typeface="Arial" panose="020B0604020202020204" pitchFamily="34" charset="0"/>
              </a:rPr>
              <a:t>possible, by </a:t>
            </a:r>
            <a:r>
              <a:rPr lang="en-US" dirty="0">
                <a:latin typeface="Arial" panose="020B0604020202020204" pitchFamily="34" charset="0"/>
                <a:cs typeface="Arial" panose="020B0604020202020204" pitchFamily="34" charset="0"/>
              </a:rPr>
              <a:t>comparing earnings by major-occupation combinations or at least by educational attainment)</a:t>
            </a:r>
            <a:endParaRPr lang="it-IT" dirty="0">
              <a:latin typeface="Arial" panose="020B0604020202020204" pitchFamily="34" charset="0"/>
              <a:cs typeface="Arial" panose="020B0604020202020204" pitchFamily="34" charset="0"/>
            </a:endParaRPr>
          </a:p>
          <a:p>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868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Intended Q&amp;A- 2</a:t>
            </a:r>
            <a:endParaRPr lang="it-IT" dirty="0"/>
          </a:p>
        </p:txBody>
      </p:sp>
      <p:sp>
        <p:nvSpPr>
          <p:cNvPr id="3" name="Segnaposto contenuto 2"/>
          <p:cNvSpPr>
            <a:spLocks noGrp="1"/>
          </p:cNvSpPr>
          <p:nvPr>
            <p:ph idx="1"/>
          </p:nvPr>
        </p:nvSpPr>
        <p:spPr/>
        <p:txBody>
          <a:bodyPr>
            <a:normAutofit/>
          </a:bodyPr>
          <a:lstStyle/>
          <a:p>
            <a:pPr lvl="0"/>
            <a:r>
              <a:rPr lang="en-US" sz="2400" dirty="0" smtClean="0">
                <a:solidFill>
                  <a:srgbClr val="0070C0"/>
                </a:solidFill>
                <a:latin typeface="Arial" panose="020B0604020202020204" pitchFamily="34" charset="0"/>
                <a:cs typeface="Arial" panose="020B0604020202020204" pitchFamily="34" charset="0"/>
              </a:rPr>
              <a:t>To </a:t>
            </a:r>
            <a:r>
              <a:rPr lang="en-US" sz="2400" dirty="0">
                <a:solidFill>
                  <a:srgbClr val="0070C0"/>
                </a:solidFill>
                <a:latin typeface="Arial" panose="020B0604020202020204" pitchFamily="34" charset="0"/>
                <a:cs typeface="Arial" panose="020B0604020202020204" pitchFamily="34" charset="0"/>
              </a:rPr>
              <a:t>what extent expected economic returns (pecuniary and non-pecuniary) affect people behavior with respect to human capital investment decisions?</a:t>
            </a:r>
            <a:endParaRPr lang="it-IT" sz="2400" dirty="0">
              <a:solidFill>
                <a:srgbClr val="0070C0"/>
              </a:solidFill>
              <a:latin typeface="Arial" panose="020B0604020202020204" pitchFamily="34" charset="0"/>
              <a:cs typeface="Arial" panose="020B0604020202020204" pitchFamily="34" charset="0"/>
            </a:endParaRPr>
          </a:p>
          <a:p>
            <a:pPr lvl="1"/>
            <a:r>
              <a:rPr lang="en-US" sz="2200" dirty="0">
                <a:latin typeface="Arial" panose="020B0604020202020204" pitchFamily="34" charset="0"/>
                <a:cs typeface="Arial" panose="020B0604020202020204" pitchFamily="34" charset="0"/>
              </a:rPr>
              <a:t>We do so by looking at the difference between the </a:t>
            </a:r>
            <a:r>
              <a:rPr lang="en-US" sz="2200" i="1" dirty="0">
                <a:latin typeface="Arial" panose="020B0604020202020204" pitchFamily="34" charset="0"/>
                <a:cs typeface="Arial" panose="020B0604020202020204" pitchFamily="34" charset="0"/>
              </a:rPr>
              <a:t>ex-ante</a:t>
            </a:r>
            <a:r>
              <a:rPr lang="en-US" sz="2200" dirty="0">
                <a:latin typeface="Arial" panose="020B0604020202020204" pitchFamily="34" charset="0"/>
                <a:cs typeface="Arial" panose="020B0604020202020204" pitchFamily="34" charset="0"/>
              </a:rPr>
              <a:t> treatment effect of occupation </a:t>
            </a:r>
            <a:r>
              <a:rPr lang="en-US" sz="2200" i="1" dirty="0">
                <a:latin typeface="Arial" panose="020B0604020202020204" pitchFamily="34" charset="0"/>
                <a:cs typeface="Arial" panose="020B0604020202020204" pitchFamily="34" charset="0"/>
              </a:rPr>
              <a:t>k</a:t>
            </a:r>
            <a:r>
              <a:rPr lang="en-US" sz="2200" dirty="0">
                <a:latin typeface="Arial" panose="020B0604020202020204" pitchFamily="34" charset="0"/>
                <a:cs typeface="Arial" panose="020B0604020202020204" pitchFamily="34" charset="0"/>
              </a:rPr>
              <a:t> on the treated (i.e. by weighting the difference in the reported earnings by the probability </a:t>
            </a:r>
            <a:r>
              <a:rPr lang="en-US" sz="2200" i="1" dirty="0">
                <a:latin typeface="Arial" panose="020B0604020202020204" pitchFamily="34" charset="0"/>
                <a:cs typeface="Arial" panose="020B0604020202020204" pitchFamily="34" charset="0"/>
              </a:rPr>
              <a:t>p</a:t>
            </a:r>
            <a:r>
              <a:rPr lang="en-US" sz="2200" i="1" baseline="-25000" dirty="0">
                <a:latin typeface="Arial" panose="020B0604020202020204" pitchFamily="34" charset="0"/>
                <a:cs typeface="Arial" panose="020B0604020202020204" pitchFamily="34" charset="0"/>
              </a:rPr>
              <a:t>i</a:t>
            </a:r>
            <a:r>
              <a:rPr lang="en-US" sz="2200" dirty="0">
                <a:latin typeface="Arial" panose="020B0604020202020204" pitchFamily="34" charset="0"/>
                <a:cs typeface="Arial" panose="020B0604020202020204" pitchFamily="34" charset="0"/>
              </a:rPr>
              <a:t> the individual reports she will work in occupation </a:t>
            </a:r>
            <a:r>
              <a:rPr lang="en-US" sz="2200" i="1" dirty="0">
                <a:latin typeface="Arial" panose="020B0604020202020204" pitchFamily="34" charset="0"/>
                <a:cs typeface="Arial" panose="020B0604020202020204" pitchFamily="34" charset="0"/>
              </a:rPr>
              <a:t>k</a:t>
            </a:r>
            <a:r>
              <a:rPr lang="en-US" sz="2200" dirty="0">
                <a:latin typeface="Arial" panose="020B0604020202020204" pitchFamily="34" charset="0"/>
                <a:cs typeface="Arial" panose="020B0604020202020204" pitchFamily="34" charset="0"/>
              </a:rPr>
              <a:t>) and the </a:t>
            </a:r>
            <a:r>
              <a:rPr lang="en-US" sz="2200" i="1" dirty="0">
                <a:latin typeface="Arial" panose="020B0604020202020204" pitchFamily="34" charset="0"/>
                <a:cs typeface="Arial" panose="020B0604020202020204" pitchFamily="34" charset="0"/>
              </a:rPr>
              <a:t>ex-ante</a:t>
            </a:r>
            <a:r>
              <a:rPr lang="en-US" sz="2200" dirty="0">
                <a:latin typeface="Arial" panose="020B0604020202020204" pitchFamily="34" charset="0"/>
                <a:cs typeface="Arial" panose="020B0604020202020204" pitchFamily="34" charset="0"/>
              </a:rPr>
              <a:t> treatment effect on the untreated (i.e. by using the weighting </a:t>
            </a:r>
            <a:r>
              <a:rPr lang="en-US" sz="2200" dirty="0" smtClean="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1</a:t>
            </a:r>
            <a:r>
              <a:rPr lang="en-US" sz="2200" dirty="0" smtClean="0">
                <a:latin typeface="Arial" panose="020B0604020202020204" pitchFamily="34" charset="0"/>
                <a:cs typeface="Arial" panose="020B0604020202020204" pitchFamily="34" charset="0"/>
              </a:rPr>
              <a:t>-</a:t>
            </a:r>
            <a:r>
              <a:rPr lang="en-US" sz="2200" i="1" dirty="0" smtClean="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p</a:t>
            </a:r>
            <a:r>
              <a:rPr lang="en-US" sz="2200" i="1" baseline="-250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a:t>
            </a:r>
          </a:p>
          <a:p>
            <a:pPr lvl="1"/>
            <a:r>
              <a:rPr lang="en-US" sz="2200" dirty="0" smtClean="0">
                <a:latin typeface="Arial" panose="020B0604020202020204" pitchFamily="34" charset="0"/>
                <a:cs typeface="Arial" panose="020B0604020202020204" pitchFamily="34" charset="0"/>
              </a:rPr>
              <a:t>The latter </a:t>
            </a:r>
            <a:r>
              <a:rPr lang="en-US" sz="2200" dirty="0">
                <a:latin typeface="Arial" panose="020B0604020202020204" pitchFamily="34" charset="0"/>
                <a:cs typeface="Arial" panose="020B0604020202020204" pitchFamily="34" charset="0"/>
              </a:rPr>
              <a:t>gives a measure of the importance of </a:t>
            </a:r>
            <a:r>
              <a:rPr lang="en-US" sz="2200" i="1" dirty="0">
                <a:latin typeface="Arial" panose="020B0604020202020204" pitchFamily="34" charset="0"/>
                <a:cs typeface="Arial" panose="020B0604020202020204" pitchFamily="34" charset="0"/>
              </a:rPr>
              <a:t>selection</a:t>
            </a:r>
            <a:r>
              <a:rPr lang="en-US" sz="2200" dirty="0">
                <a:latin typeface="Arial" panose="020B0604020202020204" pitchFamily="34" charset="0"/>
                <a:cs typeface="Arial" panose="020B0604020202020204" pitchFamily="34" charset="0"/>
              </a:rPr>
              <a:t> on the expected returns to each occupation (a positive difference is consistent with positive </a:t>
            </a:r>
            <a:r>
              <a:rPr lang="en-US" sz="2200" i="1" dirty="0">
                <a:latin typeface="Arial" panose="020B0604020202020204" pitchFamily="34" charset="0"/>
                <a:cs typeface="Arial" panose="020B0604020202020204" pitchFamily="34" charset="0"/>
              </a:rPr>
              <a:t>sorting</a:t>
            </a:r>
            <a:r>
              <a:rPr lang="en-US" sz="2200" dirty="0">
                <a:latin typeface="Arial" panose="020B0604020202020204" pitchFamily="34" charset="0"/>
                <a:cs typeface="Arial" panose="020B0604020202020204" pitchFamily="34" charset="0"/>
              </a:rPr>
              <a:t> on expected earnings in different occupations- the magnitude of the difference is also important though) </a:t>
            </a:r>
            <a:r>
              <a:rPr lang="en-US" dirty="0">
                <a:latin typeface="Arial" panose="020B0604020202020204" pitchFamily="34" charset="0"/>
                <a:cs typeface="Arial" panose="020B0604020202020204" pitchFamily="34" charset="0"/>
              </a:rPr>
              <a:t> </a:t>
            </a:r>
            <a:endParaRPr lang="it-IT" dirty="0">
              <a:latin typeface="Arial" panose="020B0604020202020204" pitchFamily="34" charset="0"/>
              <a:cs typeface="Arial" panose="020B0604020202020204" pitchFamily="34" charset="0"/>
            </a:endParaRPr>
          </a:p>
          <a:p>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621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Objective</a:t>
            </a:r>
            <a:endParaRPr lang="it-IT" b="1" dirty="0">
              <a:solidFill>
                <a:srgbClr val="00B050"/>
              </a:solidFill>
            </a:endParaRPr>
          </a:p>
        </p:txBody>
      </p:sp>
      <p:sp>
        <p:nvSpPr>
          <p:cNvPr id="3" name="Segnaposto contenuto 2"/>
          <p:cNvSpPr>
            <a:spLocks noGrp="1"/>
          </p:cNvSpPr>
          <p:nvPr>
            <p:ph idx="1"/>
          </p:nvPr>
        </p:nvSpPr>
        <p:spPr>
          <a:xfrm>
            <a:off x="838200" y="1825625"/>
            <a:ext cx="9968345" cy="4351338"/>
          </a:xfrm>
        </p:spPr>
        <p:txBody>
          <a:bodyPr>
            <a:normAutofit/>
          </a:bodyPr>
          <a:lstStyle/>
          <a:p>
            <a:endParaRPr lang="it-IT" sz="2400" dirty="0"/>
          </a:p>
          <a:p>
            <a:pPr lvl="0"/>
            <a:r>
              <a:rPr lang="en-US" sz="2400" dirty="0" smtClean="0">
                <a:latin typeface="Arial" panose="020B0604020202020204" pitchFamily="34" charset="0"/>
                <a:cs typeface="Arial" panose="020B0604020202020204" pitchFamily="34" charset="0"/>
              </a:rPr>
              <a:t>This project aims at studying </a:t>
            </a:r>
            <a:r>
              <a:rPr lang="en-US" sz="2400" dirty="0">
                <a:latin typeface="Arial" panose="020B0604020202020204" pitchFamily="34" charset="0"/>
                <a:cs typeface="Arial" panose="020B0604020202020204" pitchFamily="34" charset="0"/>
              </a:rPr>
              <a:t>the role of </a:t>
            </a:r>
            <a:r>
              <a:rPr lang="en-US" sz="2400" b="1" dirty="0">
                <a:latin typeface="Arial" panose="020B0604020202020204" pitchFamily="34" charset="0"/>
                <a:cs typeface="Arial" panose="020B0604020202020204" pitchFamily="34" charset="0"/>
              </a:rPr>
              <a:t>subjective expectations about employment and earnings</a:t>
            </a:r>
            <a:r>
              <a:rPr lang="en-US" sz="2400" dirty="0">
                <a:latin typeface="Arial" panose="020B0604020202020204" pitchFamily="34" charset="0"/>
                <a:cs typeface="Arial" panose="020B0604020202020204" pitchFamily="34" charset="0"/>
              </a:rPr>
              <a:t> in </a:t>
            </a:r>
            <a:r>
              <a:rPr lang="en-US" sz="2400" dirty="0" smtClean="0">
                <a:latin typeface="Arial" panose="020B0604020202020204" pitchFamily="34" charset="0"/>
                <a:cs typeface="Arial" panose="020B0604020202020204" pitchFamily="34" charset="0"/>
              </a:rPr>
              <a:t>influencing </a:t>
            </a:r>
            <a:r>
              <a:rPr lang="en-US" sz="2400" b="1" dirty="0">
                <a:latin typeface="Arial" panose="020B0604020202020204" pitchFamily="34" charset="0"/>
                <a:cs typeface="Arial" panose="020B0604020202020204" pitchFamily="34" charset="0"/>
              </a:rPr>
              <a:t>occupational and migration choices</a:t>
            </a:r>
            <a:r>
              <a:rPr lang="en-US" sz="2400" dirty="0">
                <a:latin typeface="Arial" panose="020B0604020202020204" pitchFamily="34" charset="0"/>
                <a:cs typeface="Arial" panose="020B0604020202020204" pitchFamily="34" charset="0"/>
              </a:rPr>
              <a:t> of university students in Mozambique</a:t>
            </a:r>
            <a:r>
              <a:rPr lang="en-US" sz="2400" dirty="0" smtClean="0">
                <a:latin typeface="Arial" panose="020B0604020202020204" pitchFamily="34" charset="0"/>
                <a:cs typeface="Arial" panose="020B0604020202020204" pitchFamily="34" charset="0"/>
              </a:rPr>
              <a:t>.</a:t>
            </a:r>
          </a:p>
          <a:p>
            <a:pPr lvl="0"/>
            <a:endParaRPr lang="en-US" sz="2400" dirty="0" smtClean="0">
              <a:latin typeface="Arial" panose="020B0604020202020204" pitchFamily="34" charset="0"/>
              <a:cs typeface="Arial" panose="020B0604020202020204" pitchFamily="34" charset="0"/>
            </a:endParaRPr>
          </a:p>
          <a:p>
            <a:pPr lvl="0"/>
            <a:r>
              <a:rPr lang="en-US" sz="2400" dirty="0" smtClean="0">
                <a:latin typeface="Arial" panose="020B0604020202020204" pitchFamily="34" charset="0"/>
                <a:cs typeface="Arial" panose="020B0604020202020204" pitchFamily="34" charset="0"/>
              </a:rPr>
              <a:t>By </a:t>
            </a:r>
            <a:r>
              <a:rPr lang="en-US" sz="2400" dirty="0">
                <a:latin typeface="Arial" panose="020B0604020202020204" pitchFamily="34" charset="0"/>
                <a:cs typeface="Arial" panose="020B0604020202020204" pitchFamily="34" charset="0"/>
              </a:rPr>
              <a:t>collecting detailed survey data from students at UEM we aim at shedding </a:t>
            </a:r>
            <a:r>
              <a:rPr lang="en-US" sz="2400" dirty="0" smtClean="0">
                <a:latin typeface="Arial" panose="020B0604020202020204" pitchFamily="34" charset="0"/>
                <a:cs typeface="Arial" panose="020B0604020202020204" pitchFamily="34" charset="0"/>
              </a:rPr>
              <a:t>light </a:t>
            </a:r>
            <a:r>
              <a:rPr lang="en-US" sz="2400" dirty="0">
                <a:latin typeface="Arial" panose="020B0604020202020204" pitchFamily="34" charset="0"/>
                <a:cs typeface="Arial" panose="020B0604020202020204" pitchFamily="34" charset="0"/>
              </a:rPr>
              <a:t>on the underlying causes of important socio-economic issues such as </a:t>
            </a:r>
            <a:r>
              <a:rPr lang="en-US" sz="2400" b="1" dirty="0">
                <a:latin typeface="Arial" panose="020B0604020202020204" pitchFamily="34" charset="0"/>
                <a:cs typeface="Arial" panose="020B0604020202020204" pitchFamily="34" charset="0"/>
              </a:rPr>
              <a:t>high university drop out, youth unemployment and skilled </a:t>
            </a:r>
            <a:r>
              <a:rPr lang="en-US" sz="2400" b="1" dirty="0" smtClean="0">
                <a:latin typeface="Arial" panose="020B0604020202020204" pitchFamily="34" charset="0"/>
                <a:cs typeface="Arial" panose="020B0604020202020204" pitchFamily="34" charset="0"/>
              </a:rPr>
              <a:t>migration </a:t>
            </a:r>
            <a:r>
              <a:rPr lang="en-US" sz="2400" dirty="0" smtClean="0">
                <a:latin typeface="Arial" panose="020B0604020202020204" pitchFamily="34" charset="0"/>
                <a:cs typeface="Arial" panose="020B0604020202020204" pitchFamily="34" charset="0"/>
              </a:rPr>
              <a:t>(brain drain) </a:t>
            </a:r>
            <a:r>
              <a:rPr lang="en-US" sz="2400" dirty="0">
                <a:latin typeface="Arial" panose="020B0604020202020204" pitchFamily="34" charset="0"/>
                <a:cs typeface="Arial" panose="020B0604020202020204" pitchFamily="34" charset="0"/>
              </a:rPr>
              <a:t>in Mozambique</a:t>
            </a:r>
            <a:r>
              <a:rPr lang="en-US" sz="2400" dirty="0" smtClean="0">
                <a:latin typeface="Arial" panose="020B0604020202020204" pitchFamily="34" charset="0"/>
                <a:cs typeface="Arial" panose="020B0604020202020204" pitchFamily="34" charset="0"/>
              </a:rPr>
              <a:t>.</a:t>
            </a:r>
            <a:endParaRPr lang="it-I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1922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Intended Q&amp;A- 3</a:t>
            </a:r>
            <a:endParaRPr lang="it-IT" dirty="0"/>
          </a:p>
        </p:txBody>
      </p:sp>
      <p:sp>
        <p:nvSpPr>
          <p:cNvPr id="3" name="Segnaposto contenuto 2"/>
          <p:cNvSpPr>
            <a:spLocks noGrp="1"/>
          </p:cNvSpPr>
          <p:nvPr>
            <p:ph idx="1"/>
          </p:nvPr>
        </p:nvSpPr>
        <p:spPr/>
        <p:txBody>
          <a:bodyPr>
            <a:normAutofit/>
          </a:bodyPr>
          <a:lstStyle/>
          <a:p>
            <a:pPr lvl="0"/>
            <a:r>
              <a:rPr lang="en-US" sz="2400" dirty="0">
                <a:solidFill>
                  <a:srgbClr val="0070C0"/>
                </a:solidFill>
                <a:latin typeface="Arial" panose="020B0604020202020204" pitchFamily="34" charset="0"/>
                <a:cs typeface="Arial" panose="020B0604020202020204" pitchFamily="34" charset="0"/>
              </a:rPr>
              <a:t>What is the role played by expected earnings in the choice of students’ occupation?</a:t>
            </a:r>
            <a:endParaRPr lang="it-IT" sz="2400" dirty="0">
              <a:solidFill>
                <a:srgbClr val="0070C0"/>
              </a:solidFill>
              <a:latin typeface="Arial" panose="020B0604020202020204" pitchFamily="34" charset="0"/>
              <a:cs typeface="Arial" panose="020B0604020202020204" pitchFamily="34" charset="0"/>
            </a:endParaRPr>
          </a:p>
          <a:p>
            <a:pPr lvl="0"/>
            <a:r>
              <a:rPr lang="en-US" sz="2400" dirty="0">
                <a:solidFill>
                  <a:srgbClr val="0070C0"/>
                </a:solidFill>
                <a:latin typeface="Arial" panose="020B0604020202020204" pitchFamily="34" charset="0"/>
                <a:cs typeface="Arial" panose="020B0604020202020204" pitchFamily="34" charset="0"/>
              </a:rPr>
              <a:t>What is the role played by expected earnings in the choice of students’ migration?</a:t>
            </a:r>
            <a:endParaRPr lang="it-IT" sz="2400" dirty="0">
              <a:solidFill>
                <a:srgbClr val="0070C0"/>
              </a:solidFill>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We can look at this by estimating the probabilities of choosing particular occupations as a function of the (log) expected earnings controlling for individual-occupation preferences (dummies) and major-occupation fixed effects. </a:t>
            </a:r>
            <a:endParaRPr lang="it-IT"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This may be derived by as simple model of occupation choice, which provides a link between subjective expectations and preferences, making it possible to tell apart the role of expected earnings and non-pecuniary factors in this context.</a:t>
            </a:r>
            <a:endParaRPr lang="it-IT" dirty="0">
              <a:latin typeface="Arial" panose="020B0604020202020204" pitchFamily="34" charset="0"/>
              <a:cs typeface="Arial" panose="020B0604020202020204" pitchFamily="34" charset="0"/>
            </a:endParaRPr>
          </a:p>
          <a:p>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4498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Alternative follow-up interventions</a:t>
            </a:r>
            <a:endParaRPr lang="it-IT" dirty="0"/>
          </a:p>
        </p:txBody>
      </p:sp>
      <p:sp>
        <p:nvSpPr>
          <p:cNvPr id="3" name="Segnaposto contenuto 2"/>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Students are re-interviewed after </a:t>
            </a:r>
            <a:r>
              <a:rPr lang="en-US" sz="2400" dirty="0">
                <a:latin typeface="Arial" panose="020B0604020202020204" pitchFamily="34" charset="0"/>
                <a:cs typeface="Arial" panose="020B0604020202020204" pitchFamily="34" charset="0"/>
              </a:rPr>
              <a:t>they graduate, allowing for the measurement of how their actions </a:t>
            </a:r>
            <a:r>
              <a:rPr lang="en-US" sz="2400" dirty="0" smtClean="0">
                <a:latin typeface="Arial" panose="020B0604020202020204" pitchFamily="34" charset="0"/>
                <a:cs typeface="Arial" panose="020B0604020202020204" pitchFamily="34" charset="0"/>
              </a:rPr>
              <a:t>in the </a:t>
            </a:r>
            <a:r>
              <a:rPr lang="en-US" sz="2400" dirty="0">
                <a:latin typeface="Arial" panose="020B0604020202020204" pitchFamily="34" charset="0"/>
                <a:cs typeface="Arial" panose="020B0604020202020204" pitchFamily="34" charset="0"/>
              </a:rPr>
              <a:t>labor market line up with their </a:t>
            </a:r>
            <a:r>
              <a:rPr lang="en-US" sz="2400" dirty="0" smtClean="0">
                <a:latin typeface="Arial" panose="020B0604020202020204" pitchFamily="34" charset="0"/>
                <a:cs typeface="Arial" panose="020B0604020202020204" pitchFamily="34" charset="0"/>
              </a:rPr>
              <a:t>reports in the first round of the survey </a:t>
            </a:r>
          </a:p>
          <a:p>
            <a:r>
              <a:rPr lang="en-US" sz="2400" dirty="0" smtClean="0">
                <a:latin typeface="Arial" panose="020B0604020202020204" pitchFamily="34" charset="0"/>
                <a:cs typeface="Arial" panose="020B0604020202020204" pitchFamily="34" charset="0"/>
              </a:rPr>
              <a:t>Students are followed over time in order to collect their actual occupational choices and realizations</a:t>
            </a:r>
          </a:p>
          <a:p>
            <a:r>
              <a:rPr lang="en-US" sz="2400" dirty="0" smtClean="0">
                <a:latin typeface="Arial" panose="020B0604020202020204" pitchFamily="34" charset="0"/>
                <a:cs typeface="Arial" panose="020B0604020202020204" pitchFamily="34" charset="0"/>
              </a:rPr>
              <a:t>(Part of the) students are provided with information about the distribution of incomes in the different occupations (either domestically or abroad). Students are asked again </a:t>
            </a:r>
            <a:r>
              <a:rPr lang="en-US" sz="2400" dirty="0">
                <a:latin typeface="Arial" panose="020B0604020202020204" pitchFamily="34" charset="0"/>
                <a:cs typeface="Arial" panose="020B0604020202020204" pitchFamily="34" charset="0"/>
              </a:rPr>
              <a:t>to provide their expectations of outcomes in the different occupations and </a:t>
            </a:r>
            <a:r>
              <a:rPr lang="en-US" sz="2400" dirty="0" smtClean="0">
                <a:latin typeface="Arial" panose="020B0604020202020204" pitchFamily="34" charset="0"/>
                <a:cs typeface="Arial" panose="020B0604020202020204" pitchFamily="34" charset="0"/>
              </a:rPr>
              <a:t>the corresponding</a:t>
            </a:r>
            <a:r>
              <a:rPr lang="it-IT"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updates </a:t>
            </a:r>
            <a:r>
              <a:rPr lang="en-US" sz="2400" dirty="0">
                <a:latin typeface="Arial" panose="020B0604020202020204" pitchFamily="34" charset="0"/>
                <a:cs typeface="Arial" panose="020B0604020202020204" pitchFamily="34" charset="0"/>
              </a:rPr>
              <a:t>to their </a:t>
            </a:r>
            <a:r>
              <a:rPr lang="en-US" sz="2400" dirty="0" smtClean="0">
                <a:latin typeface="Arial" panose="020B0604020202020204" pitchFamily="34" charset="0"/>
                <a:cs typeface="Arial" panose="020B0604020202020204" pitchFamily="34" charset="0"/>
              </a:rPr>
              <a:t>occupational/migration </a:t>
            </a:r>
            <a:r>
              <a:rPr lang="en-US" sz="2400" dirty="0">
                <a:latin typeface="Arial" panose="020B0604020202020204" pitchFamily="34" charset="0"/>
                <a:cs typeface="Arial" panose="020B0604020202020204" pitchFamily="34" charset="0"/>
              </a:rPr>
              <a:t>intentions. This allows for the measurement of how the </a:t>
            </a:r>
            <a:r>
              <a:rPr lang="en-US" sz="2400" dirty="0" smtClean="0">
                <a:latin typeface="Arial" panose="020B0604020202020204" pitchFamily="34" charset="0"/>
                <a:cs typeface="Arial" panose="020B0604020202020204" pitchFamily="34" charset="0"/>
              </a:rPr>
              <a:t>expectations and </a:t>
            </a:r>
            <a:r>
              <a:rPr lang="en-US" sz="2400" dirty="0">
                <a:latin typeface="Arial" panose="020B0604020202020204" pitchFamily="34" charset="0"/>
                <a:cs typeface="Arial" panose="020B0604020202020204" pitchFamily="34" charset="0"/>
              </a:rPr>
              <a:t>intentions </a:t>
            </a:r>
            <a:r>
              <a:rPr lang="en-US" sz="2400" dirty="0" smtClean="0">
                <a:latin typeface="Arial" panose="020B0604020202020204" pitchFamily="34" charset="0"/>
                <a:cs typeface="Arial" panose="020B0604020202020204" pitchFamily="34" charset="0"/>
              </a:rPr>
              <a:t>are </a:t>
            </a:r>
            <a:r>
              <a:rPr lang="en-US" sz="2400" dirty="0">
                <a:latin typeface="Arial" panose="020B0604020202020204" pitchFamily="34" charset="0"/>
                <a:cs typeface="Arial" panose="020B0604020202020204" pitchFamily="34" charset="0"/>
              </a:rPr>
              <a:t>impacted </a:t>
            </a:r>
            <a:r>
              <a:rPr lang="en-US" sz="2400" dirty="0" smtClean="0">
                <a:latin typeface="Arial" panose="020B0604020202020204" pitchFamily="34" charset="0"/>
                <a:cs typeface="Arial" panose="020B0604020202020204" pitchFamily="34" charset="0"/>
              </a:rPr>
              <a:t>by an information </a:t>
            </a:r>
            <a:r>
              <a:rPr lang="en-US" sz="2400" dirty="0">
                <a:latin typeface="Arial" panose="020B0604020202020204" pitchFamily="34" charset="0"/>
                <a:cs typeface="Arial" panose="020B0604020202020204" pitchFamily="34" charset="0"/>
              </a:rPr>
              <a:t>intervention. </a:t>
            </a:r>
            <a:endParaRPr lang="it-IT"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29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ctr">
              <a:buNone/>
            </a:pPr>
            <a:endParaRPr lang="it-IT" sz="4800" dirty="0" smtClean="0"/>
          </a:p>
          <a:p>
            <a:pPr marL="0" indent="0" algn="ctr">
              <a:buNone/>
            </a:pPr>
            <a:r>
              <a:rPr lang="it-IT" sz="4800" dirty="0" smtClean="0"/>
              <a:t>THANKS!</a:t>
            </a:r>
            <a:endParaRPr lang="it-IT" sz="4800" dirty="0"/>
          </a:p>
        </p:txBody>
      </p:sp>
    </p:spTree>
    <p:extLst>
      <p:ext uri="{BB962C8B-B14F-4D97-AF65-F5344CB8AC3E}">
        <p14:creationId xmlns:p14="http://schemas.microsoft.com/office/powerpoint/2010/main" val="2158544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altLang="it-IT" dirty="0" smtClean="0">
                <a:solidFill>
                  <a:srgbClr val="F49100"/>
                </a:solidFill>
              </a:rPr>
              <a:t>Background -1</a:t>
            </a:r>
            <a:endParaRPr lang="it-IT" dirty="0"/>
          </a:p>
        </p:txBody>
      </p:sp>
      <p:sp>
        <p:nvSpPr>
          <p:cNvPr id="3" name="Segnaposto contenuto 2"/>
          <p:cNvSpPr>
            <a:spLocks noGrp="1"/>
          </p:cNvSpPr>
          <p:nvPr>
            <p:ph idx="1"/>
          </p:nvPr>
        </p:nvSpPr>
        <p:spPr/>
        <p:txBody>
          <a:bodyPr>
            <a:normAutofit/>
          </a:bodyPr>
          <a:lstStyle/>
          <a:p>
            <a:pPr lvl="0"/>
            <a:r>
              <a:rPr lang="en-US" sz="2200" dirty="0">
                <a:latin typeface="Arial" panose="020B0604020202020204" pitchFamily="34" charset="0"/>
                <a:cs typeface="Arial" panose="020B0604020202020204" pitchFamily="34" charset="0"/>
              </a:rPr>
              <a:t>People take </a:t>
            </a:r>
            <a:r>
              <a:rPr lang="en-US" sz="2200" b="1" dirty="0">
                <a:latin typeface="Arial" panose="020B0604020202020204" pitchFamily="34" charset="0"/>
                <a:cs typeface="Arial" panose="020B0604020202020204" pitchFamily="34" charset="0"/>
              </a:rPr>
              <a:t>forward-looking decisions</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depending on </a:t>
            </a:r>
            <a:r>
              <a:rPr lang="en-US" sz="2200" dirty="0">
                <a:latin typeface="Arial" panose="020B0604020202020204" pitchFamily="34" charset="0"/>
                <a:cs typeface="Arial" panose="020B0604020202020204" pitchFamily="34" charset="0"/>
              </a:rPr>
              <a:t>expectations on their own returns (</a:t>
            </a:r>
            <a:r>
              <a:rPr lang="en-US" sz="2200" dirty="0" err="1">
                <a:latin typeface="Arial" panose="020B0604020202020204" pitchFamily="34" charset="0"/>
                <a:cs typeface="Arial" panose="020B0604020202020204" pitchFamily="34" charset="0"/>
              </a:rPr>
              <a:t>Kimbal</a:t>
            </a:r>
            <a:r>
              <a:rPr lang="en-US" sz="2200" dirty="0">
                <a:latin typeface="Arial" panose="020B0604020202020204" pitchFamily="34" charset="0"/>
                <a:cs typeface="Arial" panose="020B0604020202020204" pitchFamily="34" charset="0"/>
              </a:rPr>
              <a:t>, 1990)</a:t>
            </a:r>
            <a:endParaRPr lang="it-IT" sz="2200" dirty="0">
              <a:latin typeface="Arial" panose="020B0604020202020204" pitchFamily="34" charset="0"/>
              <a:cs typeface="Arial" panose="020B0604020202020204" pitchFamily="34" charset="0"/>
            </a:endParaRPr>
          </a:p>
          <a:p>
            <a:pPr lvl="0"/>
            <a:r>
              <a:rPr lang="en-US" sz="2200" b="1" dirty="0" smtClean="0">
                <a:latin typeface="Arial" panose="020B0604020202020204" pitchFamily="34" charset="0"/>
                <a:cs typeface="Arial" panose="020B0604020202020204" pitchFamily="34" charset="0"/>
              </a:rPr>
              <a:t>Subjective expectations</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are heterogeneous (we are agnostic on how they </a:t>
            </a:r>
            <a:r>
              <a:rPr lang="en-US" sz="2200" dirty="0" smtClean="0">
                <a:latin typeface="Arial" panose="020B0604020202020204" pitchFamily="34" charset="0"/>
                <a:cs typeface="Arial" panose="020B0604020202020204" pitchFamily="34" charset="0"/>
              </a:rPr>
              <a:t>are formed) </a:t>
            </a:r>
            <a:r>
              <a:rPr lang="en-US" sz="2200" dirty="0">
                <a:latin typeface="Arial" panose="020B0604020202020204" pitchFamily="34" charset="0"/>
                <a:cs typeface="Arial" panose="020B0604020202020204" pitchFamily="34" charset="0"/>
              </a:rPr>
              <a:t>and people react to them making up their own mind over intertemporal choices</a:t>
            </a:r>
            <a:endParaRPr lang="it-IT" sz="2200" dirty="0">
              <a:latin typeface="Arial" panose="020B0604020202020204" pitchFamily="34" charset="0"/>
              <a:cs typeface="Arial" panose="020B0604020202020204" pitchFamily="34" charset="0"/>
            </a:endParaRPr>
          </a:p>
          <a:p>
            <a:pPr lvl="0"/>
            <a:r>
              <a:rPr lang="en-US" sz="2200" dirty="0" smtClean="0">
                <a:latin typeface="Arial" panose="020B0604020202020204" pitchFamily="34" charset="0"/>
                <a:cs typeface="Arial" panose="020B0604020202020204" pitchFamily="34" charset="0"/>
              </a:rPr>
              <a:t>In </a:t>
            </a:r>
            <a:r>
              <a:rPr lang="en-US" sz="2200" dirty="0">
                <a:latin typeface="Arial" panose="020B0604020202020204" pitchFamily="34" charset="0"/>
                <a:cs typeface="Arial" panose="020B0604020202020204" pitchFamily="34" charset="0"/>
              </a:rPr>
              <a:t>contexts </a:t>
            </a:r>
            <a:r>
              <a:rPr lang="en-US" sz="2200" dirty="0" smtClean="0">
                <a:latin typeface="Arial" panose="020B0604020202020204" pitchFamily="34" charset="0"/>
                <a:cs typeface="Arial" panose="020B0604020202020204" pitchFamily="34" charset="0"/>
              </a:rPr>
              <a:t>of </a:t>
            </a:r>
            <a:r>
              <a:rPr lang="en-US" sz="2200" dirty="0">
                <a:latin typeface="Arial" panose="020B0604020202020204" pitchFamily="34" charset="0"/>
                <a:cs typeface="Arial" panose="020B0604020202020204" pitchFamily="34" charset="0"/>
              </a:rPr>
              <a:t>incomplete markets and high </a:t>
            </a:r>
            <a:r>
              <a:rPr lang="en-US" sz="2200" dirty="0" smtClean="0">
                <a:latin typeface="Arial" panose="020B0604020202020204" pitchFamily="34" charset="0"/>
                <a:cs typeface="Arial" panose="020B0604020202020204" pitchFamily="34" charset="0"/>
              </a:rPr>
              <a:t>risk, uncertainty </a:t>
            </a:r>
            <a:r>
              <a:rPr lang="en-US" sz="2200" dirty="0">
                <a:latin typeface="Arial" panose="020B0604020202020204" pitchFamily="34" charset="0"/>
                <a:cs typeface="Arial" panose="020B0604020202020204" pitchFamily="34" charset="0"/>
              </a:rPr>
              <a:t>on </a:t>
            </a:r>
            <a:r>
              <a:rPr lang="en-US" sz="2200" i="1" dirty="0">
                <a:latin typeface="Arial" panose="020B0604020202020204" pitchFamily="34" charset="0"/>
                <a:cs typeface="Arial" panose="020B0604020202020204" pitchFamily="34" charset="0"/>
              </a:rPr>
              <a:t>ex-ante</a:t>
            </a:r>
            <a:r>
              <a:rPr lang="en-US" sz="2200" dirty="0">
                <a:latin typeface="Arial" panose="020B0604020202020204" pitchFamily="34" charset="0"/>
                <a:cs typeface="Arial" panose="020B0604020202020204" pitchFamily="34" charset="0"/>
              </a:rPr>
              <a:t> economic returns (as opposed to </a:t>
            </a:r>
            <a:r>
              <a:rPr lang="en-US" sz="2200" i="1" dirty="0">
                <a:latin typeface="Arial" panose="020B0604020202020204" pitchFamily="34" charset="0"/>
                <a:cs typeface="Arial" panose="020B0604020202020204" pitchFamily="34" charset="0"/>
              </a:rPr>
              <a:t>ex-post</a:t>
            </a:r>
            <a:r>
              <a:rPr lang="en-US" sz="2200" dirty="0">
                <a:latin typeface="Arial" panose="020B0604020202020204" pitchFamily="34" charset="0"/>
                <a:cs typeface="Arial" panose="020B0604020202020204" pitchFamily="34" charset="0"/>
              </a:rPr>
              <a:t> ones) may play a significant role in shifting </a:t>
            </a:r>
            <a:r>
              <a:rPr lang="en-US" sz="2200" b="1" dirty="0">
                <a:latin typeface="Arial" panose="020B0604020202020204" pitchFamily="34" charset="0"/>
                <a:cs typeface="Arial" panose="020B0604020202020204" pitchFamily="34" charset="0"/>
              </a:rPr>
              <a:t>key lifetime decisions - such as education, occupation, migration</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e.g. </a:t>
            </a:r>
            <a:r>
              <a:rPr lang="en-US" sz="2200" dirty="0" err="1">
                <a:latin typeface="Arial" panose="020B0604020202020204" pitchFamily="34" charset="0"/>
                <a:cs typeface="Arial" panose="020B0604020202020204" pitchFamily="34" charset="0"/>
              </a:rPr>
              <a:t>Manski</a:t>
            </a:r>
            <a:r>
              <a:rPr lang="en-US" sz="2200" dirty="0">
                <a:latin typeface="Arial" panose="020B0604020202020204" pitchFamily="34" charset="0"/>
                <a:cs typeface="Arial" panose="020B0604020202020204" pitchFamily="34" charset="0"/>
              </a:rPr>
              <a:t>, 2004; Jensen 2010; </a:t>
            </a:r>
            <a:r>
              <a:rPr lang="en-US" sz="2200" dirty="0" err="1">
                <a:latin typeface="Arial" panose="020B0604020202020204" pitchFamily="34" charset="0"/>
                <a:cs typeface="Arial" panose="020B0604020202020204" pitchFamily="34" charset="0"/>
              </a:rPr>
              <a:t>Attanasio</a:t>
            </a:r>
            <a:r>
              <a:rPr lang="en-US" sz="2200" dirty="0">
                <a:latin typeface="Arial" panose="020B0604020202020204" pitchFamily="34" charset="0"/>
                <a:cs typeface="Arial" panose="020B0604020202020204" pitchFamily="34" charset="0"/>
              </a:rPr>
              <a:t> 2009; </a:t>
            </a:r>
            <a:r>
              <a:rPr lang="en-US" sz="2200" dirty="0" err="1">
                <a:latin typeface="Arial" panose="020B0604020202020204" pitchFamily="34" charset="0"/>
                <a:cs typeface="Arial" panose="020B0604020202020204" pitchFamily="34" charset="0"/>
              </a:rPr>
              <a:t>Delavande</a:t>
            </a:r>
            <a:r>
              <a:rPr lang="en-US" sz="2200" dirty="0">
                <a:latin typeface="Arial" panose="020B0604020202020204" pitchFamily="34" charset="0"/>
                <a:cs typeface="Arial" panose="020B0604020202020204" pitchFamily="34" charset="0"/>
              </a:rPr>
              <a:t> et al. 2011). </a:t>
            </a:r>
            <a:endParaRPr lang="it-IT" sz="2200" dirty="0">
              <a:latin typeface="Arial" panose="020B0604020202020204" pitchFamily="34" charset="0"/>
              <a:cs typeface="Arial" panose="020B0604020202020204" pitchFamily="34" charset="0"/>
            </a:endParaRPr>
          </a:p>
          <a:p>
            <a:pPr lvl="0"/>
            <a:r>
              <a:rPr lang="en-US" sz="2200" dirty="0">
                <a:latin typeface="Arial" panose="020B0604020202020204" pitchFamily="34" charset="0"/>
                <a:cs typeface="Arial" panose="020B0604020202020204" pitchFamily="34" charset="0"/>
              </a:rPr>
              <a:t>Human capital investment decisions have been shown to have a long-lasting impact on </a:t>
            </a:r>
            <a:r>
              <a:rPr lang="en-US" sz="2200" b="1" dirty="0">
                <a:latin typeface="Arial" panose="020B0604020202020204" pitchFamily="34" charset="0"/>
                <a:cs typeface="Arial" panose="020B0604020202020204" pitchFamily="34" charset="0"/>
              </a:rPr>
              <a:t>wage inequality, economic growth, and employment</a:t>
            </a:r>
            <a:r>
              <a:rPr lang="en-US" sz="2200" dirty="0">
                <a:latin typeface="Arial" panose="020B0604020202020204" pitchFamily="34" charset="0"/>
                <a:cs typeface="Arial" panose="020B0604020202020204" pitchFamily="34" charset="0"/>
              </a:rPr>
              <a:t>, leading to interest in the subject from policy makers as well as researchers </a:t>
            </a:r>
            <a:endParaRPr lang="it-IT"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9317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altLang="it-IT" dirty="0" smtClean="0">
                <a:solidFill>
                  <a:srgbClr val="F49100"/>
                </a:solidFill>
              </a:rPr>
              <a:t>Background -2</a:t>
            </a:r>
            <a:endParaRPr lang="it-IT" dirty="0"/>
          </a:p>
        </p:txBody>
      </p:sp>
      <p:sp>
        <p:nvSpPr>
          <p:cNvPr id="3" name="Segnaposto contenuto 2"/>
          <p:cNvSpPr>
            <a:spLocks noGrp="1"/>
          </p:cNvSpPr>
          <p:nvPr>
            <p:ph idx="1"/>
          </p:nvPr>
        </p:nvSpPr>
        <p:spPr/>
        <p:txBody>
          <a:bodyPr>
            <a:normAutofit/>
          </a:bodyPr>
          <a:lstStyle/>
          <a:p>
            <a:pPr lvl="0"/>
            <a:r>
              <a:rPr lang="en-US" sz="2400" dirty="0">
                <a:latin typeface="Arial" panose="020B0604020202020204" pitchFamily="34" charset="0"/>
                <a:cs typeface="Arial" panose="020B0604020202020204" pitchFamily="34" charset="0"/>
              </a:rPr>
              <a:t>Not only expectations are important for people’s sorting in specific economic </a:t>
            </a:r>
            <a:r>
              <a:rPr lang="en-US" sz="2400" dirty="0" smtClean="0">
                <a:latin typeface="Arial" panose="020B0604020202020204" pitchFamily="34" charset="0"/>
                <a:cs typeface="Arial" panose="020B0604020202020204" pitchFamily="34" charset="0"/>
              </a:rPr>
              <a:t>outcomes </a:t>
            </a:r>
            <a:r>
              <a:rPr lang="en-US" sz="2400" dirty="0">
                <a:latin typeface="Arial" panose="020B0604020202020204" pitchFamily="34" charset="0"/>
                <a:cs typeface="Arial" panose="020B0604020202020204" pitchFamily="34" charset="0"/>
              </a:rPr>
              <a:t>(e.g. occupation), but </a:t>
            </a:r>
            <a:r>
              <a:rPr lang="en-US" sz="2400" dirty="0" smtClean="0">
                <a:latin typeface="Arial" panose="020B0604020202020204" pitchFamily="34" charset="0"/>
                <a:cs typeface="Arial" panose="020B0604020202020204" pitchFamily="34" charset="0"/>
              </a:rPr>
              <a:t>perceived </a:t>
            </a:r>
            <a:r>
              <a:rPr lang="en-US" sz="2400" dirty="0">
                <a:latin typeface="Arial" panose="020B0604020202020204" pitchFamily="34" charset="0"/>
                <a:cs typeface="Arial" panose="020B0604020202020204" pitchFamily="34" charset="0"/>
              </a:rPr>
              <a:t>expected returns can easily become </a:t>
            </a:r>
            <a:r>
              <a:rPr lang="en-US" sz="2400" b="1" dirty="0">
                <a:latin typeface="Arial" panose="020B0604020202020204" pitchFamily="34" charset="0"/>
                <a:cs typeface="Arial" panose="020B0604020202020204" pitchFamily="34" charset="0"/>
              </a:rPr>
              <a:t>self-fulfilling</a:t>
            </a:r>
            <a:r>
              <a:rPr lang="en-US" sz="2400" dirty="0">
                <a:latin typeface="Arial" panose="020B0604020202020204" pitchFamily="34" charset="0"/>
                <a:cs typeface="Arial" panose="020B0604020202020204" pitchFamily="34" charset="0"/>
              </a:rPr>
              <a:t> (Reuben, </a:t>
            </a:r>
            <a:r>
              <a:rPr lang="en-US" sz="2400" dirty="0" err="1">
                <a:latin typeface="Arial" panose="020B0604020202020204" pitchFamily="34" charset="0"/>
                <a:cs typeface="Arial" panose="020B0604020202020204" pitchFamily="34" charset="0"/>
              </a:rPr>
              <a:t>Wiswall</a:t>
            </a:r>
            <a:r>
              <a:rPr lang="en-US" sz="2400" dirty="0">
                <a:latin typeface="Arial" panose="020B0604020202020204" pitchFamily="34" charset="0"/>
                <a:cs typeface="Arial" panose="020B0604020202020204" pitchFamily="34" charset="0"/>
              </a:rPr>
              <a:t> and Zafar, 2015)- For </a:t>
            </a:r>
            <a:r>
              <a:rPr lang="en-US" sz="2400" dirty="0" smtClean="0">
                <a:latin typeface="Arial" panose="020B0604020202020204" pitchFamily="34" charset="0"/>
                <a:cs typeface="Arial" panose="020B0604020202020204" pitchFamily="34" charset="0"/>
              </a:rPr>
              <a:t>example</a:t>
            </a:r>
            <a:endParaRPr lang="it-IT" sz="2400" dirty="0">
              <a:latin typeface="Arial" panose="020B0604020202020204" pitchFamily="34" charset="0"/>
              <a:cs typeface="Arial" panose="020B0604020202020204" pitchFamily="34" charset="0"/>
            </a:endParaRPr>
          </a:p>
          <a:p>
            <a:pPr lvl="1"/>
            <a:r>
              <a:rPr lang="en-US" sz="2200" dirty="0" smtClean="0">
                <a:latin typeface="Arial" panose="020B0604020202020204" pitchFamily="34" charset="0"/>
                <a:cs typeface="Arial" panose="020B0604020202020204" pitchFamily="34" charset="0"/>
              </a:rPr>
              <a:t>Youngsters </a:t>
            </a:r>
            <a:r>
              <a:rPr lang="en-US" sz="2200" dirty="0">
                <a:latin typeface="Arial" panose="020B0604020202020204" pitchFamily="34" charset="0"/>
                <a:cs typeface="Arial" panose="020B0604020202020204" pitchFamily="34" charset="0"/>
              </a:rPr>
              <a:t>with low-expectations will have a smaller incentive to perform well academically, or subsequently they will be willing to accept a low-paying job offer and less likely to negotiate for higher salary because it is in line with their </a:t>
            </a:r>
            <a:r>
              <a:rPr lang="en-US" sz="2200" dirty="0" smtClean="0">
                <a:latin typeface="Arial" panose="020B0604020202020204" pitchFamily="34" charset="0"/>
                <a:cs typeface="Arial" panose="020B0604020202020204" pitchFamily="34" charset="0"/>
              </a:rPr>
              <a:t>beliefs</a:t>
            </a:r>
            <a:endParaRPr lang="it-IT" sz="2200" dirty="0">
              <a:latin typeface="Arial" panose="020B0604020202020204" pitchFamily="34" charset="0"/>
              <a:cs typeface="Arial" panose="020B0604020202020204" pitchFamily="34" charset="0"/>
            </a:endParaRPr>
          </a:p>
          <a:p>
            <a:pPr lvl="1"/>
            <a:r>
              <a:rPr lang="en-US" sz="2200" dirty="0">
                <a:latin typeface="Arial" panose="020B0604020202020204" pitchFamily="34" charset="0"/>
                <a:cs typeface="Arial" panose="020B0604020202020204" pitchFamily="34" charset="0"/>
              </a:rPr>
              <a:t>Students with </a:t>
            </a:r>
            <a:r>
              <a:rPr lang="en-US" sz="2200" dirty="0" smtClean="0">
                <a:latin typeface="Arial" panose="020B0604020202020204" pitchFamily="34" charset="0"/>
                <a:cs typeface="Arial" panose="020B0604020202020204" pitchFamily="34" charset="0"/>
              </a:rPr>
              <a:t>high expected </a:t>
            </a:r>
            <a:r>
              <a:rPr lang="en-US" sz="2200" dirty="0">
                <a:latin typeface="Arial" panose="020B0604020202020204" pitchFamily="34" charset="0"/>
                <a:cs typeface="Arial" panose="020B0604020202020204" pitchFamily="34" charset="0"/>
              </a:rPr>
              <a:t>probability of working in the agricultural sector may believe such occupation is low-skilled and low-paid, therefore they will drop out from school and end up having a low wage.</a:t>
            </a:r>
            <a:endParaRPr lang="it-IT" sz="2200" dirty="0">
              <a:latin typeface="Arial" panose="020B0604020202020204" pitchFamily="34" charset="0"/>
              <a:cs typeface="Arial" panose="020B0604020202020204" pitchFamily="34" charset="0"/>
            </a:endParaRPr>
          </a:p>
          <a:p>
            <a:endParaRPr lang="it-IT" sz="2200" dirty="0"/>
          </a:p>
        </p:txBody>
      </p:sp>
    </p:spTree>
    <p:extLst>
      <p:ext uri="{BB962C8B-B14F-4D97-AF65-F5344CB8AC3E}">
        <p14:creationId xmlns:p14="http://schemas.microsoft.com/office/powerpoint/2010/main" val="4249882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Policy r</a:t>
            </a:r>
            <a:r>
              <a:rPr lang="en-GB" dirty="0" smtClean="0">
                <a:solidFill>
                  <a:srgbClr val="F49100"/>
                </a:solidFill>
              </a:rPr>
              <a:t>elevance..</a:t>
            </a:r>
            <a:endParaRPr lang="it-IT" dirty="0"/>
          </a:p>
        </p:txBody>
      </p:sp>
      <p:sp>
        <p:nvSpPr>
          <p:cNvPr id="3" name="Segnaposto contenuto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In developing contexts, getting hard evidence on individual expected returns on key human capital investments may have important implications in terms of both</a:t>
            </a:r>
            <a:r>
              <a:rPr lang="en-US" sz="2400" b="1" dirty="0">
                <a:latin typeface="Arial" panose="020B0604020202020204" pitchFamily="34" charset="0"/>
                <a:cs typeface="Arial" panose="020B0604020202020204" pitchFamily="34" charset="0"/>
              </a:rPr>
              <a:t> education and </a:t>
            </a:r>
            <a:r>
              <a:rPr lang="en-US" sz="2400" b="1" dirty="0" err="1">
                <a:latin typeface="Arial" panose="020B0604020202020204" pitchFamily="34" charset="0"/>
                <a:cs typeface="Arial" panose="020B0604020202020204" pitchFamily="34" charset="0"/>
              </a:rPr>
              <a:t>labour</a:t>
            </a:r>
            <a:r>
              <a:rPr lang="en-US" sz="2400" b="1" dirty="0">
                <a:latin typeface="Arial" panose="020B0604020202020204" pitchFamily="34" charset="0"/>
                <a:cs typeface="Arial" panose="020B0604020202020204" pitchFamily="34" charset="0"/>
              </a:rPr>
              <a:t> market </a:t>
            </a:r>
            <a:r>
              <a:rPr lang="en-US" sz="2400" b="1" dirty="0" smtClean="0">
                <a:latin typeface="Arial" panose="020B0604020202020204" pitchFamily="34" charset="0"/>
                <a:cs typeface="Arial" panose="020B0604020202020204" pitchFamily="34" charset="0"/>
              </a:rPr>
              <a:t>policy.</a:t>
            </a:r>
          </a:p>
          <a:p>
            <a:pPr lvl="1"/>
            <a:r>
              <a:rPr lang="en-US" sz="2200" dirty="0" smtClean="0">
                <a:latin typeface="Arial" panose="020B0604020202020204" pitchFamily="34" charset="0"/>
                <a:cs typeface="Arial" panose="020B0604020202020204" pitchFamily="34" charset="0"/>
              </a:rPr>
              <a:t>Using choice data, while assuming </a:t>
            </a:r>
            <a:r>
              <a:rPr lang="en-US" sz="2200" dirty="0" smtClean="0">
                <a:latin typeface="Arial" panose="020B0604020202020204" pitchFamily="34" charset="0"/>
                <a:cs typeface="Arial" panose="020B0604020202020204" pitchFamily="34" charset="0"/>
              </a:rPr>
              <a:t>homogenous </a:t>
            </a:r>
            <a:r>
              <a:rPr lang="en-US" sz="2200" dirty="0" smtClean="0">
                <a:latin typeface="Arial" panose="020B0604020202020204" pitchFamily="34" charset="0"/>
                <a:cs typeface="Arial" panose="020B0604020202020204" pitchFamily="34" charset="0"/>
              </a:rPr>
              <a:t>earnings</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expectations, </a:t>
            </a:r>
            <a:r>
              <a:rPr lang="en-US" sz="2200" dirty="0">
                <a:latin typeface="Arial" panose="020B0604020202020204" pitchFamily="34" charset="0"/>
                <a:cs typeface="Arial" panose="020B0604020202020204" pitchFamily="34" charset="0"/>
              </a:rPr>
              <a:t>is problematic since observed choices might be consistent with several combinations of expectations and preferences- especially in contests of high heterogeneity and </a:t>
            </a:r>
            <a:r>
              <a:rPr lang="en-US" sz="2200" dirty="0" smtClean="0">
                <a:latin typeface="Arial" panose="020B0604020202020204" pitchFamily="34" charset="0"/>
                <a:cs typeface="Arial" panose="020B0604020202020204" pitchFamily="34" charset="0"/>
              </a:rPr>
              <a:t>uncertainty.</a:t>
            </a:r>
            <a:endParaRPr lang="it-IT" sz="2200" dirty="0">
              <a:latin typeface="Arial" panose="020B0604020202020204" pitchFamily="34" charset="0"/>
              <a:cs typeface="Arial" panose="020B0604020202020204" pitchFamily="34" charset="0"/>
            </a:endParaRPr>
          </a:p>
          <a:p>
            <a:pPr lvl="1"/>
            <a:r>
              <a:rPr lang="en-US" sz="2200" dirty="0" smtClean="0">
                <a:latin typeface="Arial" panose="020B0604020202020204" pitchFamily="34" charset="0"/>
                <a:cs typeface="Arial" panose="020B0604020202020204" pitchFamily="34" charset="0"/>
              </a:rPr>
              <a:t>Getting </a:t>
            </a:r>
            <a:r>
              <a:rPr lang="en-US" sz="2200" dirty="0">
                <a:latin typeface="Arial" panose="020B0604020202020204" pitchFamily="34" charset="0"/>
                <a:cs typeface="Arial" panose="020B0604020202020204" pitchFamily="34" charset="0"/>
              </a:rPr>
              <a:t>to know people’s expectations and how they act upon them may provide, </a:t>
            </a:r>
            <a:r>
              <a:rPr lang="en-US" sz="2200" i="1" dirty="0">
                <a:latin typeface="Arial" panose="020B0604020202020204" pitchFamily="34" charset="0"/>
                <a:cs typeface="Arial" panose="020B0604020202020204" pitchFamily="34" charset="0"/>
              </a:rPr>
              <a:t>ceteris paribus,</a:t>
            </a:r>
            <a:r>
              <a:rPr lang="en-US" sz="2200" dirty="0">
                <a:latin typeface="Arial" panose="020B0604020202020204" pitchFamily="34" charset="0"/>
                <a:cs typeface="Arial" panose="020B0604020202020204" pitchFamily="34" charset="0"/>
              </a:rPr>
              <a:t> direct evidence on the relevance and severity of imperfections (e.g. in the information or insurance market) in determining actual investment behavior. </a:t>
            </a:r>
            <a:endParaRPr lang="it-IT"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9943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..and questions:</a:t>
            </a:r>
            <a:endParaRPr lang="it-IT" dirty="0"/>
          </a:p>
        </p:txBody>
      </p:sp>
      <p:sp>
        <p:nvSpPr>
          <p:cNvPr id="3" name="Segnaposto contenuto 2"/>
          <p:cNvSpPr>
            <a:spLocks noGrp="1"/>
          </p:cNvSpPr>
          <p:nvPr>
            <p:ph idx="1"/>
          </p:nvPr>
        </p:nvSpPr>
        <p:spPr/>
        <p:txBody>
          <a:bodyPr>
            <a:normAutofit/>
          </a:bodyPr>
          <a:lstStyle/>
          <a:p>
            <a:r>
              <a:rPr lang="en-US" sz="2400" b="1" dirty="0" smtClean="0">
                <a:latin typeface="Arial" panose="020B0604020202020204" pitchFamily="34" charset="0"/>
                <a:cs typeface="Arial" panose="020B0604020202020204" pitchFamily="34" charset="0"/>
              </a:rPr>
              <a:t>Are Mozambican youngsters informed about the actual labor market opportunities?</a:t>
            </a:r>
          </a:p>
          <a:p>
            <a:r>
              <a:rPr lang="en-US" sz="2400" b="1" dirty="0" smtClean="0">
                <a:latin typeface="Arial" panose="020B0604020202020204" pitchFamily="34" charset="0"/>
                <a:cs typeface="Arial" panose="020B0604020202020204" pitchFamily="34" charset="0"/>
              </a:rPr>
              <a:t>Do young people have correct expectations (information) about returns to schooling (and dropping-out)?</a:t>
            </a:r>
          </a:p>
          <a:p>
            <a:r>
              <a:rPr lang="en-US" sz="2400" b="1" dirty="0" smtClean="0">
                <a:latin typeface="Arial" panose="020B0604020202020204" pitchFamily="34" charset="0"/>
                <a:cs typeface="Arial" panose="020B0604020202020204" pitchFamily="34" charset="0"/>
              </a:rPr>
              <a:t>To what extent expected income uncertainty affect youngsters’ education and occupational choices?</a:t>
            </a:r>
          </a:p>
          <a:p>
            <a:r>
              <a:rPr lang="en-US" sz="2400" b="1" dirty="0" smtClean="0">
                <a:latin typeface="Arial" panose="020B0604020202020204" pitchFamily="34" charset="0"/>
                <a:cs typeface="Arial" panose="020B0604020202020204" pitchFamily="34" charset="0"/>
              </a:rPr>
              <a:t>To what extent over- or under-estimated expectations play a role in the skill-mismatch in the labor market?</a:t>
            </a:r>
          </a:p>
          <a:p>
            <a:r>
              <a:rPr lang="en-US" sz="2400" b="1" dirty="0" smtClean="0">
                <a:latin typeface="Arial" panose="020B0604020202020204" pitchFamily="34" charset="0"/>
                <a:cs typeface="Arial" panose="020B0604020202020204" pitchFamily="34" charset="0"/>
              </a:rPr>
              <a:t>And on migration choices?</a:t>
            </a:r>
          </a:p>
        </p:txBody>
      </p:sp>
    </p:spTree>
    <p:extLst>
      <p:ext uri="{BB962C8B-B14F-4D97-AF65-F5344CB8AC3E}">
        <p14:creationId xmlns:p14="http://schemas.microsoft.com/office/powerpoint/2010/main" val="2129645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solidFill>
                  <a:srgbClr val="F49100"/>
                </a:solidFill>
              </a:rPr>
              <a:t>Mozambique</a:t>
            </a:r>
            <a:endParaRPr lang="it-IT" dirty="0"/>
          </a:p>
        </p:txBody>
      </p:sp>
      <p:sp>
        <p:nvSpPr>
          <p:cNvPr id="3" name="Segnaposto contenuto 2"/>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Mozambique </a:t>
            </a:r>
            <a:r>
              <a:rPr lang="en-US" sz="2400" dirty="0">
                <a:latin typeface="Arial" panose="020B0604020202020204" pitchFamily="34" charset="0"/>
                <a:cs typeface="Arial" panose="020B0604020202020204" pitchFamily="34" charset="0"/>
              </a:rPr>
              <a:t>has been growing steadily over the last decade (7%), mainly due to an extractive resource boom.</a:t>
            </a:r>
            <a:endParaRPr lang="it-IT" sz="2400"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Yet, job creation has been slow and unemployment rates hardly declined over the same period, especially among youth. </a:t>
            </a:r>
            <a:endParaRPr lang="it-IT" sz="2400"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On the supply side, more than 300,000 people enter the labor mkt every year and this is poised to increase at about 500,000 by 2025 (WB 2015)</a:t>
            </a:r>
            <a:endParaRPr lang="it-IT" sz="2400"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Rates of return to higher education has been increasing from 6% in 2002 to 18% in 2008.</a:t>
            </a:r>
            <a:endParaRPr lang="it-IT" sz="2400"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A higher education degree increases wages by 148% compared to those with secondary </a:t>
            </a:r>
            <a:r>
              <a:rPr lang="en-US" sz="2400" dirty="0" smtClean="0">
                <a:latin typeface="Arial" panose="020B0604020202020204" pitchFamily="34" charset="0"/>
                <a:cs typeface="Arial" panose="020B0604020202020204" pitchFamily="34" charset="0"/>
              </a:rPr>
              <a:t>education</a:t>
            </a:r>
            <a:r>
              <a:rPr lang="it-IT" sz="2400" dirty="0">
                <a:latin typeface="Arial" panose="020B0604020202020204" pitchFamily="34" charset="0"/>
                <a:cs typeface="Arial" panose="020B0604020202020204" pitchFamily="34" charset="0"/>
              </a:rPr>
              <a:t> </a:t>
            </a:r>
            <a:r>
              <a:rPr lang="it-IT" sz="2400" dirty="0" smtClean="0">
                <a:latin typeface="Arial" panose="020B0604020202020204" pitchFamily="34" charset="0"/>
                <a:cs typeface="Arial" panose="020B0604020202020204" pitchFamily="34" charset="0"/>
              </a:rPr>
              <a:t>(WB 2015)</a:t>
            </a:r>
            <a:endParaRPr lang="it-IT" sz="2400" dirty="0">
              <a:latin typeface="Arial" panose="020B0604020202020204" pitchFamily="34" charset="0"/>
              <a:cs typeface="Arial" panose="020B0604020202020204" pitchFamily="34" charset="0"/>
            </a:endParaRPr>
          </a:p>
          <a:p>
            <a:endParaRPr lang="it-IT"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69230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sz="2800" b="1" dirty="0" smtClean="0">
                <a:solidFill>
                  <a:srgbClr val="F49100"/>
                </a:solidFill>
              </a:rPr>
              <a:t>Employment rates by gender and educational attainment (INCAF 2012)</a:t>
            </a:r>
            <a:endParaRPr lang="it-IT" sz="2800" b="1" dirty="0"/>
          </a:p>
        </p:txBody>
      </p:sp>
      <p:pic>
        <p:nvPicPr>
          <p:cNvPr id="4" name="Segnaposto contenuto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23259" y="1600200"/>
            <a:ext cx="5589271" cy="4592783"/>
          </a:xfrm>
          <a:prstGeom prst="rect">
            <a:avLst/>
          </a:prstGeom>
          <a:noFill/>
          <a:ln>
            <a:noFill/>
          </a:ln>
        </p:spPr>
      </p:pic>
    </p:spTree>
    <p:extLst>
      <p:ext uri="{BB962C8B-B14F-4D97-AF65-F5344CB8AC3E}">
        <p14:creationId xmlns:p14="http://schemas.microsoft.com/office/powerpoint/2010/main" val="2305417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sz="2800" b="1" dirty="0" smtClean="0">
                <a:solidFill>
                  <a:srgbClr val="F49100"/>
                </a:solidFill>
              </a:rPr>
              <a:t>Employment rates by occupation / income source (INCAF 2012)</a:t>
            </a:r>
            <a:endParaRPr lang="it-IT" sz="2800" b="1" dirty="0"/>
          </a:p>
        </p:txBody>
      </p:sp>
      <p:sp>
        <p:nvSpPr>
          <p:cNvPr id="3" name="Segnaposto contenuto 2"/>
          <p:cNvSpPr>
            <a:spLocks noGrp="1"/>
          </p:cNvSpPr>
          <p:nvPr>
            <p:ph idx="1"/>
          </p:nvPr>
        </p:nvSpPr>
        <p:spPr/>
        <p:txBody>
          <a:bodyPr/>
          <a:lstStyle/>
          <a:p>
            <a:endParaRPr lang="it-IT"/>
          </a:p>
        </p:txBody>
      </p:sp>
      <p:pic>
        <p:nvPicPr>
          <p:cNvPr id="5" name="Immagine 4"/>
          <p:cNvPicPr/>
          <p:nvPr/>
        </p:nvPicPr>
        <p:blipFill>
          <a:blip r:embed="rId2">
            <a:extLst>
              <a:ext uri="{28A0092B-C50C-407E-A947-70E740481C1C}">
                <a14:useLocalDpi xmlns:a14="http://schemas.microsoft.com/office/drawing/2010/main" val="0"/>
              </a:ext>
            </a:extLst>
          </a:blip>
          <a:srcRect/>
          <a:stretch>
            <a:fillRect/>
          </a:stretch>
        </p:blipFill>
        <p:spPr bwMode="auto">
          <a:xfrm>
            <a:off x="3273136" y="1444335"/>
            <a:ext cx="5550824" cy="5002185"/>
          </a:xfrm>
          <a:prstGeom prst="rect">
            <a:avLst/>
          </a:prstGeom>
          <a:noFill/>
          <a:ln>
            <a:noFill/>
          </a:ln>
        </p:spPr>
      </p:pic>
    </p:spTree>
    <p:extLst>
      <p:ext uri="{BB962C8B-B14F-4D97-AF65-F5344CB8AC3E}">
        <p14:creationId xmlns:p14="http://schemas.microsoft.com/office/powerpoint/2010/main" val="2491481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2075</TotalTime>
  <Words>1902</Words>
  <Application>Microsoft Office PowerPoint</Application>
  <PresentationFormat>Widescreen</PresentationFormat>
  <Paragraphs>98</Paragraphs>
  <Slides>22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Calibri Light</vt:lpstr>
      <vt:lpstr>Tema di Office</vt:lpstr>
      <vt:lpstr>Subjective Expectations, Labor Market Choices and Migration Evidence from University Students in Maputo</vt:lpstr>
      <vt:lpstr>Objective</vt:lpstr>
      <vt:lpstr>Background -1</vt:lpstr>
      <vt:lpstr>Background -2</vt:lpstr>
      <vt:lpstr>Policy relevance..</vt:lpstr>
      <vt:lpstr>..and questions:</vt:lpstr>
      <vt:lpstr>Mozambique</vt:lpstr>
      <vt:lpstr>Employment rates by gender and educational attainment (INCAF 2012)</vt:lpstr>
      <vt:lpstr>Employment rates by occupation / income source (INCAF 2012)</vt:lpstr>
      <vt:lpstr>Presentazione standard di PowerPoint</vt:lpstr>
      <vt:lpstr>Mozambique</vt:lpstr>
      <vt:lpstr>Mozambique</vt:lpstr>
      <vt:lpstr>Data collection</vt:lpstr>
      <vt:lpstr>Presentazione standard di PowerPoint</vt:lpstr>
      <vt:lpstr>Presentazione standard di PowerPoint</vt:lpstr>
      <vt:lpstr>Analysis -1</vt:lpstr>
      <vt:lpstr>Analysis -2</vt:lpstr>
      <vt:lpstr>Intended Q&amp;A- 1</vt:lpstr>
      <vt:lpstr>Intended Q&amp;A- 2</vt:lpstr>
      <vt:lpstr>Intended Q&amp;A- 3</vt:lpstr>
      <vt:lpstr>Alternative follow-up interventions</vt:lpstr>
      <vt:lpstr>Presentazione standard di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Sibling Rivarly and Migration</dc:title>
  <dc:creator>mendola</dc:creator>
  <cp:lastModifiedBy>mendola</cp:lastModifiedBy>
  <cp:revision>68</cp:revision>
  <dcterms:created xsi:type="dcterms:W3CDTF">2015-02-23T20:42:08Z</dcterms:created>
  <dcterms:modified xsi:type="dcterms:W3CDTF">2016-03-23T22:25:44Z</dcterms:modified>
</cp:coreProperties>
</file>