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3" r:id="rId8"/>
    <p:sldId id="266" r:id="rId9"/>
    <p:sldId id="267" r:id="rId10"/>
    <p:sldId id="281" r:id="rId11"/>
    <p:sldId id="264" r:id="rId12"/>
    <p:sldId id="274" r:id="rId13"/>
    <p:sldId id="282" r:id="rId14"/>
    <p:sldId id="270" r:id="rId15"/>
    <p:sldId id="271" r:id="rId16"/>
    <p:sldId id="272" r:id="rId17"/>
    <p:sldId id="284" r:id="rId18"/>
    <p:sldId id="278" r:id="rId19"/>
    <p:sldId id="279" r:id="rId20"/>
    <p:sldId id="285" r:id="rId21"/>
    <p:sldId id="280"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73" d="100"/>
          <a:sy n="73" d="100"/>
        </p:scale>
        <p:origin x="-120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drawings/_rels/vmlDrawing1.vml.rels><?xml version="1.0" encoding="UTF-8" standalone="yes"?>
<Relationships xmlns="http://schemas.openxmlformats.org/package/2006/relationships"><Relationship Id="rId8" Type="http://schemas.openxmlformats.org/officeDocument/2006/relationships/image" Target="../media/image8.wmf"/><Relationship Id="rId3" Type="http://schemas.openxmlformats.org/officeDocument/2006/relationships/image" Target="../media/image3.wmf"/><Relationship Id="rId7" Type="http://schemas.openxmlformats.org/officeDocument/2006/relationships/image" Target="../media/image7.wmf"/><Relationship Id="rId2" Type="http://schemas.openxmlformats.org/officeDocument/2006/relationships/image" Target="../media/image2.wmf"/><Relationship Id="rId1" Type="http://schemas.openxmlformats.org/officeDocument/2006/relationships/image" Target="../media/image1.wmf"/><Relationship Id="rId6" Type="http://schemas.openxmlformats.org/officeDocument/2006/relationships/image" Target="../media/image6.wmf"/><Relationship Id="rId5" Type="http://schemas.openxmlformats.org/officeDocument/2006/relationships/image" Target="../media/image5.wmf"/><Relationship Id="rId4"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10.wmf"/><Relationship Id="rId1" Type="http://schemas.openxmlformats.org/officeDocument/2006/relationships/image" Target="../media/image9.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335F2325-AF24-452B-B7B0-E401660A40E9}" type="datetimeFigureOut">
              <a:rPr lang="en-US" smtClean="0"/>
              <a:pPr/>
              <a:t>12/28/2016</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0DD0960-C88E-4A04-8F59-3A55E882E28F}"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335F2325-AF24-452B-B7B0-E401660A40E9}" type="datetimeFigureOut">
              <a:rPr lang="en-US" smtClean="0"/>
              <a:pPr/>
              <a:t>12/28/2016</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0DD0960-C88E-4A04-8F59-3A55E882E28F}"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335F2325-AF24-452B-B7B0-E401660A40E9}" type="datetimeFigureOut">
              <a:rPr lang="en-US" smtClean="0"/>
              <a:pPr/>
              <a:t>12/28/2016</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0DD0960-C88E-4A04-8F59-3A55E882E28F}"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335F2325-AF24-452B-B7B0-E401660A40E9}" type="datetimeFigureOut">
              <a:rPr lang="en-US" smtClean="0"/>
              <a:pPr/>
              <a:t>12/28/2016</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0DD0960-C88E-4A04-8F59-3A55E882E28F}"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35F2325-AF24-452B-B7B0-E401660A40E9}" type="datetimeFigureOut">
              <a:rPr lang="en-US" smtClean="0"/>
              <a:pPr/>
              <a:t>12/28/2016</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0DD0960-C88E-4A04-8F59-3A55E882E28F}"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335F2325-AF24-452B-B7B0-E401660A40E9}" type="datetimeFigureOut">
              <a:rPr lang="en-US" smtClean="0"/>
              <a:pPr/>
              <a:t>12/28/2016</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0DD0960-C88E-4A04-8F59-3A55E882E28F}"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335F2325-AF24-452B-B7B0-E401660A40E9}" type="datetimeFigureOut">
              <a:rPr lang="en-US" smtClean="0"/>
              <a:pPr/>
              <a:t>12/28/2016</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D0DD0960-C88E-4A04-8F59-3A55E882E28F}"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335F2325-AF24-452B-B7B0-E401660A40E9}" type="datetimeFigureOut">
              <a:rPr lang="en-US" smtClean="0"/>
              <a:pPr/>
              <a:t>12/28/2016</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D0DD0960-C88E-4A04-8F59-3A55E882E28F}"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5F2325-AF24-452B-B7B0-E401660A40E9}" type="datetimeFigureOut">
              <a:rPr lang="en-US" smtClean="0"/>
              <a:pPr/>
              <a:t>12/28/2016</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D0DD0960-C88E-4A04-8F59-3A55E882E28F}"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35F2325-AF24-452B-B7B0-E401660A40E9}" type="datetimeFigureOut">
              <a:rPr lang="en-US" smtClean="0"/>
              <a:pPr/>
              <a:t>12/28/2016</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0DD0960-C88E-4A04-8F59-3A55E882E28F}"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35F2325-AF24-452B-B7B0-E401660A40E9}" type="datetimeFigureOut">
              <a:rPr lang="en-US" smtClean="0"/>
              <a:pPr/>
              <a:t>12/28/2016</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0DD0960-C88E-4A04-8F59-3A55E882E28F}"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5F2325-AF24-452B-B7B0-E401660A40E9}" type="datetimeFigureOut">
              <a:rPr lang="en-US" smtClean="0"/>
              <a:pPr/>
              <a:t>12/28/2016</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DD0960-C88E-4A04-8F59-3A55E882E28F}"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oleObject" Target="../embeddings/oleObject11.bin"/><Relationship Id="rId4" Type="http://schemas.openxmlformats.org/officeDocument/2006/relationships/oleObject" Target="../embeddings/oleObject10.bin"/></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oleObject" Target="../embeddings/oleObject6.bin"/><Relationship Id="rId3" Type="http://schemas.openxmlformats.org/officeDocument/2006/relationships/oleObject" Target="../embeddings/oleObject1.bin"/><Relationship Id="rId7"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4.bin"/><Relationship Id="rId5" Type="http://schemas.openxmlformats.org/officeDocument/2006/relationships/oleObject" Target="../embeddings/oleObject3.bin"/><Relationship Id="rId10" Type="http://schemas.openxmlformats.org/officeDocument/2006/relationships/oleObject" Target="../embeddings/oleObject8.bin"/><Relationship Id="rId4" Type="http://schemas.openxmlformats.org/officeDocument/2006/relationships/oleObject" Target="../embeddings/oleObject2.bin"/><Relationship Id="rId9" Type="http://schemas.openxmlformats.org/officeDocument/2006/relationships/oleObject" Target="../embeddings/oleObject7.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57224" y="1000108"/>
            <a:ext cx="7772400" cy="1470025"/>
          </a:xfrm>
        </p:spPr>
        <p:txBody>
          <a:bodyPr>
            <a:noAutofit/>
          </a:bodyPr>
          <a:lstStyle/>
          <a:p>
            <a:r>
              <a:rPr lang="en-US" sz="3600" b="1" dirty="0" smtClean="0">
                <a:latin typeface="Cambria" pitchFamily="18" charset="0"/>
              </a:rPr>
              <a:t>Private coaching and the impact of the rural employment guarantee programme on it: Evidence from West Bengal, India</a:t>
            </a:r>
            <a:endParaRPr lang="en-IN" sz="3600" dirty="0">
              <a:latin typeface="Cambria" pitchFamily="18" charset="0"/>
            </a:endParaRPr>
          </a:p>
        </p:txBody>
      </p:sp>
      <p:sp>
        <p:nvSpPr>
          <p:cNvPr id="3" name="Subtitle 2"/>
          <p:cNvSpPr>
            <a:spLocks noGrp="1"/>
          </p:cNvSpPr>
          <p:nvPr>
            <p:ph type="subTitle" idx="1"/>
          </p:nvPr>
        </p:nvSpPr>
        <p:spPr>
          <a:xfrm>
            <a:off x="1428728" y="3714752"/>
            <a:ext cx="6400800" cy="2852742"/>
          </a:xfrm>
        </p:spPr>
        <p:txBody>
          <a:bodyPr/>
          <a:lstStyle/>
          <a:p>
            <a:r>
              <a:rPr lang="en-IN" dirty="0" err="1" smtClean="0">
                <a:solidFill>
                  <a:schemeClr val="tx1"/>
                </a:solidFill>
                <a:latin typeface="Cambria" pitchFamily="18" charset="0"/>
              </a:rPr>
              <a:t>Upasak</a:t>
            </a:r>
            <a:r>
              <a:rPr lang="en-IN" dirty="0" smtClean="0">
                <a:solidFill>
                  <a:schemeClr val="tx1"/>
                </a:solidFill>
                <a:latin typeface="Cambria" pitchFamily="18" charset="0"/>
              </a:rPr>
              <a:t> Das</a:t>
            </a:r>
          </a:p>
          <a:p>
            <a:r>
              <a:rPr lang="en-IN" dirty="0" smtClean="0">
                <a:solidFill>
                  <a:schemeClr val="tx1"/>
                </a:solidFill>
                <a:latin typeface="Cambria" pitchFamily="18" charset="0"/>
              </a:rPr>
              <a:t>December 2016</a:t>
            </a:r>
            <a:endParaRPr lang="en-IN" dirty="0">
              <a:solidFill>
                <a:schemeClr val="tx1"/>
              </a:solidFill>
              <a:latin typeface="Cambria"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2844" y="357166"/>
            <a:ext cx="9001156" cy="6500834"/>
          </a:xfrm>
        </p:spPr>
        <p:txBody>
          <a:bodyPr>
            <a:normAutofit fontScale="92500"/>
          </a:bodyPr>
          <a:lstStyle/>
          <a:p>
            <a:r>
              <a:rPr lang="en-US" dirty="0" smtClean="0">
                <a:latin typeface="Cambria" pitchFamily="18" charset="0"/>
              </a:rPr>
              <a:t>Omitted variable bias (</a:t>
            </a:r>
            <a:r>
              <a:rPr lang="en-US" dirty="0" err="1" smtClean="0">
                <a:latin typeface="Cambria" pitchFamily="18" charset="0"/>
              </a:rPr>
              <a:t>Angrist</a:t>
            </a:r>
            <a:r>
              <a:rPr lang="en-US" dirty="0" smtClean="0">
                <a:latin typeface="Cambria" pitchFamily="18" charset="0"/>
              </a:rPr>
              <a:t> and </a:t>
            </a:r>
            <a:r>
              <a:rPr lang="en-US" dirty="0" err="1" smtClean="0">
                <a:latin typeface="Cambria" pitchFamily="18" charset="0"/>
              </a:rPr>
              <a:t>Pischke</a:t>
            </a:r>
            <a:r>
              <a:rPr lang="en-US" dirty="0" smtClean="0">
                <a:latin typeface="Cambria" pitchFamily="18" charset="0"/>
              </a:rPr>
              <a:t>, 2009)</a:t>
            </a:r>
          </a:p>
          <a:p>
            <a:pPr>
              <a:buNone/>
            </a:pPr>
            <a:r>
              <a:rPr lang="en-US" dirty="0" smtClean="0">
                <a:latin typeface="Cambria" pitchFamily="18" charset="0"/>
              </a:rPr>
              <a:t>                                    </a:t>
            </a:r>
          </a:p>
          <a:p>
            <a:r>
              <a:rPr lang="en-US" dirty="0" smtClean="0">
                <a:latin typeface="Cambria" pitchFamily="18" charset="0"/>
              </a:rPr>
              <a:t>OLS regression of participation/ extent of participation in MGNREGA.</a:t>
            </a:r>
          </a:p>
          <a:p>
            <a:endParaRPr lang="en-US" dirty="0" smtClean="0">
              <a:latin typeface="Cambria" pitchFamily="18" charset="0"/>
            </a:endParaRPr>
          </a:p>
          <a:p>
            <a:r>
              <a:rPr lang="en-IN" dirty="0" smtClean="0">
                <a:latin typeface="Cambria" pitchFamily="18" charset="0"/>
              </a:rPr>
              <a:t>First stage regression:</a:t>
            </a:r>
          </a:p>
          <a:p>
            <a:endParaRPr lang="en-IN" dirty="0" smtClean="0">
              <a:latin typeface="Cambria" pitchFamily="18" charset="0"/>
            </a:endParaRPr>
          </a:p>
          <a:p>
            <a:endParaRPr lang="en-IN" dirty="0" smtClean="0">
              <a:latin typeface="Cambria" pitchFamily="18" charset="0"/>
            </a:endParaRPr>
          </a:p>
          <a:p>
            <a:pPr>
              <a:buNone/>
            </a:pPr>
            <a:r>
              <a:rPr lang="en-IN" dirty="0" smtClean="0">
                <a:latin typeface="Cambria" pitchFamily="18" charset="0"/>
              </a:rPr>
              <a:t>         = </a:t>
            </a:r>
            <a:r>
              <a:rPr lang="en-GB" dirty="0" smtClean="0">
                <a:latin typeface="Cambria" pitchFamily="18" charset="0"/>
              </a:rPr>
              <a:t>vector of exogenous variables which affect participation in MGNREGA</a:t>
            </a:r>
          </a:p>
          <a:p>
            <a:pPr>
              <a:buNone/>
            </a:pPr>
            <a:endParaRPr lang="en-GB" dirty="0" smtClean="0">
              <a:latin typeface="Cambria" pitchFamily="18" charset="0"/>
            </a:endParaRPr>
          </a:p>
          <a:p>
            <a:pPr>
              <a:buNone/>
            </a:pPr>
            <a:r>
              <a:rPr lang="en-GB" dirty="0" smtClean="0">
                <a:latin typeface="Cambria" pitchFamily="18" charset="0"/>
              </a:rPr>
              <a:t>           = the vector of instruments defined at GP level</a:t>
            </a:r>
          </a:p>
          <a:p>
            <a:endParaRPr lang="en-US" dirty="0" smtClean="0">
              <a:latin typeface="Cambria" pitchFamily="18" charset="0"/>
            </a:endParaRPr>
          </a:p>
          <a:p>
            <a:endParaRPr lang="en-US" dirty="0" smtClean="0">
              <a:latin typeface="Cambria" pitchFamily="18" charset="0"/>
            </a:endParaRPr>
          </a:p>
          <a:p>
            <a:endParaRPr lang="en-US" dirty="0" smtClean="0">
              <a:latin typeface="Cambria" pitchFamily="18" charset="0"/>
            </a:endParaRPr>
          </a:p>
          <a:p>
            <a:pPr>
              <a:buNone/>
            </a:pPr>
            <a:endParaRPr lang="en-US" dirty="0" smtClean="0">
              <a:latin typeface="Cambria" pitchFamily="18" charset="0"/>
            </a:endParaRPr>
          </a:p>
          <a:p>
            <a:endParaRPr lang="en-IN" dirty="0"/>
          </a:p>
        </p:txBody>
      </p:sp>
      <p:graphicFrame>
        <p:nvGraphicFramePr>
          <p:cNvPr id="22529" name="Object 1"/>
          <p:cNvGraphicFramePr>
            <a:graphicFrameLocks noChangeAspect="1"/>
          </p:cNvGraphicFramePr>
          <p:nvPr/>
        </p:nvGraphicFramePr>
        <p:xfrm>
          <a:off x="2143108" y="3714752"/>
          <a:ext cx="4214842" cy="571500"/>
        </p:xfrm>
        <a:graphic>
          <a:graphicData uri="http://schemas.openxmlformats.org/presentationml/2006/ole">
            <p:oleObj spid="_x0000_s22529" name="Equation" r:id="rId3" imgW="1587240" imgH="241200" progId="Equation.3">
              <p:embed/>
            </p:oleObj>
          </a:graphicData>
        </a:graphic>
      </p:graphicFrame>
      <p:graphicFrame>
        <p:nvGraphicFramePr>
          <p:cNvPr id="22530" name="Object 2"/>
          <p:cNvGraphicFramePr>
            <a:graphicFrameLocks noChangeAspect="1"/>
          </p:cNvGraphicFramePr>
          <p:nvPr/>
        </p:nvGraphicFramePr>
        <p:xfrm>
          <a:off x="428596" y="4714884"/>
          <a:ext cx="428625" cy="571500"/>
        </p:xfrm>
        <a:graphic>
          <a:graphicData uri="http://schemas.openxmlformats.org/presentationml/2006/ole">
            <p:oleObj spid="_x0000_s22530" name="Equation" r:id="rId4" imgW="241200" imgH="241200" progId="Equation.3">
              <p:embed/>
            </p:oleObj>
          </a:graphicData>
        </a:graphic>
      </p:graphicFrame>
      <p:graphicFrame>
        <p:nvGraphicFramePr>
          <p:cNvPr id="22531" name="Object 3"/>
          <p:cNvGraphicFramePr>
            <a:graphicFrameLocks noChangeAspect="1"/>
          </p:cNvGraphicFramePr>
          <p:nvPr/>
        </p:nvGraphicFramePr>
        <p:xfrm>
          <a:off x="571472" y="6215082"/>
          <a:ext cx="357188" cy="500063"/>
        </p:xfrm>
        <a:graphic>
          <a:graphicData uri="http://schemas.openxmlformats.org/presentationml/2006/ole">
            <p:oleObj spid="_x0000_s22531" name="Equation" r:id="rId5" imgW="190440" imgH="228600" progId="Equation.3">
              <p:embed/>
            </p:oleObj>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85728"/>
            <a:ext cx="9001156" cy="6572272"/>
          </a:xfrm>
        </p:spPr>
        <p:txBody>
          <a:bodyPr>
            <a:normAutofit/>
          </a:bodyPr>
          <a:lstStyle/>
          <a:p>
            <a:pPr>
              <a:buNone/>
            </a:pPr>
            <a:endParaRPr lang="en-GB" sz="2800" dirty="0" smtClean="0">
              <a:latin typeface="Cambria" pitchFamily="18" charset="0"/>
            </a:endParaRPr>
          </a:p>
          <a:p>
            <a:r>
              <a:rPr lang="en-US" sz="2800" dirty="0" smtClean="0">
                <a:latin typeface="Cambria" pitchFamily="18" charset="0"/>
              </a:rPr>
              <a:t>Putting the residuals in the second stage regression</a:t>
            </a:r>
          </a:p>
          <a:p>
            <a:endParaRPr lang="en-US" sz="2800" dirty="0" smtClean="0">
              <a:latin typeface="Cambria" pitchFamily="18" charset="0"/>
            </a:endParaRPr>
          </a:p>
          <a:p>
            <a:r>
              <a:rPr lang="en-US" sz="2800" dirty="0" smtClean="0">
                <a:latin typeface="Cambria" pitchFamily="18" charset="0"/>
              </a:rPr>
              <a:t>Attendance in private coaching: probit regression</a:t>
            </a:r>
          </a:p>
          <a:p>
            <a:pPr>
              <a:buNone/>
            </a:pPr>
            <a:r>
              <a:rPr lang="en-US" sz="2800" dirty="0" smtClean="0">
                <a:latin typeface="Cambria" pitchFamily="18" charset="0"/>
              </a:rPr>
              <a:t>	Expenditure incurred: OLS and </a:t>
            </a:r>
            <a:r>
              <a:rPr lang="en-US" sz="2800" dirty="0" err="1" smtClean="0">
                <a:latin typeface="Cambria" pitchFamily="18" charset="0"/>
              </a:rPr>
              <a:t>tobit</a:t>
            </a:r>
            <a:r>
              <a:rPr lang="en-US" sz="2800" dirty="0" smtClean="0">
                <a:latin typeface="Cambria" pitchFamily="18" charset="0"/>
              </a:rPr>
              <a:t> </a:t>
            </a:r>
            <a:r>
              <a:rPr lang="en-US" sz="2800" dirty="0" smtClean="0">
                <a:latin typeface="Cambria" pitchFamily="18" charset="0"/>
              </a:rPr>
              <a:t>regression</a:t>
            </a:r>
            <a:endParaRPr lang="en-US" sz="2800" dirty="0" smtClean="0">
              <a:latin typeface="Cambria" pitchFamily="18" charset="0"/>
            </a:endParaRPr>
          </a:p>
          <a:p>
            <a:pPr>
              <a:buNone/>
            </a:pPr>
            <a:endParaRPr lang="en-US" sz="2800" dirty="0" smtClean="0">
              <a:latin typeface="Cambria" pitchFamily="18" charset="0"/>
            </a:endParaRPr>
          </a:p>
          <a:p>
            <a:r>
              <a:rPr lang="en-US" sz="2800" dirty="0" smtClean="0">
                <a:latin typeface="Cambria" pitchFamily="18" charset="0"/>
              </a:rPr>
              <a:t>Bootstrapping at the village level to correct for the standard </a:t>
            </a:r>
            <a:r>
              <a:rPr lang="en-US" sz="2800" dirty="0" smtClean="0">
                <a:latin typeface="Cambria" pitchFamily="18" charset="0"/>
              </a:rPr>
              <a:t>errors</a:t>
            </a:r>
          </a:p>
          <a:p>
            <a:endParaRPr lang="en-US" sz="2800" dirty="0" smtClean="0">
              <a:latin typeface="Cambria" pitchFamily="18" charset="0"/>
            </a:endParaRPr>
          </a:p>
          <a:p>
            <a:r>
              <a:rPr lang="en-GB" sz="2800" dirty="0" smtClean="0">
                <a:latin typeface="Cambria" pitchFamily="18" charset="0"/>
              </a:rPr>
              <a:t>If the coefficients of the residuals are found to be statistically significant at 1% or 5% level, the variable should be treated as endogenous (</a:t>
            </a:r>
            <a:r>
              <a:rPr lang="en-GB" sz="2800" dirty="0" err="1" smtClean="0">
                <a:latin typeface="Cambria" pitchFamily="18" charset="0"/>
              </a:rPr>
              <a:t>Ravallion</a:t>
            </a:r>
            <a:r>
              <a:rPr lang="en-GB" sz="2800" dirty="0" smtClean="0">
                <a:latin typeface="Cambria" pitchFamily="18" charset="0"/>
              </a:rPr>
              <a:t> and </a:t>
            </a:r>
            <a:r>
              <a:rPr lang="en-GB" sz="2800" dirty="0" err="1" smtClean="0">
                <a:latin typeface="Cambria" pitchFamily="18" charset="0"/>
              </a:rPr>
              <a:t>Wodon</a:t>
            </a:r>
            <a:r>
              <a:rPr lang="en-GB" sz="2800" dirty="0" smtClean="0">
                <a:latin typeface="Cambria" pitchFamily="18" charset="0"/>
              </a:rPr>
              <a:t>, </a:t>
            </a:r>
            <a:r>
              <a:rPr lang="en-GB" sz="2800" dirty="0" smtClean="0">
                <a:latin typeface="Cambria" pitchFamily="18" charset="0"/>
              </a:rPr>
              <a:t>2000)</a:t>
            </a:r>
            <a:endParaRPr lang="en-US" sz="2800" dirty="0" smtClean="0">
              <a:latin typeface="Cambria" pitchFamily="18" charset="0"/>
            </a:endParaRPr>
          </a:p>
          <a:p>
            <a:pPr>
              <a:buNone/>
            </a:pPr>
            <a:endParaRPr lang="en-IN" sz="2800" dirty="0" smtClean="0">
              <a:latin typeface="Cambria" pitchFamily="18" charset="0"/>
            </a:endParaRPr>
          </a:p>
          <a:p>
            <a:endParaRPr lang="en-IN" sz="2800" dirty="0" smtClean="0">
              <a:latin typeface="Cambria" pitchFamily="18" charset="0"/>
            </a:endParaRPr>
          </a:p>
          <a:p>
            <a:pPr>
              <a:buNone/>
            </a:pPr>
            <a:endParaRPr lang="en-IN" dirty="0" smtClean="0"/>
          </a:p>
          <a:p>
            <a:pPr algn="ctr">
              <a:buNone/>
            </a:pPr>
            <a:endParaRPr lang="en-IN" i="1" dirty="0" smtClean="0"/>
          </a:p>
          <a:p>
            <a:pPr>
              <a:buNone/>
            </a:pPr>
            <a:endParaRPr lang="en-IN"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142876"/>
            <a:ext cx="8229600" cy="1000108"/>
          </a:xfrm>
        </p:spPr>
        <p:txBody>
          <a:bodyPr>
            <a:normAutofit/>
          </a:bodyPr>
          <a:lstStyle/>
          <a:p>
            <a:r>
              <a:rPr lang="en-IN" sz="3200" b="1" dirty="0" smtClean="0">
                <a:latin typeface="Cambria" pitchFamily="18" charset="0"/>
              </a:rPr>
              <a:t>Instruments</a:t>
            </a:r>
            <a:endParaRPr lang="en-IN" sz="3200" b="1" dirty="0">
              <a:latin typeface="Cambria" pitchFamily="18" charset="0"/>
            </a:endParaRPr>
          </a:p>
        </p:txBody>
      </p:sp>
      <p:sp>
        <p:nvSpPr>
          <p:cNvPr id="3" name="Content Placeholder 2"/>
          <p:cNvSpPr>
            <a:spLocks noGrp="1"/>
          </p:cNvSpPr>
          <p:nvPr>
            <p:ph idx="1"/>
          </p:nvPr>
        </p:nvSpPr>
        <p:spPr>
          <a:xfrm>
            <a:off x="0" y="1428736"/>
            <a:ext cx="9144000" cy="5429264"/>
          </a:xfrm>
        </p:spPr>
        <p:txBody>
          <a:bodyPr/>
          <a:lstStyle/>
          <a:p>
            <a:pPr marL="901700" lvl="1" indent="-444500">
              <a:buNone/>
            </a:pPr>
            <a:r>
              <a:rPr lang="en-GB" dirty="0" smtClean="0">
                <a:latin typeface="Times New Roman" pitchFamily="18" charset="0"/>
                <a:cs typeface="Times New Roman" pitchFamily="18" charset="0"/>
              </a:rPr>
              <a:t>(</a:t>
            </a:r>
            <a:r>
              <a:rPr lang="en-GB" dirty="0" err="1" smtClean="0">
                <a:latin typeface="Times New Roman" pitchFamily="18" charset="0"/>
                <a:cs typeface="Times New Roman" pitchFamily="18" charset="0"/>
              </a:rPr>
              <a:t>i</a:t>
            </a:r>
            <a:r>
              <a:rPr lang="en-GB" dirty="0" smtClean="0">
                <a:latin typeface="Times New Roman" pitchFamily="18" charset="0"/>
                <a:cs typeface="Times New Roman" pitchFamily="18" charset="0"/>
              </a:rPr>
              <a:t>) </a:t>
            </a:r>
            <a:r>
              <a:rPr lang="en-GB" dirty="0" smtClean="0">
                <a:latin typeface="Cambria" pitchFamily="18" charset="0"/>
                <a:cs typeface="Times New Roman" pitchFamily="18" charset="0"/>
              </a:rPr>
              <a:t>A</a:t>
            </a:r>
            <a:r>
              <a:rPr lang="en-GB" dirty="0" smtClean="0">
                <a:latin typeface="Cambria" pitchFamily="18" charset="0"/>
                <a:cs typeface="Times New Roman" pitchFamily="18" charset="0"/>
              </a:rPr>
              <a:t> dummy to indicate if the GP is ruled by the </a:t>
            </a:r>
            <a:r>
              <a:rPr lang="en-GB" dirty="0" err="1" smtClean="0">
                <a:latin typeface="Cambria" pitchFamily="18" charset="0"/>
                <a:cs typeface="Times New Roman" pitchFamily="18" charset="0"/>
              </a:rPr>
              <a:t>Trinamool</a:t>
            </a:r>
            <a:r>
              <a:rPr lang="en-GB" dirty="0" smtClean="0">
                <a:latin typeface="Cambria" pitchFamily="18" charset="0"/>
                <a:cs typeface="Times New Roman" pitchFamily="18" charset="0"/>
              </a:rPr>
              <a:t> Congress (TMC) Government </a:t>
            </a:r>
          </a:p>
          <a:p>
            <a:pPr marL="1028700" lvl="1" indent="-571500">
              <a:buNone/>
            </a:pPr>
            <a:endParaRPr lang="en-GB" dirty="0" smtClean="0">
              <a:latin typeface="Cambria" pitchFamily="18" charset="0"/>
              <a:cs typeface="Times New Roman" pitchFamily="18" charset="0"/>
            </a:endParaRPr>
          </a:p>
          <a:p>
            <a:pPr marL="1028700" lvl="1" indent="-571500">
              <a:buNone/>
            </a:pPr>
            <a:r>
              <a:rPr lang="en-GB" dirty="0" smtClean="0">
                <a:latin typeface="Cambria" pitchFamily="18" charset="0"/>
                <a:cs typeface="Times New Roman" pitchFamily="18" charset="0"/>
              </a:rPr>
              <a:t>(ii</a:t>
            </a:r>
            <a:r>
              <a:rPr lang="en-GB" dirty="0" smtClean="0">
                <a:latin typeface="Cambria" pitchFamily="18" charset="0"/>
                <a:cs typeface="Times New Roman" pitchFamily="18" charset="0"/>
              </a:rPr>
              <a:t>) </a:t>
            </a:r>
            <a:r>
              <a:rPr lang="en-GB" dirty="0" smtClean="0">
                <a:latin typeface="Cambria" pitchFamily="18" charset="0"/>
                <a:cs typeface="Times New Roman" pitchFamily="18" charset="0"/>
              </a:rPr>
              <a:t>Expenditure </a:t>
            </a:r>
            <a:r>
              <a:rPr lang="en-GB" dirty="0" smtClean="0">
                <a:latin typeface="Cambria" pitchFamily="18" charset="0"/>
                <a:cs typeface="Times New Roman" pitchFamily="18" charset="0"/>
              </a:rPr>
              <a:t>incurred for unskilled workers at the GP level per 1000 households demanding work under </a:t>
            </a:r>
            <a:r>
              <a:rPr lang="en-GB" dirty="0" smtClean="0">
                <a:latin typeface="Cambria" pitchFamily="18" charset="0"/>
                <a:cs typeface="Times New Roman" pitchFamily="18" charset="0"/>
              </a:rPr>
              <a:t>MGNREGA and </a:t>
            </a:r>
            <a:endParaRPr lang="en-GB" dirty="0" smtClean="0">
              <a:latin typeface="Cambria" pitchFamily="18" charset="0"/>
              <a:cs typeface="Times New Roman" pitchFamily="18" charset="0"/>
            </a:endParaRPr>
          </a:p>
          <a:p>
            <a:pPr marL="1028700" lvl="1" indent="-571500">
              <a:buNone/>
            </a:pPr>
            <a:endParaRPr lang="en-GB" dirty="0" smtClean="0">
              <a:latin typeface="Cambria" pitchFamily="18" charset="0"/>
              <a:cs typeface="Times New Roman" pitchFamily="18" charset="0"/>
            </a:endParaRPr>
          </a:p>
          <a:p>
            <a:pPr marL="1028700" lvl="1" indent="-571500">
              <a:buNone/>
            </a:pPr>
            <a:r>
              <a:rPr lang="en-GB" dirty="0" smtClean="0">
                <a:latin typeface="Cambria" pitchFamily="18" charset="0"/>
                <a:cs typeface="Times New Roman" pitchFamily="18" charset="0"/>
              </a:rPr>
              <a:t>(iii</a:t>
            </a:r>
            <a:r>
              <a:rPr lang="en-GB" dirty="0" smtClean="0">
                <a:latin typeface="Cambria" pitchFamily="18" charset="0"/>
                <a:cs typeface="Times New Roman" pitchFamily="18" charset="0"/>
              </a:rPr>
              <a:t>) </a:t>
            </a:r>
            <a:r>
              <a:rPr lang="en-GB" dirty="0" smtClean="0">
                <a:latin typeface="Cambria" pitchFamily="18" charset="0"/>
                <a:cs typeface="Times New Roman" pitchFamily="18" charset="0"/>
              </a:rPr>
              <a:t>N</a:t>
            </a:r>
            <a:r>
              <a:rPr lang="en-GB" dirty="0" smtClean="0">
                <a:latin typeface="Cambria" pitchFamily="18" charset="0"/>
                <a:cs typeface="Times New Roman" pitchFamily="18" charset="0"/>
              </a:rPr>
              <a:t>umber </a:t>
            </a:r>
            <a:r>
              <a:rPr lang="en-GB" dirty="0" smtClean="0">
                <a:latin typeface="Cambria" pitchFamily="18" charset="0"/>
                <a:cs typeface="Times New Roman" pitchFamily="18" charset="0"/>
              </a:rPr>
              <a:t>of MGNREGA staffs employed at the GP level in 2015-16 </a:t>
            </a:r>
            <a:endParaRPr lang="en-US" dirty="0">
              <a:latin typeface="Cambria" pitchFamily="18" charset="0"/>
              <a:cs typeface="Times New Roman" pitchFamily="18" charset="0"/>
            </a:endParaRPr>
          </a:p>
          <a:p>
            <a:pPr lvl="1">
              <a:buNone/>
            </a:pPr>
            <a:endParaRPr lang="en-US" dirty="0" smtClean="0">
              <a:latin typeface="Bookman Old Style" pitchFamily="18" charset="0"/>
            </a:endParaRPr>
          </a:p>
          <a:p>
            <a:endParaRPr lang="en-IN"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1462"/>
            <a:ext cx="8229600" cy="1143000"/>
          </a:xfrm>
        </p:spPr>
        <p:txBody>
          <a:bodyPr>
            <a:normAutofit/>
          </a:bodyPr>
          <a:lstStyle/>
          <a:p>
            <a:r>
              <a:rPr lang="en-IN" sz="3200" b="1" dirty="0" smtClean="0">
                <a:latin typeface="Cambria" pitchFamily="18" charset="0"/>
              </a:rPr>
              <a:t>First stage regression</a:t>
            </a:r>
            <a:endParaRPr lang="en-IN" sz="3200" b="1" dirty="0">
              <a:latin typeface="Cambria" pitchFamily="18" charset="0"/>
            </a:endParaRPr>
          </a:p>
        </p:txBody>
      </p:sp>
      <p:graphicFrame>
        <p:nvGraphicFramePr>
          <p:cNvPr id="4" name="Content Placeholder 3"/>
          <p:cNvGraphicFramePr>
            <a:graphicFrameLocks noGrp="1"/>
          </p:cNvGraphicFramePr>
          <p:nvPr>
            <p:ph idx="1"/>
          </p:nvPr>
        </p:nvGraphicFramePr>
        <p:xfrm>
          <a:off x="0" y="1000105"/>
          <a:ext cx="9144000" cy="4963488"/>
        </p:xfrm>
        <a:graphic>
          <a:graphicData uri="http://schemas.openxmlformats.org/drawingml/2006/table">
            <a:tbl>
              <a:tblPr firstRow="1" bandRow="1">
                <a:tableStyleId>{5C22544A-7EE6-4342-B048-85BDC9FD1C3A}</a:tableStyleId>
              </a:tblPr>
              <a:tblGrid>
                <a:gridCol w="3357554"/>
                <a:gridCol w="1785950"/>
                <a:gridCol w="2071702"/>
                <a:gridCol w="1928794"/>
              </a:tblGrid>
              <a:tr h="410124">
                <a:tc>
                  <a:txBody>
                    <a:bodyPr/>
                    <a:lstStyle/>
                    <a:p>
                      <a:pPr>
                        <a:lnSpc>
                          <a:spcPct val="115000"/>
                        </a:lnSpc>
                        <a:spcAft>
                          <a:spcPts val="0"/>
                        </a:spcAft>
                      </a:pPr>
                      <a:endParaRPr lang="en-GB" sz="1600" dirty="0">
                        <a:latin typeface="Cambria" pitchFamily="18" charset="0"/>
                        <a:ea typeface="Times New Roman"/>
                        <a:cs typeface="Times New Roman" pitchFamily="18" charset="0"/>
                      </a:endParaRPr>
                    </a:p>
                  </a:txBody>
                  <a:tcPr marL="68580" marR="68580" marT="0" marB="0"/>
                </a:tc>
                <a:tc>
                  <a:txBody>
                    <a:bodyPr/>
                    <a:lstStyle/>
                    <a:p>
                      <a:pPr algn="ctr">
                        <a:lnSpc>
                          <a:spcPct val="115000"/>
                        </a:lnSpc>
                        <a:spcAft>
                          <a:spcPts val="0"/>
                        </a:spcAft>
                      </a:pPr>
                      <a:r>
                        <a:rPr lang="en-GB" sz="1600" dirty="0">
                          <a:solidFill>
                            <a:schemeClr val="tx1"/>
                          </a:solidFill>
                          <a:latin typeface="Cambria" pitchFamily="18" charset="0"/>
                          <a:ea typeface="Times New Roman"/>
                          <a:cs typeface="Times New Roman" pitchFamily="18" charset="0"/>
                        </a:rPr>
                        <a:t>Probit</a:t>
                      </a:r>
                      <a:endParaRPr lang="en-IN" sz="1600" dirty="0">
                        <a:solidFill>
                          <a:schemeClr val="tx1"/>
                        </a:solidFill>
                        <a:latin typeface="Cambria" pitchFamily="18" charset="0"/>
                        <a:ea typeface="Times New Roman"/>
                        <a:cs typeface="Times New Roman" pitchFamily="18" charset="0"/>
                      </a:endParaRPr>
                    </a:p>
                  </a:txBody>
                  <a:tcPr marL="68580" marR="68580" marT="0" marB="0"/>
                </a:tc>
                <a:tc gridSpan="2">
                  <a:txBody>
                    <a:bodyPr/>
                    <a:lstStyle/>
                    <a:p>
                      <a:pPr algn="ctr">
                        <a:lnSpc>
                          <a:spcPct val="115000"/>
                        </a:lnSpc>
                        <a:spcAft>
                          <a:spcPts val="0"/>
                        </a:spcAft>
                      </a:pPr>
                      <a:r>
                        <a:rPr lang="en-GB" sz="1600" dirty="0" err="1">
                          <a:solidFill>
                            <a:schemeClr val="tx1"/>
                          </a:solidFill>
                          <a:latin typeface="Cambria" pitchFamily="18" charset="0"/>
                          <a:ea typeface="Times New Roman"/>
                          <a:cs typeface="Times New Roman" pitchFamily="18" charset="0"/>
                        </a:rPr>
                        <a:t>Tobit</a:t>
                      </a:r>
                      <a:endParaRPr lang="en-IN" sz="1600" dirty="0">
                        <a:solidFill>
                          <a:schemeClr val="tx1"/>
                        </a:solidFill>
                        <a:latin typeface="Cambria" pitchFamily="18" charset="0"/>
                        <a:ea typeface="Times New Roman"/>
                        <a:cs typeface="Times New Roman" pitchFamily="18" charset="0"/>
                      </a:endParaRPr>
                    </a:p>
                  </a:txBody>
                  <a:tcPr marL="68580" marR="68580" marT="0" marB="0"/>
                </a:tc>
                <a:tc hMerge="1">
                  <a:txBody>
                    <a:bodyPr/>
                    <a:lstStyle/>
                    <a:p>
                      <a:endParaRPr lang="en-IN"/>
                    </a:p>
                  </a:txBody>
                  <a:tcPr/>
                </a:tc>
              </a:tr>
              <a:tr h="430347">
                <a:tc>
                  <a:txBody>
                    <a:bodyPr/>
                    <a:lstStyle/>
                    <a:p>
                      <a:pPr>
                        <a:lnSpc>
                          <a:spcPct val="115000"/>
                        </a:lnSpc>
                        <a:spcAft>
                          <a:spcPts val="0"/>
                        </a:spcAft>
                      </a:pPr>
                      <a:endParaRPr lang="en-GB" sz="1600" dirty="0">
                        <a:latin typeface="Cambria" pitchFamily="18" charset="0"/>
                        <a:ea typeface="Times New Roman"/>
                        <a:cs typeface="Times New Roman" pitchFamily="18" charset="0"/>
                      </a:endParaRPr>
                    </a:p>
                  </a:txBody>
                  <a:tcPr marL="68580" marR="68580" marT="0" marB="0"/>
                </a:tc>
                <a:tc>
                  <a:txBody>
                    <a:bodyPr/>
                    <a:lstStyle/>
                    <a:p>
                      <a:pPr algn="ctr">
                        <a:lnSpc>
                          <a:spcPct val="115000"/>
                        </a:lnSpc>
                        <a:spcAft>
                          <a:spcPts val="0"/>
                        </a:spcAft>
                      </a:pPr>
                      <a:r>
                        <a:rPr lang="en-GB" sz="1600" dirty="0">
                          <a:latin typeface="Cambria" pitchFamily="18" charset="0"/>
                          <a:ea typeface="Times New Roman"/>
                          <a:cs typeface="Times New Roman" pitchFamily="18" charset="0"/>
                        </a:rPr>
                        <a:t>Working in </a:t>
                      </a:r>
                      <a:r>
                        <a:rPr lang="en-GB" sz="1600" dirty="0" smtClean="0">
                          <a:latin typeface="Cambria" pitchFamily="18" charset="0"/>
                          <a:ea typeface="Times New Roman"/>
                          <a:cs typeface="Times New Roman" pitchFamily="18" charset="0"/>
                        </a:rPr>
                        <a:t>MGNREGA</a:t>
                      </a:r>
                      <a:endParaRPr lang="en-IN" sz="1600" dirty="0">
                        <a:latin typeface="Cambria" pitchFamily="18" charset="0"/>
                        <a:ea typeface="Times New Roman"/>
                        <a:cs typeface="Times New Roman" pitchFamily="18" charset="0"/>
                      </a:endParaRPr>
                    </a:p>
                  </a:txBody>
                  <a:tcPr marL="68580" marR="68580" marT="0" marB="0"/>
                </a:tc>
                <a:tc>
                  <a:txBody>
                    <a:bodyPr/>
                    <a:lstStyle/>
                    <a:p>
                      <a:pPr algn="ctr">
                        <a:lnSpc>
                          <a:spcPct val="115000"/>
                        </a:lnSpc>
                        <a:spcAft>
                          <a:spcPts val="0"/>
                        </a:spcAft>
                      </a:pPr>
                      <a:r>
                        <a:rPr lang="en-GB" sz="1600">
                          <a:latin typeface="Cambria" pitchFamily="18" charset="0"/>
                          <a:ea typeface="Times New Roman"/>
                          <a:cs typeface="Times New Roman" pitchFamily="18" charset="0"/>
                        </a:rPr>
                        <a:t>Log of number of days worked </a:t>
                      </a:r>
                      <a:endParaRPr lang="en-IN" sz="1600">
                        <a:latin typeface="Cambria" pitchFamily="18" charset="0"/>
                        <a:ea typeface="Times New Roman"/>
                        <a:cs typeface="Times New Roman" pitchFamily="18" charset="0"/>
                      </a:endParaRPr>
                    </a:p>
                  </a:txBody>
                  <a:tcPr marL="68580" marR="68580" marT="0" marB="0"/>
                </a:tc>
                <a:tc>
                  <a:txBody>
                    <a:bodyPr/>
                    <a:lstStyle/>
                    <a:p>
                      <a:pPr algn="ctr">
                        <a:lnSpc>
                          <a:spcPct val="115000"/>
                        </a:lnSpc>
                        <a:spcAft>
                          <a:spcPts val="0"/>
                        </a:spcAft>
                      </a:pPr>
                      <a:r>
                        <a:rPr lang="en-GB" sz="1600" dirty="0">
                          <a:latin typeface="Cambria" pitchFamily="18" charset="0"/>
                          <a:ea typeface="Times New Roman"/>
                          <a:cs typeface="Times New Roman" pitchFamily="18" charset="0"/>
                        </a:rPr>
                        <a:t>Log of earnings </a:t>
                      </a:r>
                      <a:endParaRPr lang="en-IN" sz="1600" dirty="0">
                        <a:latin typeface="Cambria" pitchFamily="18" charset="0"/>
                        <a:ea typeface="Times New Roman"/>
                        <a:cs typeface="Times New Roman" pitchFamily="18" charset="0"/>
                      </a:endParaRPr>
                    </a:p>
                  </a:txBody>
                  <a:tcPr marL="68580" marR="68580" marT="0" marB="0"/>
                </a:tc>
              </a:tr>
              <a:tr h="410124">
                <a:tc>
                  <a:txBody>
                    <a:bodyPr/>
                    <a:lstStyle/>
                    <a:p>
                      <a:pPr>
                        <a:lnSpc>
                          <a:spcPct val="115000"/>
                        </a:lnSpc>
                        <a:spcAft>
                          <a:spcPts val="0"/>
                        </a:spcAft>
                      </a:pPr>
                      <a:r>
                        <a:rPr lang="en-GB" sz="1600" b="1">
                          <a:latin typeface="Cambria" pitchFamily="18" charset="0"/>
                          <a:ea typeface="Times New Roman"/>
                          <a:cs typeface="Times New Roman" pitchFamily="18" charset="0"/>
                        </a:rPr>
                        <a:t>Instrument Variables</a:t>
                      </a:r>
                      <a:endParaRPr lang="en-IN" sz="1600">
                        <a:latin typeface="Cambria" pitchFamily="18" charset="0"/>
                        <a:ea typeface="Times New Roman"/>
                        <a:cs typeface="Times New Roman" pitchFamily="18" charset="0"/>
                      </a:endParaRPr>
                    </a:p>
                  </a:txBody>
                  <a:tcPr marL="68580" marR="68580" marT="0" marB="0"/>
                </a:tc>
                <a:tc>
                  <a:txBody>
                    <a:bodyPr/>
                    <a:lstStyle/>
                    <a:p>
                      <a:pPr algn="ctr">
                        <a:lnSpc>
                          <a:spcPct val="115000"/>
                        </a:lnSpc>
                        <a:spcAft>
                          <a:spcPts val="0"/>
                        </a:spcAft>
                      </a:pPr>
                      <a:endParaRPr lang="en-GB" sz="1600" dirty="0">
                        <a:latin typeface="Cambria" pitchFamily="18" charset="0"/>
                        <a:ea typeface="Times New Roman"/>
                        <a:cs typeface="Times New Roman" pitchFamily="18" charset="0"/>
                      </a:endParaRPr>
                    </a:p>
                  </a:txBody>
                  <a:tcPr marL="68580" marR="68580" marT="0" marB="0"/>
                </a:tc>
                <a:tc>
                  <a:txBody>
                    <a:bodyPr/>
                    <a:lstStyle/>
                    <a:p>
                      <a:pPr algn="ctr">
                        <a:lnSpc>
                          <a:spcPct val="115000"/>
                        </a:lnSpc>
                        <a:spcAft>
                          <a:spcPts val="0"/>
                        </a:spcAft>
                      </a:pPr>
                      <a:endParaRPr lang="en-GB" sz="1600" dirty="0">
                        <a:latin typeface="Cambria" pitchFamily="18" charset="0"/>
                        <a:ea typeface="Times New Roman"/>
                        <a:cs typeface="Times New Roman" pitchFamily="18" charset="0"/>
                      </a:endParaRPr>
                    </a:p>
                  </a:txBody>
                  <a:tcPr marL="68580" marR="68580" marT="0" marB="0"/>
                </a:tc>
                <a:tc>
                  <a:txBody>
                    <a:bodyPr/>
                    <a:lstStyle/>
                    <a:p>
                      <a:pPr algn="ctr">
                        <a:lnSpc>
                          <a:spcPct val="115000"/>
                        </a:lnSpc>
                        <a:spcAft>
                          <a:spcPts val="0"/>
                        </a:spcAft>
                      </a:pPr>
                      <a:endParaRPr lang="en-GB" sz="1600">
                        <a:latin typeface="Cambria" pitchFamily="18" charset="0"/>
                        <a:ea typeface="Times New Roman"/>
                        <a:cs typeface="Times New Roman" pitchFamily="18" charset="0"/>
                      </a:endParaRPr>
                    </a:p>
                  </a:txBody>
                  <a:tcPr marL="68580" marR="68580" marT="0" marB="0"/>
                </a:tc>
              </a:tr>
              <a:tr h="410124">
                <a:tc>
                  <a:txBody>
                    <a:bodyPr/>
                    <a:lstStyle/>
                    <a:p>
                      <a:pPr>
                        <a:lnSpc>
                          <a:spcPct val="115000"/>
                        </a:lnSpc>
                        <a:spcAft>
                          <a:spcPts val="0"/>
                        </a:spcAft>
                      </a:pPr>
                      <a:r>
                        <a:rPr lang="en-GB" sz="1600">
                          <a:latin typeface="Cambria" pitchFamily="18" charset="0"/>
                          <a:ea typeface="Times New Roman"/>
                          <a:cs typeface="Times New Roman" pitchFamily="18" charset="0"/>
                        </a:rPr>
                        <a:t>GP ruled by TMC</a:t>
                      </a:r>
                      <a:endParaRPr lang="en-IN" sz="1600">
                        <a:latin typeface="Cambria" pitchFamily="18" charset="0"/>
                        <a:ea typeface="Times New Roman"/>
                        <a:cs typeface="Times New Roman" pitchFamily="18" charset="0"/>
                      </a:endParaRPr>
                    </a:p>
                  </a:txBody>
                  <a:tcPr marL="68580" marR="68580" marT="0" marB="0"/>
                </a:tc>
                <a:tc>
                  <a:txBody>
                    <a:bodyPr/>
                    <a:lstStyle/>
                    <a:p>
                      <a:pPr algn="ctr">
                        <a:lnSpc>
                          <a:spcPct val="115000"/>
                        </a:lnSpc>
                        <a:spcAft>
                          <a:spcPts val="0"/>
                        </a:spcAft>
                      </a:pPr>
                      <a:r>
                        <a:rPr lang="en-GB" sz="1600" dirty="0">
                          <a:latin typeface="Cambria" pitchFamily="18" charset="0"/>
                          <a:ea typeface="Times New Roman"/>
                          <a:cs typeface="Times New Roman" pitchFamily="18" charset="0"/>
                        </a:rPr>
                        <a:t>-1.512</a:t>
                      </a:r>
                      <a:r>
                        <a:rPr lang="en-GB" sz="1600" baseline="30000" dirty="0">
                          <a:latin typeface="Cambria" pitchFamily="18" charset="0"/>
                          <a:ea typeface="Times New Roman"/>
                          <a:cs typeface="Times New Roman" pitchFamily="18" charset="0"/>
                        </a:rPr>
                        <a:t>***</a:t>
                      </a:r>
                      <a:endParaRPr lang="en-IN" sz="1600" dirty="0">
                        <a:latin typeface="Cambria" pitchFamily="18" charset="0"/>
                        <a:ea typeface="Times New Roman"/>
                        <a:cs typeface="Times New Roman" pitchFamily="18" charset="0"/>
                      </a:endParaRPr>
                    </a:p>
                  </a:txBody>
                  <a:tcPr marL="68580" marR="68580" marT="0" marB="0"/>
                </a:tc>
                <a:tc>
                  <a:txBody>
                    <a:bodyPr/>
                    <a:lstStyle/>
                    <a:p>
                      <a:pPr algn="ctr">
                        <a:lnSpc>
                          <a:spcPct val="115000"/>
                        </a:lnSpc>
                        <a:spcAft>
                          <a:spcPts val="0"/>
                        </a:spcAft>
                      </a:pPr>
                      <a:r>
                        <a:rPr lang="en-GB" sz="1600">
                          <a:latin typeface="Cambria" pitchFamily="18" charset="0"/>
                          <a:ea typeface="Times New Roman"/>
                          <a:cs typeface="Times New Roman" pitchFamily="18" charset="0"/>
                        </a:rPr>
                        <a:t>-3.331</a:t>
                      </a:r>
                      <a:r>
                        <a:rPr lang="en-GB" sz="1600" baseline="30000">
                          <a:latin typeface="Cambria" pitchFamily="18" charset="0"/>
                          <a:ea typeface="Times New Roman"/>
                          <a:cs typeface="Times New Roman" pitchFamily="18" charset="0"/>
                        </a:rPr>
                        <a:t>***</a:t>
                      </a:r>
                      <a:endParaRPr lang="en-IN" sz="1600">
                        <a:latin typeface="Cambria" pitchFamily="18" charset="0"/>
                        <a:ea typeface="Times New Roman"/>
                        <a:cs typeface="Times New Roman" pitchFamily="18" charset="0"/>
                      </a:endParaRPr>
                    </a:p>
                  </a:txBody>
                  <a:tcPr marL="68580" marR="68580" marT="0" marB="0"/>
                </a:tc>
                <a:tc>
                  <a:txBody>
                    <a:bodyPr/>
                    <a:lstStyle/>
                    <a:p>
                      <a:pPr algn="ctr">
                        <a:lnSpc>
                          <a:spcPct val="115000"/>
                        </a:lnSpc>
                        <a:spcAft>
                          <a:spcPts val="0"/>
                        </a:spcAft>
                      </a:pPr>
                      <a:r>
                        <a:rPr lang="en-GB" sz="1600">
                          <a:latin typeface="Cambria" pitchFamily="18" charset="0"/>
                          <a:ea typeface="Times New Roman"/>
                          <a:cs typeface="Times New Roman" pitchFamily="18" charset="0"/>
                        </a:rPr>
                        <a:t>-8.754</a:t>
                      </a:r>
                      <a:r>
                        <a:rPr lang="en-GB" sz="1600" baseline="30000">
                          <a:latin typeface="Cambria" pitchFamily="18" charset="0"/>
                          <a:ea typeface="Times New Roman"/>
                          <a:cs typeface="Times New Roman" pitchFamily="18" charset="0"/>
                        </a:rPr>
                        <a:t>***</a:t>
                      </a:r>
                      <a:endParaRPr lang="en-IN" sz="1600">
                        <a:latin typeface="Cambria" pitchFamily="18" charset="0"/>
                        <a:ea typeface="Times New Roman"/>
                        <a:cs typeface="Times New Roman" pitchFamily="18" charset="0"/>
                      </a:endParaRPr>
                    </a:p>
                  </a:txBody>
                  <a:tcPr marL="68580" marR="68580" marT="0" marB="0"/>
                </a:tc>
              </a:tr>
              <a:tr h="410124">
                <a:tc>
                  <a:txBody>
                    <a:bodyPr/>
                    <a:lstStyle/>
                    <a:p>
                      <a:pPr>
                        <a:lnSpc>
                          <a:spcPct val="115000"/>
                        </a:lnSpc>
                        <a:spcAft>
                          <a:spcPts val="0"/>
                        </a:spcAft>
                      </a:pPr>
                      <a:endParaRPr lang="en-GB" sz="1600">
                        <a:latin typeface="Cambria" pitchFamily="18" charset="0"/>
                        <a:ea typeface="Times New Roman"/>
                        <a:cs typeface="Times New Roman" pitchFamily="18" charset="0"/>
                      </a:endParaRPr>
                    </a:p>
                  </a:txBody>
                  <a:tcPr marL="68580" marR="68580" marT="0" marB="0"/>
                </a:tc>
                <a:tc>
                  <a:txBody>
                    <a:bodyPr/>
                    <a:lstStyle/>
                    <a:p>
                      <a:pPr algn="ctr">
                        <a:lnSpc>
                          <a:spcPct val="115000"/>
                        </a:lnSpc>
                        <a:spcAft>
                          <a:spcPts val="0"/>
                        </a:spcAft>
                      </a:pPr>
                      <a:r>
                        <a:rPr lang="en-GB" sz="1600" dirty="0">
                          <a:latin typeface="Cambria" pitchFamily="18" charset="0"/>
                          <a:ea typeface="Times New Roman"/>
                          <a:cs typeface="Times New Roman" pitchFamily="18" charset="0"/>
                        </a:rPr>
                        <a:t>(0.312)</a:t>
                      </a:r>
                      <a:endParaRPr lang="en-IN" sz="1600" dirty="0">
                        <a:latin typeface="Cambria" pitchFamily="18" charset="0"/>
                        <a:ea typeface="Times New Roman"/>
                        <a:cs typeface="Times New Roman" pitchFamily="18" charset="0"/>
                      </a:endParaRPr>
                    </a:p>
                  </a:txBody>
                  <a:tcPr marL="68580" marR="68580" marT="0" marB="0"/>
                </a:tc>
                <a:tc>
                  <a:txBody>
                    <a:bodyPr/>
                    <a:lstStyle/>
                    <a:p>
                      <a:pPr algn="ctr">
                        <a:lnSpc>
                          <a:spcPct val="115000"/>
                        </a:lnSpc>
                        <a:spcAft>
                          <a:spcPts val="0"/>
                        </a:spcAft>
                      </a:pPr>
                      <a:r>
                        <a:rPr lang="en-GB" sz="1600" dirty="0">
                          <a:latin typeface="Cambria" pitchFamily="18" charset="0"/>
                          <a:ea typeface="Times New Roman"/>
                          <a:cs typeface="Times New Roman" pitchFamily="18" charset="0"/>
                        </a:rPr>
                        <a:t>(0.610)</a:t>
                      </a:r>
                      <a:endParaRPr lang="en-IN" sz="1600" dirty="0">
                        <a:latin typeface="Cambria" pitchFamily="18" charset="0"/>
                        <a:ea typeface="Times New Roman"/>
                        <a:cs typeface="Times New Roman" pitchFamily="18" charset="0"/>
                      </a:endParaRPr>
                    </a:p>
                  </a:txBody>
                  <a:tcPr marL="68580" marR="68580" marT="0" marB="0"/>
                </a:tc>
                <a:tc>
                  <a:txBody>
                    <a:bodyPr/>
                    <a:lstStyle/>
                    <a:p>
                      <a:pPr algn="ctr">
                        <a:lnSpc>
                          <a:spcPct val="115000"/>
                        </a:lnSpc>
                        <a:spcAft>
                          <a:spcPts val="0"/>
                        </a:spcAft>
                      </a:pPr>
                      <a:r>
                        <a:rPr lang="en-GB" sz="1600">
                          <a:latin typeface="Cambria" pitchFamily="18" charset="0"/>
                          <a:ea typeface="Times New Roman"/>
                          <a:cs typeface="Times New Roman" pitchFamily="18" charset="0"/>
                        </a:rPr>
                        <a:t>(1.778)</a:t>
                      </a:r>
                      <a:endParaRPr lang="en-IN" sz="1600">
                        <a:latin typeface="Cambria" pitchFamily="18" charset="0"/>
                        <a:ea typeface="Times New Roman"/>
                        <a:cs typeface="Times New Roman" pitchFamily="18" charset="0"/>
                      </a:endParaRPr>
                    </a:p>
                  </a:txBody>
                  <a:tcPr marL="68580" marR="68580" marT="0" marB="0"/>
                </a:tc>
              </a:tr>
              <a:tr h="430347">
                <a:tc>
                  <a:txBody>
                    <a:bodyPr/>
                    <a:lstStyle/>
                    <a:p>
                      <a:pPr>
                        <a:lnSpc>
                          <a:spcPct val="115000"/>
                        </a:lnSpc>
                        <a:spcAft>
                          <a:spcPts val="0"/>
                        </a:spcAft>
                      </a:pPr>
                      <a:r>
                        <a:rPr lang="en-GB" sz="1600">
                          <a:latin typeface="Cambria" pitchFamily="18" charset="0"/>
                          <a:ea typeface="Times New Roman"/>
                          <a:cs typeface="Times New Roman" pitchFamily="18" charset="0"/>
                        </a:rPr>
                        <a:t>Number of MGNREGA staffs at GP level</a:t>
                      </a:r>
                      <a:endParaRPr lang="en-IN" sz="1600">
                        <a:latin typeface="Cambria" pitchFamily="18" charset="0"/>
                        <a:ea typeface="Times New Roman"/>
                        <a:cs typeface="Times New Roman" pitchFamily="18" charset="0"/>
                      </a:endParaRPr>
                    </a:p>
                  </a:txBody>
                  <a:tcPr marL="68580" marR="68580" marT="0" marB="0"/>
                </a:tc>
                <a:tc>
                  <a:txBody>
                    <a:bodyPr/>
                    <a:lstStyle/>
                    <a:p>
                      <a:pPr algn="ctr">
                        <a:lnSpc>
                          <a:spcPct val="115000"/>
                        </a:lnSpc>
                        <a:spcAft>
                          <a:spcPts val="0"/>
                        </a:spcAft>
                      </a:pPr>
                      <a:r>
                        <a:rPr lang="en-GB" sz="1600" dirty="0">
                          <a:latin typeface="Cambria" pitchFamily="18" charset="0"/>
                          <a:ea typeface="Times New Roman"/>
                          <a:cs typeface="Times New Roman" pitchFamily="18" charset="0"/>
                        </a:rPr>
                        <a:t>0.490</a:t>
                      </a:r>
                      <a:r>
                        <a:rPr lang="en-GB" sz="1600" baseline="30000" dirty="0">
                          <a:latin typeface="Cambria" pitchFamily="18" charset="0"/>
                          <a:ea typeface="Times New Roman"/>
                          <a:cs typeface="Times New Roman" pitchFamily="18" charset="0"/>
                        </a:rPr>
                        <a:t>***</a:t>
                      </a:r>
                      <a:endParaRPr lang="en-IN" sz="1600" dirty="0">
                        <a:latin typeface="Cambria" pitchFamily="18" charset="0"/>
                        <a:ea typeface="Times New Roman"/>
                        <a:cs typeface="Times New Roman" pitchFamily="18" charset="0"/>
                      </a:endParaRPr>
                    </a:p>
                  </a:txBody>
                  <a:tcPr marL="68580" marR="68580" marT="0" marB="0"/>
                </a:tc>
                <a:tc>
                  <a:txBody>
                    <a:bodyPr/>
                    <a:lstStyle/>
                    <a:p>
                      <a:pPr algn="ctr">
                        <a:lnSpc>
                          <a:spcPct val="115000"/>
                        </a:lnSpc>
                        <a:spcAft>
                          <a:spcPts val="0"/>
                        </a:spcAft>
                      </a:pPr>
                      <a:r>
                        <a:rPr lang="en-GB" sz="1600" dirty="0">
                          <a:latin typeface="Cambria" pitchFamily="18" charset="0"/>
                          <a:ea typeface="Times New Roman"/>
                          <a:cs typeface="Times New Roman" pitchFamily="18" charset="0"/>
                        </a:rPr>
                        <a:t>1.267</a:t>
                      </a:r>
                      <a:r>
                        <a:rPr lang="en-GB" sz="1600" baseline="30000" dirty="0">
                          <a:latin typeface="Cambria" pitchFamily="18" charset="0"/>
                          <a:ea typeface="Times New Roman"/>
                          <a:cs typeface="Times New Roman" pitchFamily="18" charset="0"/>
                        </a:rPr>
                        <a:t>***</a:t>
                      </a:r>
                      <a:endParaRPr lang="en-IN" sz="1600" dirty="0">
                        <a:latin typeface="Cambria" pitchFamily="18" charset="0"/>
                        <a:ea typeface="Times New Roman"/>
                        <a:cs typeface="Times New Roman" pitchFamily="18" charset="0"/>
                      </a:endParaRPr>
                    </a:p>
                  </a:txBody>
                  <a:tcPr marL="68580" marR="68580" marT="0" marB="0"/>
                </a:tc>
                <a:tc>
                  <a:txBody>
                    <a:bodyPr/>
                    <a:lstStyle/>
                    <a:p>
                      <a:pPr algn="ctr">
                        <a:lnSpc>
                          <a:spcPct val="115000"/>
                        </a:lnSpc>
                        <a:spcAft>
                          <a:spcPts val="0"/>
                        </a:spcAft>
                      </a:pPr>
                      <a:r>
                        <a:rPr lang="en-GB" sz="1600">
                          <a:latin typeface="Cambria" pitchFamily="18" charset="0"/>
                          <a:ea typeface="Times New Roman"/>
                          <a:cs typeface="Times New Roman" pitchFamily="18" charset="0"/>
                        </a:rPr>
                        <a:t>2.990</a:t>
                      </a:r>
                      <a:r>
                        <a:rPr lang="en-GB" sz="1600" baseline="30000">
                          <a:latin typeface="Cambria" pitchFamily="18" charset="0"/>
                          <a:ea typeface="Times New Roman"/>
                          <a:cs typeface="Times New Roman" pitchFamily="18" charset="0"/>
                        </a:rPr>
                        <a:t>***</a:t>
                      </a:r>
                      <a:endParaRPr lang="en-IN" sz="1600">
                        <a:latin typeface="Cambria" pitchFamily="18" charset="0"/>
                        <a:ea typeface="Times New Roman"/>
                        <a:cs typeface="Times New Roman" pitchFamily="18" charset="0"/>
                      </a:endParaRPr>
                    </a:p>
                  </a:txBody>
                  <a:tcPr marL="68580" marR="68580" marT="0" marB="0"/>
                </a:tc>
              </a:tr>
              <a:tr h="410124">
                <a:tc>
                  <a:txBody>
                    <a:bodyPr/>
                    <a:lstStyle/>
                    <a:p>
                      <a:pPr>
                        <a:lnSpc>
                          <a:spcPct val="115000"/>
                        </a:lnSpc>
                        <a:spcAft>
                          <a:spcPts val="0"/>
                        </a:spcAft>
                      </a:pPr>
                      <a:endParaRPr lang="en-GB" sz="1600">
                        <a:latin typeface="Cambria" pitchFamily="18" charset="0"/>
                        <a:ea typeface="Times New Roman"/>
                        <a:cs typeface="Times New Roman" pitchFamily="18" charset="0"/>
                      </a:endParaRPr>
                    </a:p>
                  </a:txBody>
                  <a:tcPr marL="68580" marR="68580" marT="0" marB="0"/>
                </a:tc>
                <a:tc>
                  <a:txBody>
                    <a:bodyPr/>
                    <a:lstStyle/>
                    <a:p>
                      <a:pPr algn="ctr">
                        <a:lnSpc>
                          <a:spcPct val="115000"/>
                        </a:lnSpc>
                        <a:spcAft>
                          <a:spcPts val="0"/>
                        </a:spcAft>
                      </a:pPr>
                      <a:r>
                        <a:rPr lang="en-GB" sz="1600" dirty="0">
                          <a:latin typeface="Cambria" pitchFamily="18" charset="0"/>
                          <a:ea typeface="Times New Roman"/>
                          <a:cs typeface="Times New Roman" pitchFamily="18" charset="0"/>
                        </a:rPr>
                        <a:t>(0.110)</a:t>
                      </a:r>
                      <a:endParaRPr lang="en-IN" sz="1600" dirty="0">
                        <a:latin typeface="Cambria" pitchFamily="18" charset="0"/>
                        <a:ea typeface="Times New Roman"/>
                        <a:cs typeface="Times New Roman" pitchFamily="18" charset="0"/>
                      </a:endParaRPr>
                    </a:p>
                  </a:txBody>
                  <a:tcPr marL="68580" marR="68580" marT="0" marB="0"/>
                </a:tc>
                <a:tc>
                  <a:txBody>
                    <a:bodyPr/>
                    <a:lstStyle/>
                    <a:p>
                      <a:pPr algn="ctr">
                        <a:lnSpc>
                          <a:spcPct val="115000"/>
                        </a:lnSpc>
                        <a:spcAft>
                          <a:spcPts val="0"/>
                        </a:spcAft>
                      </a:pPr>
                      <a:r>
                        <a:rPr lang="en-GB" sz="1600" dirty="0">
                          <a:latin typeface="Cambria" pitchFamily="18" charset="0"/>
                          <a:ea typeface="Times New Roman"/>
                          <a:cs typeface="Times New Roman" pitchFamily="18" charset="0"/>
                        </a:rPr>
                        <a:t>(0.203)</a:t>
                      </a:r>
                      <a:endParaRPr lang="en-IN" sz="1600" dirty="0">
                        <a:latin typeface="Cambria" pitchFamily="18" charset="0"/>
                        <a:ea typeface="Times New Roman"/>
                        <a:cs typeface="Times New Roman" pitchFamily="18" charset="0"/>
                      </a:endParaRPr>
                    </a:p>
                  </a:txBody>
                  <a:tcPr marL="68580" marR="68580" marT="0" marB="0"/>
                </a:tc>
                <a:tc>
                  <a:txBody>
                    <a:bodyPr/>
                    <a:lstStyle/>
                    <a:p>
                      <a:pPr algn="ctr">
                        <a:lnSpc>
                          <a:spcPct val="115000"/>
                        </a:lnSpc>
                        <a:spcAft>
                          <a:spcPts val="0"/>
                        </a:spcAft>
                      </a:pPr>
                      <a:r>
                        <a:rPr lang="en-GB" sz="1600">
                          <a:latin typeface="Cambria" pitchFamily="18" charset="0"/>
                          <a:ea typeface="Times New Roman"/>
                          <a:cs typeface="Times New Roman" pitchFamily="18" charset="0"/>
                        </a:rPr>
                        <a:t>(0.576)</a:t>
                      </a:r>
                      <a:endParaRPr lang="en-IN" sz="1600">
                        <a:latin typeface="Cambria" pitchFamily="18" charset="0"/>
                        <a:ea typeface="Times New Roman"/>
                        <a:cs typeface="Times New Roman" pitchFamily="18" charset="0"/>
                      </a:endParaRPr>
                    </a:p>
                  </a:txBody>
                  <a:tcPr marL="68580" marR="68580" marT="0" marB="0"/>
                </a:tc>
              </a:tr>
              <a:tr h="430347">
                <a:tc>
                  <a:txBody>
                    <a:bodyPr/>
                    <a:lstStyle/>
                    <a:p>
                      <a:pPr>
                        <a:lnSpc>
                          <a:spcPct val="115000"/>
                        </a:lnSpc>
                        <a:spcAft>
                          <a:spcPts val="0"/>
                        </a:spcAft>
                      </a:pPr>
                      <a:r>
                        <a:rPr lang="en-GB" sz="1600" dirty="0">
                          <a:latin typeface="Cambria" pitchFamily="18" charset="0"/>
                          <a:ea typeface="Times New Roman"/>
                          <a:cs typeface="Times New Roman" pitchFamily="18" charset="0"/>
                        </a:rPr>
                        <a:t>Expenditure incurred per 1000 workers at GP level</a:t>
                      </a:r>
                      <a:endParaRPr lang="en-IN" sz="1600" dirty="0">
                        <a:latin typeface="Cambria" pitchFamily="18" charset="0"/>
                        <a:ea typeface="Times New Roman"/>
                        <a:cs typeface="Times New Roman" pitchFamily="18" charset="0"/>
                      </a:endParaRPr>
                    </a:p>
                  </a:txBody>
                  <a:tcPr marL="68580" marR="68580" marT="0" marB="0"/>
                </a:tc>
                <a:tc>
                  <a:txBody>
                    <a:bodyPr/>
                    <a:lstStyle/>
                    <a:p>
                      <a:pPr algn="ctr">
                        <a:lnSpc>
                          <a:spcPct val="115000"/>
                        </a:lnSpc>
                        <a:spcAft>
                          <a:spcPts val="0"/>
                        </a:spcAft>
                      </a:pPr>
                      <a:r>
                        <a:rPr lang="en-GB" sz="1600" dirty="0">
                          <a:latin typeface="Cambria" pitchFamily="18" charset="0"/>
                          <a:ea typeface="Times New Roman"/>
                          <a:cs typeface="Times New Roman" pitchFamily="18" charset="0"/>
                        </a:rPr>
                        <a:t>0.173</a:t>
                      </a:r>
                      <a:r>
                        <a:rPr lang="en-GB" sz="1600" baseline="30000" dirty="0">
                          <a:latin typeface="Cambria" pitchFamily="18" charset="0"/>
                          <a:ea typeface="Times New Roman"/>
                          <a:cs typeface="Times New Roman" pitchFamily="18" charset="0"/>
                        </a:rPr>
                        <a:t>***</a:t>
                      </a:r>
                      <a:endParaRPr lang="en-IN" sz="1600" dirty="0">
                        <a:latin typeface="Cambria" pitchFamily="18" charset="0"/>
                        <a:ea typeface="Times New Roman"/>
                        <a:cs typeface="Times New Roman" pitchFamily="18" charset="0"/>
                      </a:endParaRPr>
                    </a:p>
                  </a:txBody>
                  <a:tcPr marL="68580" marR="68580" marT="0" marB="0"/>
                </a:tc>
                <a:tc>
                  <a:txBody>
                    <a:bodyPr/>
                    <a:lstStyle/>
                    <a:p>
                      <a:pPr algn="ctr">
                        <a:lnSpc>
                          <a:spcPct val="115000"/>
                        </a:lnSpc>
                        <a:spcAft>
                          <a:spcPts val="0"/>
                        </a:spcAft>
                      </a:pPr>
                      <a:r>
                        <a:rPr lang="en-GB" sz="1600" dirty="0">
                          <a:latin typeface="Cambria" pitchFamily="18" charset="0"/>
                          <a:ea typeface="Times New Roman"/>
                          <a:cs typeface="Times New Roman" pitchFamily="18" charset="0"/>
                        </a:rPr>
                        <a:t>0.498</a:t>
                      </a:r>
                      <a:r>
                        <a:rPr lang="en-GB" sz="1600" baseline="30000" dirty="0">
                          <a:latin typeface="Cambria" pitchFamily="18" charset="0"/>
                          <a:ea typeface="Times New Roman"/>
                          <a:cs typeface="Times New Roman" pitchFamily="18" charset="0"/>
                        </a:rPr>
                        <a:t>***</a:t>
                      </a:r>
                      <a:endParaRPr lang="en-IN" sz="1600" dirty="0">
                        <a:latin typeface="Cambria" pitchFamily="18" charset="0"/>
                        <a:ea typeface="Times New Roman"/>
                        <a:cs typeface="Times New Roman" pitchFamily="18" charset="0"/>
                      </a:endParaRPr>
                    </a:p>
                  </a:txBody>
                  <a:tcPr marL="68580" marR="68580" marT="0" marB="0"/>
                </a:tc>
                <a:tc>
                  <a:txBody>
                    <a:bodyPr/>
                    <a:lstStyle/>
                    <a:p>
                      <a:pPr algn="ctr">
                        <a:lnSpc>
                          <a:spcPct val="115000"/>
                        </a:lnSpc>
                        <a:spcAft>
                          <a:spcPts val="0"/>
                        </a:spcAft>
                      </a:pPr>
                      <a:r>
                        <a:rPr lang="en-GB" sz="1600">
                          <a:latin typeface="Cambria" pitchFamily="18" charset="0"/>
                          <a:ea typeface="Times New Roman"/>
                          <a:cs typeface="Times New Roman" pitchFamily="18" charset="0"/>
                        </a:rPr>
                        <a:t>1.115</a:t>
                      </a:r>
                      <a:r>
                        <a:rPr lang="en-GB" sz="1600" baseline="30000">
                          <a:latin typeface="Cambria" pitchFamily="18" charset="0"/>
                          <a:ea typeface="Times New Roman"/>
                          <a:cs typeface="Times New Roman" pitchFamily="18" charset="0"/>
                        </a:rPr>
                        <a:t>***</a:t>
                      </a:r>
                      <a:endParaRPr lang="en-IN" sz="1600">
                        <a:latin typeface="Cambria" pitchFamily="18" charset="0"/>
                        <a:ea typeface="Times New Roman"/>
                        <a:cs typeface="Times New Roman" pitchFamily="18" charset="0"/>
                      </a:endParaRPr>
                    </a:p>
                  </a:txBody>
                  <a:tcPr marL="68580" marR="68580" marT="0" marB="0"/>
                </a:tc>
              </a:tr>
              <a:tr h="410124">
                <a:tc>
                  <a:txBody>
                    <a:bodyPr/>
                    <a:lstStyle/>
                    <a:p>
                      <a:pPr>
                        <a:lnSpc>
                          <a:spcPct val="115000"/>
                        </a:lnSpc>
                        <a:spcAft>
                          <a:spcPts val="0"/>
                        </a:spcAft>
                      </a:pPr>
                      <a:endParaRPr lang="en-GB" sz="1600">
                        <a:latin typeface="Cambria" pitchFamily="18" charset="0"/>
                        <a:ea typeface="Times New Roman"/>
                        <a:cs typeface="Times New Roman" pitchFamily="18" charset="0"/>
                      </a:endParaRPr>
                    </a:p>
                  </a:txBody>
                  <a:tcPr marL="68580" marR="68580" marT="0" marB="0"/>
                </a:tc>
                <a:tc>
                  <a:txBody>
                    <a:bodyPr/>
                    <a:lstStyle/>
                    <a:p>
                      <a:pPr algn="ctr">
                        <a:lnSpc>
                          <a:spcPct val="115000"/>
                        </a:lnSpc>
                        <a:spcAft>
                          <a:spcPts val="0"/>
                        </a:spcAft>
                      </a:pPr>
                      <a:r>
                        <a:rPr lang="en-GB" sz="1600" dirty="0">
                          <a:latin typeface="Cambria" pitchFamily="18" charset="0"/>
                          <a:ea typeface="Times New Roman"/>
                          <a:cs typeface="Times New Roman" pitchFamily="18" charset="0"/>
                        </a:rPr>
                        <a:t>(0.049)</a:t>
                      </a:r>
                      <a:endParaRPr lang="en-IN" sz="1600" dirty="0">
                        <a:latin typeface="Cambria" pitchFamily="18" charset="0"/>
                        <a:ea typeface="Times New Roman"/>
                        <a:cs typeface="Times New Roman" pitchFamily="18" charset="0"/>
                      </a:endParaRPr>
                    </a:p>
                  </a:txBody>
                  <a:tcPr marL="68580" marR="68580" marT="0" marB="0"/>
                </a:tc>
                <a:tc>
                  <a:txBody>
                    <a:bodyPr/>
                    <a:lstStyle/>
                    <a:p>
                      <a:pPr algn="ctr">
                        <a:lnSpc>
                          <a:spcPct val="115000"/>
                        </a:lnSpc>
                        <a:spcAft>
                          <a:spcPts val="0"/>
                        </a:spcAft>
                      </a:pPr>
                      <a:r>
                        <a:rPr lang="en-GB" sz="1600" dirty="0">
                          <a:latin typeface="Cambria" pitchFamily="18" charset="0"/>
                          <a:ea typeface="Times New Roman"/>
                          <a:cs typeface="Times New Roman" pitchFamily="18" charset="0"/>
                        </a:rPr>
                        <a:t>(0.088)</a:t>
                      </a:r>
                      <a:endParaRPr lang="en-IN" sz="1600" dirty="0">
                        <a:latin typeface="Cambria" pitchFamily="18" charset="0"/>
                        <a:ea typeface="Times New Roman"/>
                        <a:cs typeface="Times New Roman" pitchFamily="18" charset="0"/>
                      </a:endParaRPr>
                    </a:p>
                  </a:txBody>
                  <a:tcPr marL="68580" marR="68580" marT="0" marB="0"/>
                </a:tc>
                <a:tc>
                  <a:txBody>
                    <a:bodyPr/>
                    <a:lstStyle/>
                    <a:p>
                      <a:pPr algn="ctr">
                        <a:lnSpc>
                          <a:spcPct val="115000"/>
                        </a:lnSpc>
                        <a:spcAft>
                          <a:spcPts val="0"/>
                        </a:spcAft>
                      </a:pPr>
                      <a:r>
                        <a:rPr lang="en-GB" sz="1600" dirty="0">
                          <a:latin typeface="Cambria" pitchFamily="18" charset="0"/>
                          <a:ea typeface="Times New Roman"/>
                          <a:cs typeface="Times New Roman" pitchFamily="18" charset="0"/>
                        </a:rPr>
                        <a:t>(0.252)</a:t>
                      </a:r>
                      <a:endParaRPr lang="en-IN" sz="1600" dirty="0">
                        <a:latin typeface="Cambria" pitchFamily="18" charset="0"/>
                        <a:ea typeface="Times New Roman"/>
                        <a:cs typeface="Times New Roman" pitchFamily="18" charset="0"/>
                      </a:endParaRPr>
                    </a:p>
                  </a:txBody>
                  <a:tcPr marL="68580" marR="68580" marT="0" marB="0"/>
                </a:tc>
              </a:tr>
              <a:tr h="410124">
                <a:tc>
                  <a:txBody>
                    <a:bodyPr/>
                    <a:lstStyle/>
                    <a:p>
                      <a:r>
                        <a:rPr lang="en-IN" sz="1600" dirty="0" smtClean="0">
                          <a:latin typeface="Cambria" pitchFamily="18" charset="0"/>
                          <a:cs typeface="Times New Roman" pitchFamily="18" charset="0"/>
                        </a:rPr>
                        <a:t>Controls</a:t>
                      </a:r>
                      <a:endParaRPr lang="en-IN" sz="1600" dirty="0">
                        <a:latin typeface="Cambria" pitchFamily="18" charset="0"/>
                        <a:cs typeface="Times New Roman" pitchFamily="18" charset="0"/>
                      </a:endParaRPr>
                    </a:p>
                  </a:txBody>
                  <a:tcPr/>
                </a:tc>
                <a:tc>
                  <a:txBody>
                    <a:bodyPr/>
                    <a:lstStyle/>
                    <a:p>
                      <a:pPr algn="ctr"/>
                      <a:r>
                        <a:rPr lang="en-IN" sz="1600" dirty="0" smtClean="0">
                          <a:latin typeface="Cambria" pitchFamily="18" charset="0"/>
                          <a:cs typeface="Times New Roman" pitchFamily="18" charset="0"/>
                        </a:rPr>
                        <a:t>Yes</a:t>
                      </a:r>
                      <a:endParaRPr lang="en-IN" sz="1600" dirty="0">
                        <a:latin typeface="Cambria" pitchFamily="18" charset="0"/>
                        <a:cs typeface="Times New Roman" pitchFamily="18" charset="0"/>
                      </a:endParaRPr>
                    </a:p>
                  </a:txBody>
                  <a:tcPr/>
                </a:tc>
                <a:tc>
                  <a:txBody>
                    <a:bodyPr/>
                    <a:lstStyle/>
                    <a:p>
                      <a:pPr algn="ctr"/>
                      <a:r>
                        <a:rPr lang="en-IN" sz="1600" dirty="0" smtClean="0">
                          <a:latin typeface="Cambria" pitchFamily="18" charset="0"/>
                          <a:cs typeface="Times New Roman" pitchFamily="18" charset="0"/>
                        </a:rPr>
                        <a:t>Yes</a:t>
                      </a:r>
                      <a:endParaRPr lang="en-IN" sz="1600" dirty="0">
                        <a:latin typeface="Cambria" pitchFamily="18" charset="0"/>
                        <a:cs typeface="Times New Roman" pitchFamily="18" charset="0"/>
                      </a:endParaRPr>
                    </a:p>
                  </a:txBody>
                  <a:tcPr/>
                </a:tc>
                <a:tc>
                  <a:txBody>
                    <a:bodyPr/>
                    <a:lstStyle/>
                    <a:p>
                      <a:pPr algn="ctr"/>
                      <a:r>
                        <a:rPr lang="en-IN" sz="1600" dirty="0" smtClean="0">
                          <a:latin typeface="Cambria" pitchFamily="18" charset="0"/>
                          <a:cs typeface="Times New Roman" pitchFamily="18" charset="0"/>
                        </a:rPr>
                        <a:t>Yes</a:t>
                      </a:r>
                      <a:endParaRPr lang="en-IN" sz="1600" dirty="0">
                        <a:latin typeface="Cambria" pitchFamily="18" charset="0"/>
                        <a:cs typeface="Times New Roman" pitchFamily="18" charset="0"/>
                      </a:endParaRPr>
                    </a:p>
                  </a:txBody>
                  <a:tcPr/>
                </a:tc>
              </a:tr>
              <a:tr h="410124">
                <a:tc>
                  <a:txBody>
                    <a:bodyPr/>
                    <a:lstStyle/>
                    <a:p>
                      <a:pPr>
                        <a:lnSpc>
                          <a:spcPct val="115000"/>
                        </a:lnSpc>
                        <a:spcAft>
                          <a:spcPts val="0"/>
                        </a:spcAft>
                      </a:pPr>
                      <a:r>
                        <a:rPr lang="en-GB" sz="1600">
                          <a:latin typeface="Cambria" pitchFamily="18" charset="0"/>
                          <a:ea typeface="Times New Roman"/>
                          <a:cs typeface="Times New Roman" pitchFamily="18" charset="0"/>
                        </a:rPr>
                        <a:t>N</a:t>
                      </a:r>
                      <a:endParaRPr lang="en-IN" sz="1600">
                        <a:latin typeface="Cambria" pitchFamily="18" charset="0"/>
                        <a:ea typeface="Times New Roman"/>
                        <a:cs typeface="Times New Roman" pitchFamily="18" charset="0"/>
                      </a:endParaRPr>
                    </a:p>
                  </a:txBody>
                  <a:tcPr marL="68580" marR="68580" marT="0" marB="0"/>
                </a:tc>
                <a:tc>
                  <a:txBody>
                    <a:bodyPr/>
                    <a:lstStyle/>
                    <a:p>
                      <a:pPr algn="ctr">
                        <a:lnSpc>
                          <a:spcPct val="115000"/>
                        </a:lnSpc>
                        <a:spcAft>
                          <a:spcPts val="0"/>
                        </a:spcAft>
                      </a:pPr>
                      <a:r>
                        <a:rPr lang="en-GB" sz="1600">
                          <a:latin typeface="Cambria" pitchFamily="18" charset="0"/>
                          <a:ea typeface="Times New Roman"/>
                          <a:cs typeface="Times New Roman" pitchFamily="18" charset="0"/>
                        </a:rPr>
                        <a:t>387</a:t>
                      </a:r>
                      <a:endParaRPr lang="en-IN" sz="1600">
                        <a:latin typeface="Cambria" pitchFamily="18" charset="0"/>
                        <a:ea typeface="Times New Roman"/>
                        <a:cs typeface="Times New Roman" pitchFamily="18" charset="0"/>
                      </a:endParaRPr>
                    </a:p>
                  </a:txBody>
                  <a:tcPr marL="68580" marR="68580" marT="0" marB="0"/>
                </a:tc>
                <a:tc>
                  <a:txBody>
                    <a:bodyPr/>
                    <a:lstStyle/>
                    <a:p>
                      <a:pPr algn="ctr">
                        <a:lnSpc>
                          <a:spcPct val="115000"/>
                        </a:lnSpc>
                        <a:spcAft>
                          <a:spcPts val="0"/>
                        </a:spcAft>
                      </a:pPr>
                      <a:r>
                        <a:rPr lang="en-GB" sz="1600">
                          <a:latin typeface="Cambria" pitchFamily="18" charset="0"/>
                          <a:ea typeface="Times New Roman"/>
                          <a:cs typeface="Times New Roman" pitchFamily="18" charset="0"/>
                        </a:rPr>
                        <a:t>387</a:t>
                      </a:r>
                      <a:endParaRPr lang="en-IN" sz="1600">
                        <a:latin typeface="Cambria" pitchFamily="18" charset="0"/>
                        <a:ea typeface="Times New Roman"/>
                        <a:cs typeface="Times New Roman" pitchFamily="18" charset="0"/>
                      </a:endParaRPr>
                    </a:p>
                  </a:txBody>
                  <a:tcPr marL="68580" marR="68580" marT="0" marB="0"/>
                </a:tc>
                <a:tc>
                  <a:txBody>
                    <a:bodyPr/>
                    <a:lstStyle/>
                    <a:p>
                      <a:pPr algn="ctr">
                        <a:lnSpc>
                          <a:spcPct val="115000"/>
                        </a:lnSpc>
                        <a:spcAft>
                          <a:spcPts val="0"/>
                        </a:spcAft>
                      </a:pPr>
                      <a:r>
                        <a:rPr lang="en-GB" sz="1600" dirty="0">
                          <a:latin typeface="Cambria" pitchFamily="18" charset="0"/>
                          <a:ea typeface="Times New Roman"/>
                          <a:cs typeface="Times New Roman" pitchFamily="18" charset="0"/>
                        </a:rPr>
                        <a:t>387</a:t>
                      </a:r>
                      <a:endParaRPr lang="en-IN" sz="1600" dirty="0">
                        <a:latin typeface="Cambria" pitchFamily="18" charset="0"/>
                        <a:ea typeface="Times New Roman"/>
                        <a:cs typeface="Times New Roman" pitchFamily="18" charset="0"/>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14338"/>
            <a:ext cx="9144000" cy="1000132"/>
          </a:xfrm>
        </p:spPr>
        <p:txBody>
          <a:bodyPr>
            <a:normAutofit/>
          </a:bodyPr>
          <a:lstStyle/>
          <a:p>
            <a:r>
              <a:rPr lang="en-US" sz="3200" b="1" dirty="0" smtClean="0">
                <a:latin typeface="Cambria" pitchFamily="18" charset="0"/>
              </a:rPr>
              <a:t>Descriptive </a:t>
            </a:r>
            <a:r>
              <a:rPr lang="en-US" sz="3200" b="1" dirty="0" smtClean="0">
                <a:latin typeface="Cambria" pitchFamily="18" charset="0"/>
              </a:rPr>
              <a:t>Statistics</a:t>
            </a:r>
            <a:endParaRPr lang="en-US" sz="3200" b="1" dirty="0">
              <a:latin typeface="Cambria" pitchFamily="18" charset="0"/>
            </a:endParaRPr>
          </a:p>
        </p:txBody>
      </p:sp>
      <p:graphicFrame>
        <p:nvGraphicFramePr>
          <p:cNvPr id="4" name="Content Placeholder 3"/>
          <p:cNvGraphicFramePr>
            <a:graphicFrameLocks noGrp="1"/>
          </p:cNvGraphicFramePr>
          <p:nvPr>
            <p:ph idx="1"/>
          </p:nvPr>
        </p:nvGraphicFramePr>
        <p:xfrm>
          <a:off x="0" y="2000239"/>
          <a:ext cx="9072561" cy="4643470"/>
        </p:xfrm>
        <a:graphic>
          <a:graphicData uri="http://schemas.openxmlformats.org/drawingml/2006/table">
            <a:tbl>
              <a:tblPr firstRow="1" bandRow="1">
                <a:tableStyleId>{5C22544A-7EE6-4342-B048-85BDC9FD1C3A}</a:tableStyleId>
              </a:tblPr>
              <a:tblGrid>
                <a:gridCol w="3120973"/>
                <a:gridCol w="1379034"/>
                <a:gridCol w="1630102"/>
                <a:gridCol w="1552961"/>
                <a:gridCol w="1389491"/>
              </a:tblGrid>
              <a:tr h="1009471">
                <a:tc>
                  <a:txBody>
                    <a:bodyPr/>
                    <a:lstStyle/>
                    <a:p>
                      <a:pPr>
                        <a:lnSpc>
                          <a:spcPct val="200000"/>
                        </a:lnSpc>
                        <a:spcAft>
                          <a:spcPts val="0"/>
                        </a:spcAft>
                      </a:pPr>
                      <a:r>
                        <a:rPr lang="en-IN" sz="1600" dirty="0">
                          <a:solidFill>
                            <a:schemeClr val="tx1"/>
                          </a:solidFill>
                          <a:latin typeface="Cambria" pitchFamily="18" charset="0"/>
                        </a:rPr>
                        <a:t>Variables</a:t>
                      </a:r>
                      <a:endParaRPr lang="en-IN" sz="1600" dirty="0">
                        <a:solidFill>
                          <a:schemeClr val="tx1"/>
                        </a:solidFill>
                        <a:latin typeface="Cambria" pitchFamily="18" charset="0"/>
                        <a:ea typeface="Times New Roman"/>
                        <a:cs typeface="Times New Roman"/>
                      </a:endParaRPr>
                    </a:p>
                  </a:txBody>
                  <a:tcPr marL="68580" marR="68580" marT="0" marB="0"/>
                </a:tc>
                <a:tc>
                  <a:txBody>
                    <a:bodyPr/>
                    <a:lstStyle/>
                    <a:p>
                      <a:pPr algn="ctr">
                        <a:lnSpc>
                          <a:spcPct val="200000"/>
                        </a:lnSpc>
                        <a:spcAft>
                          <a:spcPts val="0"/>
                        </a:spcAft>
                      </a:pPr>
                      <a:r>
                        <a:rPr lang="en-IN" sz="1600" dirty="0">
                          <a:solidFill>
                            <a:schemeClr val="tx1"/>
                          </a:solidFill>
                          <a:latin typeface="Cambria" pitchFamily="18" charset="0"/>
                        </a:rPr>
                        <a:t>Total</a:t>
                      </a:r>
                      <a:endParaRPr lang="en-IN" sz="1600" dirty="0">
                        <a:solidFill>
                          <a:schemeClr val="tx1"/>
                        </a:solidFill>
                        <a:latin typeface="Cambria" pitchFamily="18" charset="0"/>
                        <a:ea typeface="Times New Roman"/>
                        <a:cs typeface="Times New Roman"/>
                      </a:endParaRPr>
                    </a:p>
                  </a:txBody>
                  <a:tcPr marL="68580" marR="68580" marT="0" marB="0"/>
                </a:tc>
                <a:tc>
                  <a:txBody>
                    <a:bodyPr/>
                    <a:lstStyle/>
                    <a:p>
                      <a:pPr algn="ctr">
                        <a:lnSpc>
                          <a:spcPct val="200000"/>
                        </a:lnSpc>
                        <a:spcAft>
                          <a:spcPts val="0"/>
                        </a:spcAft>
                      </a:pPr>
                      <a:r>
                        <a:rPr lang="en-IN" sz="1600" dirty="0">
                          <a:solidFill>
                            <a:schemeClr val="tx1"/>
                          </a:solidFill>
                          <a:latin typeface="Cambria" pitchFamily="18" charset="0"/>
                        </a:rPr>
                        <a:t>No private coaching</a:t>
                      </a:r>
                      <a:endParaRPr lang="en-IN" sz="1600" dirty="0">
                        <a:solidFill>
                          <a:schemeClr val="tx1"/>
                        </a:solidFill>
                        <a:latin typeface="Cambria" pitchFamily="18" charset="0"/>
                        <a:ea typeface="Times New Roman"/>
                        <a:cs typeface="Times New Roman"/>
                      </a:endParaRPr>
                    </a:p>
                  </a:txBody>
                  <a:tcPr marL="68580" marR="68580" marT="0" marB="0"/>
                </a:tc>
                <a:tc>
                  <a:txBody>
                    <a:bodyPr/>
                    <a:lstStyle/>
                    <a:p>
                      <a:pPr algn="ctr">
                        <a:lnSpc>
                          <a:spcPct val="200000"/>
                        </a:lnSpc>
                        <a:spcAft>
                          <a:spcPts val="0"/>
                        </a:spcAft>
                      </a:pPr>
                      <a:r>
                        <a:rPr lang="en-IN" sz="1600" dirty="0">
                          <a:solidFill>
                            <a:schemeClr val="tx1"/>
                          </a:solidFill>
                          <a:latin typeface="Cambria" pitchFamily="18" charset="0"/>
                        </a:rPr>
                        <a:t>Attend private coaching</a:t>
                      </a:r>
                      <a:endParaRPr lang="en-IN" sz="1600" dirty="0">
                        <a:solidFill>
                          <a:schemeClr val="tx1"/>
                        </a:solidFill>
                        <a:latin typeface="Cambria" pitchFamily="18" charset="0"/>
                        <a:ea typeface="Times New Roman"/>
                        <a:cs typeface="Times New Roman"/>
                      </a:endParaRPr>
                    </a:p>
                  </a:txBody>
                  <a:tcPr marL="68580" marR="68580" marT="0" marB="0"/>
                </a:tc>
                <a:tc>
                  <a:txBody>
                    <a:bodyPr/>
                    <a:lstStyle/>
                    <a:p>
                      <a:pPr algn="ctr">
                        <a:lnSpc>
                          <a:spcPct val="200000"/>
                        </a:lnSpc>
                        <a:spcAft>
                          <a:spcPts val="0"/>
                        </a:spcAft>
                      </a:pPr>
                      <a:r>
                        <a:rPr lang="en-IN" sz="1600" dirty="0">
                          <a:solidFill>
                            <a:schemeClr val="tx1"/>
                          </a:solidFill>
                          <a:latin typeface="Cambria" pitchFamily="18" charset="0"/>
                        </a:rPr>
                        <a:t>Difference</a:t>
                      </a:r>
                      <a:endParaRPr lang="en-IN" sz="1600" dirty="0">
                        <a:solidFill>
                          <a:schemeClr val="tx1"/>
                        </a:solidFill>
                        <a:latin typeface="Cambria" pitchFamily="18" charset="0"/>
                        <a:ea typeface="Times New Roman"/>
                        <a:cs typeface="Times New Roman"/>
                      </a:endParaRPr>
                    </a:p>
                  </a:txBody>
                  <a:tcPr marL="68580" marR="68580" marT="0" marB="0"/>
                </a:tc>
              </a:tr>
              <a:tr h="1009471">
                <a:tc>
                  <a:txBody>
                    <a:bodyPr/>
                    <a:lstStyle/>
                    <a:p>
                      <a:pPr>
                        <a:lnSpc>
                          <a:spcPct val="200000"/>
                        </a:lnSpc>
                        <a:spcAft>
                          <a:spcPts val="0"/>
                        </a:spcAft>
                      </a:pPr>
                      <a:r>
                        <a:rPr lang="en-IN" sz="1600" dirty="0">
                          <a:latin typeface="Cambria" pitchFamily="18" charset="0"/>
                        </a:rPr>
                        <a:t>Expenditure on private coaching (in Rs.)</a:t>
                      </a:r>
                      <a:endParaRPr lang="en-IN" sz="1600" b="0" dirty="0">
                        <a:solidFill>
                          <a:srgbClr val="000000"/>
                        </a:solidFill>
                        <a:latin typeface="Cambria" pitchFamily="18" charset="0"/>
                        <a:ea typeface="Times New Roman"/>
                        <a:cs typeface="Times New Roman"/>
                      </a:endParaRPr>
                    </a:p>
                  </a:txBody>
                  <a:tcPr marL="68580" marR="68580" marT="0" marB="0"/>
                </a:tc>
                <a:tc>
                  <a:txBody>
                    <a:bodyPr/>
                    <a:lstStyle/>
                    <a:p>
                      <a:pPr algn="ctr">
                        <a:lnSpc>
                          <a:spcPct val="150000"/>
                        </a:lnSpc>
                        <a:spcAft>
                          <a:spcPts val="0"/>
                        </a:spcAft>
                      </a:pPr>
                      <a:endParaRPr lang="en-IN" sz="1600" dirty="0">
                        <a:latin typeface="Cambria" pitchFamily="18" charset="0"/>
                        <a:ea typeface="Times New Roman"/>
                        <a:cs typeface="Times New Roman"/>
                      </a:endParaRPr>
                    </a:p>
                  </a:txBody>
                  <a:tcPr marL="68580" marR="68580" marT="0" marB="0"/>
                </a:tc>
                <a:tc>
                  <a:txBody>
                    <a:bodyPr/>
                    <a:lstStyle/>
                    <a:p>
                      <a:pPr algn="ctr">
                        <a:lnSpc>
                          <a:spcPct val="150000"/>
                        </a:lnSpc>
                        <a:spcAft>
                          <a:spcPts val="0"/>
                        </a:spcAft>
                      </a:pPr>
                      <a:endParaRPr lang="en-GB" sz="1600" dirty="0">
                        <a:solidFill>
                          <a:srgbClr val="000000"/>
                        </a:solidFill>
                        <a:latin typeface="Cambria" pitchFamily="18" charset="0"/>
                        <a:ea typeface="Times New Roman"/>
                        <a:cs typeface="Times New Roman"/>
                      </a:endParaRPr>
                    </a:p>
                  </a:txBody>
                  <a:tcPr marL="68580" marR="68580" marT="0" marB="0"/>
                </a:tc>
                <a:tc>
                  <a:txBody>
                    <a:bodyPr/>
                    <a:lstStyle/>
                    <a:p>
                      <a:pPr algn="ctr">
                        <a:lnSpc>
                          <a:spcPct val="150000"/>
                        </a:lnSpc>
                        <a:spcAft>
                          <a:spcPts val="0"/>
                        </a:spcAft>
                      </a:pPr>
                      <a:r>
                        <a:rPr lang="en-GB" sz="1600" dirty="0">
                          <a:latin typeface="Cambria" pitchFamily="18" charset="0"/>
                        </a:rPr>
                        <a:t>194.251</a:t>
                      </a:r>
                      <a:endParaRPr lang="en-IN" sz="1600" dirty="0">
                        <a:latin typeface="Cambria" pitchFamily="18" charset="0"/>
                        <a:ea typeface="Times New Roman"/>
                        <a:cs typeface="Times New Roman"/>
                      </a:endParaRPr>
                    </a:p>
                  </a:txBody>
                  <a:tcPr marL="68580" marR="68580" marT="0" marB="0"/>
                </a:tc>
                <a:tc>
                  <a:txBody>
                    <a:bodyPr/>
                    <a:lstStyle/>
                    <a:p>
                      <a:pPr algn="ctr">
                        <a:lnSpc>
                          <a:spcPct val="150000"/>
                        </a:lnSpc>
                        <a:spcAft>
                          <a:spcPts val="0"/>
                        </a:spcAft>
                      </a:pPr>
                      <a:endParaRPr lang="en-GB" sz="1600">
                        <a:solidFill>
                          <a:srgbClr val="000000"/>
                        </a:solidFill>
                        <a:latin typeface="Cambria" pitchFamily="18" charset="0"/>
                        <a:ea typeface="Times New Roman"/>
                        <a:cs typeface="Times New Roman"/>
                      </a:endParaRPr>
                    </a:p>
                  </a:txBody>
                  <a:tcPr marL="68580" marR="68580" marT="0" marB="0"/>
                </a:tc>
              </a:tr>
              <a:tr h="1009471">
                <a:tc>
                  <a:txBody>
                    <a:bodyPr/>
                    <a:lstStyle/>
                    <a:p>
                      <a:pPr>
                        <a:lnSpc>
                          <a:spcPct val="200000"/>
                        </a:lnSpc>
                        <a:spcAft>
                          <a:spcPts val="0"/>
                        </a:spcAft>
                      </a:pPr>
                      <a:r>
                        <a:rPr lang="en-IN" sz="1600" dirty="0">
                          <a:latin typeface="Cambria" pitchFamily="18" charset="0"/>
                        </a:rPr>
                        <a:t>Participated in MGNREGA in 2011 (P)</a:t>
                      </a:r>
                      <a:endParaRPr lang="en-IN" sz="1600" b="0" dirty="0">
                        <a:solidFill>
                          <a:srgbClr val="000000"/>
                        </a:solidFill>
                        <a:latin typeface="Cambria" pitchFamily="18" charset="0"/>
                        <a:ea typeface="Times New Roman"/>
                        <a:cs typeface="Times New Roman"/>
                      </a:endParaRPr>
                    </a:p>
                  </a:txBody>
                  <a:tcPr marL="68580" marR="68580" marT="0" marB="0"/>
                </a:tc>
                <a:tc>
                  <a:txBody>
                    <a:bodyPr/>
                    <a:lstStyle/>
                    <a:p>
                      <a:pPr algn="ctr">
                        <a:lnSpc>
                          <a:spcPct val="150000"/>
                        </a:lnSpc>
                        <a:spcAft>
                          <a:spcPts val="0"/>
                        </a:spcAft>
                      </a:pPr>
                      <a:r>
                        <a:rPr lang="en-GB" sz="1600" dirty="0">
                          <a:latin typeface="Cambria" pitchFamily="18" charset="0"/>
                        </a:rPr>
                        <a:t>0.494</a:t>
                      </a:r>
                      <a:endParaRPr lang="en-IN" sz="1600" dirty="0">
                        <a:latin typeface="Cambria" pitchFamily="18" charset="0"/>
                        <a:ea typeface="Times New Roman"/>
                        <a:cs typeface="Times New Roman"/>
                      </a:endParaRPr>
                    </a:p>
                  </a:txBody>
                  <a:tcPr marL="68580" marR="68580" marT="0" marB="0"/>
                </a:tc>
                <a:tc>
                  <a:txBody>
                    <a:bodyPr/>
                    <a:lstStyle/>
                    <a:p>
                      <a:pPr algn="ctr">
                        <a:lnSpc>
                          <a:spcPct val="150000"/>
                        </a:lnSpc>
                        <a:spcAft>
                          <a:spcPts val="0"/>
                        </a:spcAft>
                      </a:pPr>
                      <a:r>
                        <a:rPr lang="en-GB" sz="1600" dirty="0">
                          <a:latin typeface="Cambria" pitchFamily="18" charset="0"/>
                        </a:rPr>
                        <a:t>0.489</a:t>
                      </a:r>
                      <a:endParaRPr lang="en-IN" sz="1600" dirty="0">
                        <a:latin typeface="Cambria" pitchFamily="18" charset="0"/>
                        <a:ea typeface="Times New Roman"/>
                        <a:cs typeface="Times New Roman"/>
                      </a:endParaRPr>
                    </a:p>
                  </a:txBody>
                  <a:tcPr marL="68580" marR="68580" marT="0" marB="0"/>
                </a:tc>
                <a:tc>
                  <a:txBody>
                    <a:bodyPr/>
                    <a:lstStyle/>
                    <a:p>
                      <a:pPr algn="ctr">
                        <a:lnSpc>
                          <a:spcPct val="150000"/>
                        </a:lnSpc>
                        <a:spcAft>
                          <a:spcPts val="0"/>
                        </a:spcAft>
                      </a:pPr>
                      <a:r>
                        <a:rPr lang="en-GB" sz="1600">
                          <a:latin typeface="Cambria" pitchFamily="18" charset="0"/>
                        </a:rPr>
                        <a:t>0.499</a:t>
                      </a:r>
                      <a:endParaRPr lang="en-IN" sz="1600">
                        <a:latin typeface="Cambria" pitchFamily="18" charset="0"/>
                        <a:ea typeface="Times New Roman"/>
                        <a:cs typeface="Times New Roman"/>
                      </a:endParaRPr>
                    </a:p>
                  </a:txBody>
                  <a:tcPr marL="68580" marR="68580" marT="0" marB="0"/>
                </a:tc>
                <a:tc>
                  <a:txBody>
                    <a:bodyPr/>
                    <a:lstStyle/>
                    <a:p>
                      <a:pPr algn="ctr">
                        <a:lnSpc>
                          <a:spcPct val="150000"/>
                        </a:lnSpc>
                        <a:spcAft>
                          <a:spcPts val="0"/>
                        </a:spcAft>
                      </a:pPr>
                      <a:r>
                        <a:rPr lang="en-GB" sz="1600">
                          <a:latin typeface="Cambria" pitchFamily="18" charset="0"/>
                        </a:rPr>
                        <a:t>-0.010</a:t>
                      </a:r>
                      <a:endParaRPr lang="en-IN" sz="1600">
                        <a:latin typeface="Cambria" pitchFamily="18" charset="0"/>
                        <a:ea typeface="Times New Roman"/>
                        <a:cs typeface="Times New Roman"/>
                      </a:endParaRPr>
                    </a:p>
                  </a:txBody>
                  <a:tcPr marL="68580" marR="68580" marT="0" marB="0"/>
                </a:tc>
              </a:tr>
              <a:tr h="1009471">
                <a:tc>
                  <a:txBody>
                    <a:bodyPr/>
                    <a:lstStyle/>
                    <a:p>
                      <a:pPr>
                        <a:lnSpc>
                          <a:spcPct val="200000"/>
                        </a:lnSpc>
                        <a:spcAft>
                          <a:spcPts val="0"/>
                        </a:spcAft>
                      </a:pPr>
                      <a:r>
                        <a:rPr lang="en-IN" sz="1600">
                          <a:latin typeface="Cambria" pitchFamily="18" charset="0"/>
                        </a:rPr>
                        <a:t>Number of days worked in MGNREGA (2011)</a:t>
                      </a:r>
                      <a:endParaRPr lang="en-IN" sz="1600" b="0">
                        <a:solidFill>
                          <a:srgbClr val="000000"/>
                        </a:solidFill>
                        <a:latin typeface="Cambria" pitchFamily="18" charset="0"/>
                        <a:ea typeface="Times New Roman"/>
                        <a:cs typeface="Times New Roman"/>
                      </a:endParaRPr>
                    </a:p>
                  </a:txBody>
                  <a:tcPr marL="68580" marR="68580" marT="0" marB="0"/>
                </a:tc>
                <a:tc>
                  <a:txBody>
                    <a:bodyPr/>
                    <a:lstStyle/>
                    <a:p>
                      <a:pPr algn="ctr">
                        <a:lnSpc>
                          <a:spcPct val="150000"/>
                        </a:lnSpc>
                        <a:spcAft>
                          <a:spcPts val="0"/>
                        </a:spcAft>
                      </a:pPr>
                      <a:r>
                        <a:rPr lang="en-GB" sz="1600">
                          <a:latin typeface="Cambria" pitchFamily="18" charset="0"/>
                        </a:rPr>
                        <a:t>15.882</a:t>
                      </a:r>
                      <a:endParaRPr lang="en-IN" sz="1600">
                        <a:latin typeface="Cambria" pitchFamily="18" charset="0"/>
                        <a:ea typeface="Times New Roman"/>
                        <a:cs typeface="Times New Roman"/>
                      </a:endParaRPr>
                    </a:p>
                  </a:txBody>
                  <a:tcPr marL="68580" marR="68580" marT="0" marB="0"/>
                </a:tc>
                <a:tc>
                  <a:txBody>
                    <a:bodyPr/>
                    <a:lstStyle/>
                    <a:p>
                      <a:pPr algn="ctr">
                        <a:lnSpc>
                          <a:spcPct val="150000"/>
                        </a:lnSpc>
                        <a:spcAft>
                          <a:spcPts val="0"/>
                        </a:spcAft>
                      </a:pPr>
                      <a:r>
                        <a:rPr lang="en-GB" sz="1600" dirty="0">
                          <a:latin typeface="Cambria" pitchFamily="18" charset="0"/>
                        </a:rPr>
                        <a:t>12.593</a:t>
                      </a:r>
                      <a:endParaRPr lang="en-IN" sz="1600" dirty="0">
                        <a:latin typeface="Cambria" pitchFamily="18" charset="0"/>
                        <a:ea typeface="Times New Roman"/>
                        <a:cs typeface="Times New Roman"/>
                      </a:endParaRPr>
                    </a:p>
                  </a:txBody>
                  <a:tcPr marL="68580" marR="68580" marT="0" marB="0"/>
                </a:tc>
                <a:tc>
                  <a:txBody>
                    <a:bodyPr/>
                    <a:lstStyle/>
                    <a:p>
                      <a:pPr algn="ctr">
                        <a:lnSpc>
                          <a:spcPct val="150000"/>
                        </a:lnSpc>
                        <a:spcAft>
                          <a:spcPts val="0"/>
                        </a:spcAft>
                      </a:pPr>
                      <a:r>
                        <a:rPr lang="en-GB" sz="1600">
                          <a:latin typeface="Cambria" pitchFamily="18" charset="0"/>
                        </a:rPr>
                        <a:t>18.813</a:t>
                      </a:r>
                      <a:endParaRPr lang="en-IN" sz="1600">
                        <a:latin typeface="Cambria" pitchFamily="18" charset="0"/>
                        <a:ea typeface="Times New Roman"/>
                        <a:cs typeface="Times New Roman"/>
                      </a:endParaRPr>
                    </a:p>
                  </a:txBody>
                  <a:tcPr marL="68580" marR="68580" marT="0" marB="0"/>
                </a:tc>
                <a:tc>
                  <a:txBody>
                    <a:bodyPr/>
                    <a:lstStyle/>
                    <a:p>
                      <a:pPr algn="ctr">
                        <a:lnSpc>
                          <a:spcPct val="150000"/>
                        </a:lnSpc>
                        <a:spcAft>
                          <a:spcPts val="0"/>
                        </a:spcAft>
                      </a:pPr>
                      <a:r>
                        <a:rPr lang="en-GB" sz="1600">
                          <a:latin typeface="Cambria" pitchFamily="18" charset="0"/>
                        </a:rPr>
                        <a:t>- 6.220*</a:t>
                      </a:r>
                      <a:endParaRPr lang="en-IN" sz="1600">
                        <a:latin typeface="Cambria" pitchFamily="18" charset="0"/>
                        <a:ea typeface="Times New Roman"/>
                        <a:cs typeface="Times New Roman"/>
                      </a:endParaRPr>
                    </a:p>
                  </a:txBody>
                  <a:tcPr marL="68580" marR="68580" marT="0" marB="0"/>
                </a:tc>
              </a:tr>
              <a:tr h="605586">
                <a:tc>
                  <a:txBody>
                    <a:bodyPr/>
                    <a:lstStyle/>
                    <a:p>
                      <a:pPr>
                        <a:lnSpc>
                          <a:spcPct val="200000"/>
                        </a:lnSpc>
                        <a:spcAft>
                          <a:spcPts val="0"/>
                        </a:spcAft>
                      </a:pPr>
                      <a:r>
                        <a:rPr lang="en-IN" sz="1600" dirty="0">
                          <a:latin typeface="Cambria" pitchFamily="18" charset="0"/>
                        </a:rPr>
                        <a:t>Annual income </a:t>
                      </a:r>
                      <a:r>
                        <a:rPr lang="en-IN" sz="1600" dirty="0" smtClean="0">
                          <a:latin typeface="Cambria" pitchFamily="18" charset="0"/>
                        </a:rPr>
                        <a:t>(</a:t>
                      </a:r>
                      <a:r>
                        <a:rPr lang="en-IN" sz="1600" dirty="0">
                          <a:latin typeface="Cambria" pitchFamily="18" charset="0"/>
                        </a:rPr>
                        <a:t>2011) </a:t>
                      </a:r>
                      <a:r>
                        <a:rPr lang="en-IN" sz="1600" dirty="0" smtClean="0">
                          <a:latin typeface="Cambria" pitchFamily="18" charset="0"/>
                        </a:rPr>
                        <a:t>(in Rs</a:t>
                      </a:r>
                      <a:r>
                        <a:rPr lang="en-IN" sz="1600" dirty="0">
                          <a:latin typeface="Cambria" pitchFamily="18" charset="0"/>
                        </a:rPr>
                        <a:t>.)</a:t>
                      </a:r>
                      <a:endParaRPr lang="en-IN" sz="1600" b="0" dirty="0">
                        <a:solidFill>
                          <a:srgbClr val="000000"/>
                        </a:solidFill>
                        <a:latin typeface="Cambria" pitchFamily="18" charset="0"/>
                        <a:ea typeface="Times New Roman"/>
                        <a:cs typeface="Times New Roman"/>
                      </a:endParaRPr>
                    </a:p>
                  </a:txBody>
                  <a:tcPr marL="68580" marR="68580" marT="0" marB="0"/>
                </a:tc>
                <a:tc>
                  <a:txBody>
                    <a:bodyPr/>
                    <a:lstStyle/>
                    <a:p>
                      <a:pPr algn="ctr">
                        <a:lnSpc>
                          <a:spcPct val="150000"/>
                        </a:lnSpc>
                        <a:spcAft>
                          <a:spcPts val="0"/>
                        </a:spcAft>
                      </a:pPr>
                      <a:r>
                        <a:rPr lang="en-GB" sz="1600">
                          <a:latin typeface="Cambria" pitchFamily="18" charset="0"/>
                        </a:rPr>
                        <a:t>2100.376</a:t>
                      </a:r>
                      <a:endParaRPr lang="en-IN" sz="1600">
                        <a:latin typeface="Cambria" pitchFamily="18" charset="0"/>
                        <a:ea typeface="Times New Roman"/>
                        <a:cs typeface="Times New Roman"/>
                      </a:endParaRPr>
                    </a:p>
                  </a:txBody>
                  <a:tcPr marL="68580" marR="68580" marT="0" marB="0"/>
                </a:tc>
                <a:tc>
                  <a:txBody>
                    <a:bodyPr/>
                    <a:lstStyle/>
                    <a:p>
                      <a:pPr algn="ctr">
                        <a:lnSpc>
                          <a:spcPct val="150000"/>
                        </a:lnSpc>
                        <a:spcAft>
                          <a:spcPts val="0"/>
                        </a:spcAft>
                      </a:pPr>
                      <a:r>
                        <a:rPr lang="en-GB" sz="1600">
                          <a:latin typeface="Cambria" pitchFamily="18" charset="0"/>
                        </a:rPr>
                        <a:t>1621.163</a:t>
                      </a:r>
                      <a:endParaRPr lang="en-IN" sz="1600">
                        <a:latin typeface="Cambria" pitchFamily="18" charset="0"/>
                        <a:ea typeface="Times New Roman"/>
                        <a:cs typeface="Times New Roman"/>
                      </a:endParaRPr>
                    </a:p>
                  </a:txBody>
                  <a:tcPr marL="68580" marR="68580" marT="0" marB="0"/>
                </a:tc>
                <a:tc>
                  <a:txBody>
                    <a:bodyPr/>
                    <a:lstStyle/>
                    <a:p>
                      <a:pPr algn="ctr">
                        <a:lnSpc>
                          <a:spcPct val="150000"/>
                        </a:lnSpc>
                        <a:spcAft>
                          <a:spcPts val="0"/>
                        </a:spcAft>
                      </a:pPr>
                      <a:r>
                        <a:rPr lang="en-GB" sz="1600" dirty="0">
                          <a:latin typeface="Cambria" pitchFamily="18" charset="0"/>
                        </a:rPr>
                        <a:t>2527.447</a:t>
                      </a:r>
                      <a:endParaRPr lang="en-IN" sz="1600" dirty="0">
                        <a:latin typeface="Cambria" pitchFamily="18" charset="0"/>
                        <a:ea typeface="Times New Roman"/>
                        <a:cs typeface="Times New Roman"/>
                      </a:endParaRPr>
                    </a:p>
                  </a:txBody>
                  <a:tcPr marL="68580" marR="68580" marT="0" marB="0"/>
                </a:tc>
                <a:tc>
                  <a:txBody>
                    <a:bodyPr/>
                    <a:lstStyle/>
                    <a:p>
                      <a:pPr algn="ctr">
                        <a:lnSpc>
                          <a:spcPct val="150000"/>
                        </a:lnSpc>
                        <a:spcAft>
                          <a:spcPts val="0"/>
                        </a:spcAft>
                      </a:pPr>
                      <a:r>
                        <a:rPr lang="en-GB" sz="1600" dirty="0">
                          <a:latin typeface="Cambria" pitchFamily="18" charset="0"/>
                        </a:rPr>
                        <a:t>- 906.284*</a:t>
                      </a:r>
                      <a:endParaRPr lang="en-IN" sz="1600" dirty="0">
                        <a:latin typeface="Cambria" pitchFamily="18" charset="0"/>
                        <a:ea typeface="Times New Roman"/>
                        <a:cs typeface="Times New Roman"/>
                      </a:endParaRPr>
                    </a:p>
                  </a:txBody>
                  <a:tcPr marL="68580" marR="68580" marT="0" marB="0"/>
                </a:tc>
              </a:tr>
            </a:tbl>
          </a:graphicData>
        </a:graphic>
      </p:graphicFrame>
      <p:sp>
        <p:nvSpPr>
          <p:cNvPr id="6" name="TextBox 5"/>
          <p:cNvSpPr txBox="1"/>
          <p:nvPr/>
        </p:nvSpPr>
        <p:spPr>
          <a:xfrm>
            <a:off x="285720" y="785794"/>
            <a:ext cx="8643998" cy="523220"/>
          </a:xfrm>
          <a:prstGeom prst="rect">
            <a:avLst/>
          </a:prstGeom>
          <a:noFill/>
        </p:spPr>
        <p:txBody>
          <a:bodyPr wrap="square" rtlCol="0">
            <a:spAutoFit/>
          </a:bodyPr>
          <a:lstStyle/>
          <a:p>
            <a:pPr>
              <a:buFont typeface="Arial" pitchFamily="34" charset="0"/>
              <a:buChar char="•"/>
            </a:pPr>
            <a:r>
              <a:rPr lang="en-IN" dirty="0" smtClean="0"/>
              <a:t> </a:t>
            </a:r>
            <a:r>
              <a:rPr lang="en-IN" dirty="0" smtClean="0"/>
              <a:t> </a:t>
            </a:r>
            <a:r>
              <a:rPr lang="en-GB" sz="2800" dirty="0" smtClean="0">
                <a:latin typeface="Cambria" pitchFamily="18" charset="0"/>
              </a:rPr>
              <a:t>O</a:t>
            </a:r>
            <a:r>
              <a:rPr lang="en-GB" sz="2800" dirty="0" smtClean="0">
                <a:latin typeface="Cambria" pitchFamily="18" charset="0"/>
              </a:rPr>
              <a:t>ver </a:t>
            </a:r>
            <a:r>
              <a:rPr lang="en-GB" sz="2800" dirty="0" smtClean="0">
                <a:latin typeface="Cambria" pitchFamily="18" charset="0"/>
              </a:rPr>
              <a:t>52% of the children attends private coaching</a:t>
            </a:r>
            <a:endParaRPr lang="en-IN" sz="2800" dirty="0">
              <a:latin typeface="Cambria"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16"/>
            <a:ext cx="9144000" cy="1219200"/>
          </a:xfrm>
        </p:spPr>
        <p:txBody>
          <a:bodyPr>
            <a:normAutofit/>
          </a:bodyPr>
          <a:lstStyle/>
          <a:p>
            <a:r>
              <a:rPr lang="en-US" sz="3200" b="1" dirty="0" smtClean="0">
                <a:latin typeface="Cambria" pitchFamily="18" charset="0"/>
              </a:rPr>
              <a:t>Regression Results (Participation)</a:t>
            </a:r>
            <a:endParaRPr lang="en-US" sz="3200" b="1" dirty="0">
              <a:latin typeface="Cambria" pitchFamily="18" charset="0"/>
            </a:endParaRPr>
          </a:p>
        </p:txBody>
      </p:sp>
      <p:graphicFrame>
        <p:nvGraphicFramePr>
          <p:cNvPr id="6" name="Content Placeholder 5"/>
          <p:cNvGraphicFramePr>
            <a:graphicFrameLocks noGrp="1"/>
          </p:cNvGraphicFramePr>
          <p:nvPr>
            <p:ph idx="1"/>
          </p:nvPr>
        </p:nvGraphicFramePr>
        <p:xfrm>
          <a:off x="2" y="1000110"/>
          <a:ext cx="9143995" cy="5857890"/>
        </p:xfrm>
        <a:graphic>
          <a:graphicData uri="http://schemas.openxmlformats.org/drawingml/2006/table">
            <a:tbl>
              <a:tblPr firstRow="1" bandRow="1">
                <a:tableStyleId>{5C22544A-7EE6-4342-B048-85BDC9FD1C3A}</a:tableStyleId>
              </a:tblPr>
              <a:tblGrid>
                <a:gridCol w="1500164"/>
                <a:gridCol w="1112406"/>
                <a:gridCol w="1306285"/>
                <a:gridCol w="1306285"/>
                <a:gridCol w="1306285"/>
                <a:gridCol w="1469597"/>
                <a:gridCol w="1142973"/>
              </a:tblGrid>
              <a:tr h="642313">
                <a:tc>
                  <a:txBody>
                    <a:bodyPr/>
                    <a:lstStyle/>
                    <a:p>
                      <a:pPr>
                        <a:lnSpc>
                          <a:spcPct val="115000"/>
                        </a:lnSpc>
                        <a:spcAft>
                          <a:spcPts val="0"/>
                        </a:spcAft>
                      </a:pPr>
                      <a:endParaRPr lang="en-GB" sz="1600" dirty="0">
                        <a:latin typeface="Cambria" pitchFamily="18" charset="0"/>
                        <a:ea typeface="Times New Roman"/>
                        <a:cs typeface="Times New Roman"/>
                      </a:endParaRPr>
                    </a:p>
                  </a:txBody>
                  <a:tcPr marL="68580" marR="68580" marT="0" marB="0"/>
                </a:tc>
                <a:tc gridSpan="2">
                  <a:txBody>
                    <a:bodyPr/>
                    <a:lstStyle/>
                    <a:p>
                      <a:pPr algn="ctr">
                        <a:lnSpc>
                          <a:spcPct val="115000"/>
                        </a:lnSpc>
                        <a:spcAft>
                          <a:spcPts val="0"/>
                        </a:spcAft>
                      </a:pPr>
                      <a:r>
                        <a:rPr lang="en-GB" sz="1600" dirty="0">
                          <a:solidFill>
                            <a:schemeClr val="tx1"/>
                          </a:solidFill>
                          <a:latin typeface="Cambria" pitchFamily="18" charset="0"/>
                          <a:ea typeface="Times New Roman"/>
                          <a:cs typeface="Times New Roman"/>
                        </a:rPr>
                        <a:t>Going to tuition (Probit)</a:t>
                      </a:r>
                      <a:endParaRPr lang="en-IN" sz="1600" dirty="0">
                        <a:solidFill>
                          <a:schemeClr val="tx1"/>
                        </a:solidFill>
                        <a:latin typeface="Cambria" pitchFamily="18" charset="0"/>
                        <a:ea typeface="Times New Roman"/>
                        <a:cs typeface="Times New Roman"/>
                      </a:endParaRPr>
                    </a:p>
                  </a:txBody>
                  <a:tcPr marL="68580" marR="68580" marT="0" marB="0"/>
                </a:tc>
                <a:tc hMerge="1">
                  <a:txBody>
                    <a:bodyPr/>
                    <a:lstStyle/>
                    <a:p>
                      <a:endParaRPr lang="en-IN"/>
                    </a:p>
                  </a:txBody>
                  <a:tcPr/>
                </a:tc>
                <a:tc gridSpan="2">
                  <a:txBody>
                    <a:bodyPr/>
                    <a:lstStyle/>
                    <a:p>
                      <a:pPr algn="ctr">
                        <a:lnSpc>
                          <a:spcPct val="115000"/>
                        </a:lnSpc>
                        <a:spcAft>
                          <a:spcPts val="0"/>
                        </a:spcAft>
                      </a:pPr>
                      <a:r>
                        <a:rPr lang="en-GB" sz="1600" dirty="0">
                          <a:solidFill>
                            <a:schemeClr val="tx1"/>
                          </a:solidFill>
                          <a:latin typeface="Cambria" pitchFamily="18" charset="0"/>
                          <a:ea typeface="Times New Roman"/>
                          <a:cs typeface="Times New Roman"/>
                        </a:rPr>
                        <a:t>Expenditure in tuition (OLS)</a:t>
                      </a:r>
                      <a:endParaRPr lang="en-IN" sz="1600" dirty="0">
                        <a:solidFill>
                          <a:schemeClr val="tx1"/>
                        </a:solidFill>
                        <a:latin typeface="Cambria" pitchFamily="18" charset="0"/>
                        <a:ea typeface="Times New Roman"/>
                        <a:cs typeface="Times New Roman"/>
                      </a:endParaRPr>
                    </a:p>
                  </a:txBody>
                  <a:tcPr marL="68580" marR="68580" marT="0" marB="0"/>
                </a:tc>
                <a:tc hMerge="1">
                  <a:txBody>
                    <a:bodyPr/>
                    <a:lstStyle/>
                    <a:p>
                      <a:endParaRPr lang="en-IN"/>
                    </a:p>
                  </a:txBody>
                  <a:tcPr/>
                </a:tc>
                <a:tc gridSpan="2">
                  <a:txBody>
                    <a:bodyPr/>
                    <a:lstStyle/>
                    <a:p>
                      <a:pPr algn="ctr">
                        <a:lnSpc>
                          <a:spcPct val="115000"/>
                        </a:lnSpc>
                        <a:spcAft>
                          <a:spcPts val="0"/>
                        </a:spcAft>
                      </a:pPr>
                      <a:r>
                        <a:rPr lang="en-GB" sz="1600" dirty="0">
                          <a:solidFill>
                            <a:schemeClr val="tx1"/>
                          </a:solidFill>
                          <a:latin typeface="Cambria" pitchFamily="18" charset="0"/>
                          <a:ea typeface="Times New Roman"/>
                          <a:cs typeface="Times New Roman"/>
                        </a:rPr>
                        <a:t>Expenditure in tuition (</a:t>
                      </a:r>
                      <a:r>
                        <a:rPr lang="en-GB" sz="1600" dirty="0" err="1">
                          <a:solidFill>
                            <a:schemeClr val="tx1"/>
                          </a:solidFill>
                          <a:latin typeface="Cambria" pitchFamily="18" charset="0"/>
                          <a:ea typeface="Times New Roman"/>
                          <a:cs typeface="Times New Roman"/>
                        </a:rPr>
                        <a:t>Tobit</a:t>
                      </a:r>
                      <a:r>
                        <a:rPr lang="en-GB" sz="1600" dirty="0">
                          <a:solidFill>
                            <a:schemeClr val="tx1"/>
                          </a:solidFill>
                          <a:latin typeface="Cambria" pitchFamily="18" charset="0"/>
                          <a:ea typeface="Times New Roman"/>
                          <a:cs typeface="Times New Roman"/>
                        </a:rPr>
                        <a:t>)</a:t>
                      </a:r>
                      <a:endParaRPr lang="en-IN" sz="1600" dirty="0">
                        <a:solidFill>
                          <a:schemeClr val="tx1"/>
                        </a:solidFill>
                        <a:latin typeface="Cambria" pitchFamily="18" charset="0"/>
                        <a:ea typeface="Times New Roman"/>
                        <a:cs typeface="Times New Roman"/>
                      </a:endParaRPr>
                    </a:p>
                  </a:txBody>
                  <a:tcPr marL="68580" marR="68580" marT="0" marB="0"/>
                </a:tc>
                <a:tc hMerge="1">
                  <a:txBody>
                    <a:bodyPr/>
                    <a:lstStyle/>
                    <a:p>
                      <a:endParaRPr lang="en-IN"/>
                    </a:p>
                  </a:txBody>
                  <a:tcPr/>
                </a:tc>
              </a:tr>
              <a:tr h="642313">
                <a:tc>
                  <a:txBody>
                    <a:bodyPr/>
                    <a:lstStyle/>
                    <a:p>
                      <a:pPr>
                        <a:lnSpc>
                          <a:spcPct val="115000"/>
                        </a:lnSpc>
                        <a:spcAft>
                          <a:spcPts val="0"/>
                        </a:spcAft>
                      </a:pPr>
                      <a:endParaRPr lang="en-GB" sz="1600" dirty="0">
                        <a:latin typeface="Cambria" pitchFamily="18" charset="0"/>
                        <a:ea typeface="Times New Roman"/>
                        <a:cs typeface="Times New Roman"/>
                      </a:endParaRPr>
                    </a:p>
                  </a:txBody>
                  <a:tcPr marL="68580" marR="68580" marT="0" marB="0"/>
                </a:tc>
                <a:tc>
                  <a:txBody>
                    <a:bodyPr/>
                    <a:lstStyle/>
                    <a:p>
                      <a:pPr algn="ctr">
                        <a:lnSpc>
                          <a:spcPct val="115000"/>
                        </a:lnSpc>
                        <a:spcAft>
                          <a:spcPts val="0"/>
                        </a:spcAft>
                      </a:pPr>
                      <a:r>
                        <a:rPr lang="en-GB" sz="1600" dirty="0">
                          <a:latin typeface="Cambria" pitchFamily="18" charset="0"/>
                          <a:ea typeface="Times New Roman"/>
                          <a:cs typeface="Times New Roman"/>
                        </a:rPr>
                        <a:t>Without residual</a:t>
                      </a:r>
                      <a:endParaRPr lang="en-IN" sz="1600" dirty="0">
                        <a:latin typeface="Cambria" pitchFamily="18" charset="0"/>
                        <a:ea typeface="Times New Roman"/>
                        <a:cs typeface="Times New Roman"/>
                      </a:endParaRPr>
                    </a:p>
                  </a:txBody>
                  <a:tcPr marL="68580" marR="68580" marT="0" marB="0"/>
                </a:tc>
                <a:tc>
                  <a:txBody>
                    <a:bodyPr/>
                    <a:lstStyle/>
                    <a:p>
                      <a:pPr algn="ctr">
                        <a:lnSpc>
                          <a:spcPct val="115000"/>
                        </a:lnSpc>
                        <a:spcAft>
                          <a:spcPts val="0"/>
                        </a:spcAft>
                      </a:pPr>
                      <a:r>
                        <a:rPr lang="en-GB" sz="1600" dirty="0">
                          <a:latin typeface="Cambria" pitchFamily="18" charset="0"/>
                          <a:ea typeface="Times New Roman"/>
                          <a:cs typeface="Times New Roman"/>
                        </a:rPr>
                        <a:t>With residual</a:t>
                      </a:r>
                      <a:endParaRPr lang="en-IN" sz="1600" dirty="0">
                        <a:latin typeface="Cambria" pitchFamily="18" charset="0"/>
                        <a:ea typeface="Times New Roman"/>
                        <a:cs typeface="Times New Roman"/>
                      </a:endParaRPr>
                    </a:p>
                  </a:txBody>
                  <a:tcPr marL="68580" marR="68580" marT="0" marB="0"/>
                </a:tc>
                <a:tc>
                  <a:txBody>
                    <a:bodyPr/>
                    <a:lstStyle/>
                    <a:p>
                      <a:pPr algn="ctr">
                        <a:lnSpc>
                          <a:spcPct val="115000"/>
                        </a:lnSpc>
                        <a:spcAft>
                          <a:spcPts val="0"/>
                        </a:spcAft>
                      </a:pPr>
                      <a:r>
                        <a:rPr lang="en-GB" sz="1600">
                          <a:latin typeface="Cambria" pitchFamily="18" charset="0"/>
                          <a:ea typeface="Times New Roman"/>
                          <a:cs typeface="Times New Roman"/>
                        </a:rPr>
                        <a:t>Without residual</a:t>
                      </a:r>
                      <a:endParaRPr lang="en-IN" sz="1600">
                        <a:latin typeface="Cambria" pitchFamily="18" charset="0"/>
                        <a:ea typeface="Times New Roman"/>
                        <a:cs typeface="Times New Roman"/>
                      </a:endParaRPr>
                    </a:p>
                  </a:txBody>
                  <a:tcPr marL="68580" marR="68580" marT="0" marB="0"/>
                </a:tc>
                <a:tc>
                  <a:txBody>
                    <a:bodyPr/>
                    <a:lstStyle/>
                    <a:p>
                      <a:pPr algn="ctr">
                        <a:lnSpc>
                          <a:spcPct val="115000"/>
                        </a:lnSpc>
                        <a:spcAft>
                          <a:spcPts val="0"/>
                        </a:spcAft>
                      </a:pPr>
                      <a:r>
                        <a:rPr lang="en-GB" sz="1600">
                          <a:latin typeface="Cambria" pitchFamily="18" charset="0"/>
                          <a:ea typeface="Times New Roman"/>
                          <a:cs typeface="Times New Roman"/>
                        </a:rPr>
                        <a:t>With residual</a:t>
                      </a:r>
                      <a:endParaRPr lang="en-IN" sz="1600">
                        <a:latin typeface="Cambria" pitchFamily="18" charset="0"/>
                        <a:ea typeface="Times New Roman"/>
                        <a:cs typeface="Times New Roman"/>
                      </a:endParaRPr>
                    </a:p>
                  </a:txBody>
                  <a:tcPr marL="68580" marR="68580" marT="0" marB="0"/>
                </a:tc>
                <a:tc>
                  <a:txBody>
                    <a:bodyPr/>
                    <a:lstStyle/>
                    <a:p>
                      <a:pPr algn="ctr">
                        <a:lnSpc>
                          <a:spcPct val="115000"/>
                        </a:lnSpc>
                        <a:spcAft>
                          <a:spcPts val="0"/>
                        </a:spcAft>
                      </a:pPr>
                      <a:r>
                        <a:rPr lang="en-GB" sz="1600">
                          <a:latin typeface="Cambria" pitchFamily="18" charset="0"/>
                          <a:ea typeface="Times New Roman"/>
                          <a:cs typeface="Times New Roman"/>
                        </a:rPr>
                        <a:t>Without residual</a:t>
                      </a:r>
                      <a:endParaRPr lang="en-IN" sz="1600">
                        <a:latin typeface="Cambria" pitchFamily="18" charset="0"/>
                        <a:ea typeface="Times New Roman"/>
                        <a:cs typeface="Times New Roman"/>
                      </a:endParaRPr>
                    </a:p>
                  </a:txBody>
                  <a:tcPr marL="68580" marR="68580" marT="0" marB="0"/>
                </a:tc>
                <a:tc>
                  <a:txBody>
                    <a:bodyPr/>
                    <a:lstStyle/>
                    <a:p>
                      <a:pPr algn="ctr">
                        <a:lnSpc>
                          <a:spcPct val="115000"/>
                        </a:lnSpc>
                        <a:spcAft>
                          <a:spcPts val="0"/>
                        </a:spcAft>
                      </a:pPr>
                      <a:r>
                        <a:rPr lang="en-GB" sz="1600" dirty="0">
                          <a:latin typeface="Cambria" pitchFamily="18" charset="0"/>
                          <a:ea typeface="Times New Roman"/>
                          <a:cs typeface="Times New Roman"/>
                        </a:rPr>
                        <a:t>With residual</a:t>
                      </a:r>
                      <a:endParaRPr lang="en-IN" sz="1600" dirty="0">
                        <a:latin typeface="Cambria" pitchFamily="18" charset="0"/>
                        <a:ea typeface="Times New Roman"/>
                        <a:cs typeface="Times New Roman"/>
                      </a:endParaRPr>
                    </a:p>
                  </a:txBody>
                  <a:tcPr marL="68580" marR="68580" marT="0" marB="0"/>
                </a:tc>
              </a:tr>
              <a:tr h="642313">
                <a:tc>
                  <a:txBody>
                    <a:bodyPr/>
                    <a:lstStyle/>
                    <a:p>
                      <a:pPr>
                        <a:lnSpc>
                          <a:spcPct val="115000"/>
                        </a:lnSpc>
                        <a:spcAft>
                          <a:spcPts val="0"/>
                        </a:spcAft>
                      </a:pPr>
                      <a:r>
                        <a:rPr lang="en-GB" sz="1600" dirty="0">
                          <a:latin typeface="Cambria" pitchFamily="18" charset="0"/>
                          <a:ea typeface="Times New Roman"/>
                          <a:cs typeface="Times New Roman"/>
                        </a:rPr>
                        <a:t>Residuals</a:t>
                      </a:r>
                      <a:endParaRPr lang="en-IN" sz="1600" dirty="0">
                        <a:latin typeface="Cambria" pitchFamily="18" charset="0"/>
                        <a:ea typeface="Times New Roman"/>
                        <a:cs typeface="Times New Roman"/>
                      </a:endParaRPr>
                    </a:p>
                  </a:txBody>
                  <a:tcPr marL="68580" marR="68580" marT="0" marB="0"/>
                </a:tc>
                <a:tc>
                  <a:txBody>
                    <a:bodyPr/>
                    <a:lstStyle/>
                    <a:p>
                      <a:pPr algn="ctr">
                        <a:lnSpc>
                          <a:spcPct val="115000"/>
                        </a:lnSpc>
                        <a:spcAft>
                          <a:spcPts val="0"/>
                        </a:spcAft>
                      </a:pPr>
                      <a:endParaRPr lang="en-GB" sz="1600" dirty="0">
                        <a:latin typeface="Cambria" pitchFamily="18" charset="0"/>
                        <a:ea typeface="Times New Roman"/>
                        <a:cs typeface="Times New Roman"/>
                      </a:endParaRPr>
                    </a:p>
                  </a:txBody>
                  <a:tcPr marL="68580" marR="68580" marT="0" marB="0"/>
                </a:tc>
                <a:tc>
                  <a:txBody>
                    <a:bodyPr/>
                    <a:lstStyle/>
                    <a:p>
                      <a:pPr algn="ctr">
                        <a:lnSpc>
                          <a:spcPct val="115000"/>
                        </a:lnSpc>
                        <a:spcAft>
                          <a:spcPts val="0"/>
                        </a:spcAft>
                      </a:pPr>
                      <a:r>
                        <a:rPr lang="en-GB" sz="1600" dirty="0">
                          <a:latin typeface="Cambria" pitchFamily="18" charset="0"/>
                          <a:ea typeface="Times New Roman"/>
                          <a:cs typeface="Times New Roman"/>
                        </a:rPr>
                        <a:t>-1.060</a:t>
                      </a:r>
                      <a:r>
                        <a:rPr lang="en-GB" sz="1600" baseline="30000" dirty="0">
                          <a:latin typeface="Cambria" pitchFamily="18" charset="0"/>
                          <a:ea typeface="Times New Roman"/>
                          <a:cs typeface="Times New Roman"/>
                        </a:rPr>
                        <a:t>*</a:t>
                      </a:r>
                      <a:endParaRPr lang="en-IN" sz="1600" dirty="0">
                        <a:latin typeface="Cambria" pitchFamily="18" charset="0"/>
                        <a:ea typeface="Times New Roman"/>
                        <a:cs typeface="Times New Roman"/>
                      </a:endParaRPr>
                    </a:p>
                  </a:txBody>
                  <a:tcPr marL="68580" marR="68580" marT="0" marB="0"/>
                </a:tc>
                <a:tc>
                  <a:txBody>
                    <a:bodyPr/>
                    <a:lstStyle/>
                    <a:p>
                      <a:pPr algn="ctr">
                        <a:lnSpc>
                          <a:spcPct val="115000"/>
                        </a:lnSpc>
                        <a:spcAft>
                          <a:spcPts val="0"/>
                        </a:spcAft>
                      </a:pPr>
                      <a:endParaRPr lang="en-GB" sz="1600" dirty="0">
                        <a:latin typeface="Cambria" pitchFamily="18" charset="0"/>
                        <a:ea typeface="Times New Roman"/>
                        <a:cs typeface="Times New Roman"/>
                      </a:endParaRPr>
                    </a:p>
                  </a:txBody>
                  <a:tcPr marL="68580" marR="68580" marT="0" marB="0"/>
                </a:tc>
                <a:tc>
                  <a:txBody>
                    <a:bodyPr/>
                    <a:lstStyle/>
                    <a:p>
                      <a:pPr algn="ctr">
                        <a:lnSpc>
                          <a:spcPct val="115000"/>
                        </a:lnSpc>
                        <a:spcAft>
                          <a:spcPts val="0"/>
                        </a:spcAft>
                      </a:pPr>
                      <a:r>
                        <a:rPr lang="en-GB" sz="1600">
                          <a:latin typeface="Cambria" pitchFamily="18" charset="0"/>
                          <a:ea typeface="Times New Roman"/>
                          <a:cs typeface="Times New Roman"/>
                        </a:rPr>
                        <a:t>-2.475</a:t>
                      </a:r>
                      <a:r>
                        <a:rPr lang="en-GB" sz="1600" baseline="30000">
                          <a:latin typeface="Cambria" pitchFamily="18" charset="0"/>
                          <a:ea typeface="Times New Roman"/>
                          <a:cs typeface="Times New Roman"/>
                        </a:rPr>
                        <a:t>**</a:t>
                      </a:r>
                      <a:endParaRPr lang="en-IN" sz="1600">
                        <a:latin typeface="Cambria" pitchFamily="18" charset="0"/>
                        <a:ea typeface="Times New Roman"/>
                        <a:cs typeface="Times New Roman"/>
                      </a:endParaRPr>
                    </a:p>
                  </a:txBody>
                  <a:tcPr marL="68580" marR="68580" marT="0" marB="0"/>
                </a:tc>
                <a:tc>
                  <a:txBody>
                    <a:bodyPr/>
                    <a:lstStyle/>
                    <a:p>
                      <a:pPr algn="ctr">
                        <a:lnSpc>
                          <a:spcPct val="115000"/>
                        </a:lnSpc>
                        <a:spcAft>
                          <a:spcPts val="0"/>
                        </a:spcAft>
                      </a:pPr>
                      <a:endParaRPr lang="en-GB" sz="1600" dirty="0">
                        <a:latin typeface="Cambria" pitchFamily="18" charset="0"/>
                        <a:ea typeface="Times New Roman"/>
                        <a:cs typeface="Times New Roman"/>
                      </a:endParaRPr>
                    </a:p>
                  </a:txBody>
                  <a:tcPr marL="68580" marR="68580" marT="0" marB="0"/>
                </a:tc>
                <a:tc>
                  <a:txBody>
                    <a:bodyPr/>
                    <a:lstStyle/>
                    <a:p>
                      <a:pPr algn="ctr">
                        <a:lnSpc>
                          <a:spcPct val="115000"/>
                        </a:lnSpc>
                        <a:spcAft>
                          <a:spcPts val="0"/>
                        </a:spcAft>
                      </a:pPr>
                      <a:r>
                        <a:rPr lang="en-GB" sz="1600" dirty="0">
                          <a:latin typeface="Cambria" pitchFamily="18" charset="0"/>
                          <a:ea typeface="Times New Roman"/>
                          <a:cs typeface="Times New Roman"/>
                        </a:rPr>
                        <a:t>-4.195</a:t>
                      </a:r>
                      <a:r>
                        <a:rPr lang="en-GB" sz="1600" baseline="30000" dirty="0">
                          <a:latin typeface="Cambria" pitchFamily="18" charset="0"/>
                          <a:ea typeface="Times New Roman"/>
                          <a:cs typeface="Times New Roman"/>
                        </a:rPr>
                        <a:t>**</a:t>
                      </a:r>
                      <a:endParaRPr lang="en-IN" sz="1600" dirty="0">
                        <a:latin typeface="Cambria" pitchFamily="18" charset="0"/>
                        <a:ea typeface="Times New Roman"/>
                        <a:cs typeface="Times New Roman"/>
                      </a:endParaRPr>
                    </a:p>
                  </a:txBody>
                  <a:tcPr marL="68580" marR="68580" marT="0" marB="0"/>
                </a:tc>
              </a:tr>
              <a:tr h="642313">
                <a:tc>
                  <a:txBody>
                    <a:bodyPr/>
                    <a:lstStyle/>
                    <a:p>
                      <a:pPr>
                        <a:lnSpc>
                          <a:spcPct val="115000"/>
                        </a:lnSpc>
                        <a:spcAft>
                          <a:spcPts val="0"/>
                        </a:spcAft>
                      </a:pPr>
                      <a:endParaRPr lang="en-GB" sz="1600" dirty="0">
                        <a:latin typeface="Cambria" pitchFamily="18" charset="0"/>
                        <a:ea typeface="Times New Roman"/>
                        <a:cs typeface="Times New Roman"/>
                      </a:endParaRPr>
                    </a:p>
                  </a:txBody>
                  <a:tcPr marL="68580" marR="68580" marT="0" marB="0"/>
                </a:tc>
                <a:tc>
                  <a:txBody>
                    <a:bodyPr/>
                    <a:lstStyle/>
                    <a:p>
                      <a:pPr algn="ctr">
                        <a:lnSpc>
                          <a:spcPct val="115000"/>
                        </a:lnSpc>
                        <a:spcAft>
                          <a:spcPts val="0"/>
                        </a:spcAft>
                      </a:pPr>
                      <a:endParaRPr lang="en-GB" sz="1600">
                        <a:latin typeface="Cambria" pitchFamily="18" charset="0"/>
                        <a:ea typeface="Times New Roman"/>
                        <a:cs typeface="Times New Roman"/>
                      </a:endParaRPr>
                    </a:p>
                  </a:txBody>
                  <a:tcPr marL="68580" marR="68580" marT="0" marB="0"/>
                </a:tc>
                <a:tc>
                  <a:txBody>
                    <a:bodyPr/>
                    <a:lstStyle/>
                    <a:p>
                      <a:pPr algn="ctr">
                        <a:lnSpc>
                          <a:spcPct val="115000"/>
                        </a:lnSpc>
                        <a:spcAft>
                          <a:spcPts val="0"/>
                        </a:spcAft>
                      </a:pPr>
                      <a:r>
                        <a:rPr lang="en-GB" sz="1600">
                          <a:latin typeface="Cambria" pitchFamily="18" charset="0"/>
                          <a:ea typeface="Times New Roman"/>
                          <a:cs typeface="Times New Roman"/>
                        </a:rPr>
                        <a:t>(0.579)</a:t>
                      </a:r>
                      <a:endParaRPr lang="en-IN" sz="1600">
                        <a:latin typeface="Cambria" pitchFamily="18" charset="0"/>
                        <a:ea typeface="Times New Roman"/>
                        <a:cs typeface="Times New Roman"/>
                      </a:endParaRPr>
                    </a:p>
                  </a:txBody>
                  <a:tcPr marL="68580" marR="68580" marT="0" marB="0"/>
                </a:tc>
                <a:tc>
                  <a:txBody>
                    <a:bodyPr/>
                    <a:lstStyle/>
                    <a:p>
                      <a:pPr algn="ctr">
                        <a:lnSpc>
                          <a:spcPct val="115000"/>
                        </a:lnSpc>
                        <a:spcAft>
                          <a:spcPts val="0"/>
                        </a:spcAft>
                      </a:pPr>
                      <a:endParaRPr lang="en-GB" sz="1600" dirty="0">
                        <a:latin typeface="Cambria" pitchFamily="18" charset="0"/>
                        <a:ea typeface="Times New Roman"/>
                        <a:cs typeface="Times New Roman"/>
                      </a:endParaRPr>
                    </a:p>
                  </a:txBody>
                  <a:tcPr marL="68580" marR="68580" marT="0" marB="0"/>
                </a:tc>
                <a:tc>
                  <a:txBody>
                    <a:bodyPr/>
                    <a:lstStyle/>
                    <a:p>
                      <a:pPr algn="ctr">
                        <a:lnSpc>
                          <a:spcPct val="115000"/>
                        </a:lnSpc>
                        <a:spcAft>
                          <a:spcPts val="0"/>
                        </a:spcAft>
                      </a:pPr>
                      <a:r>
                        <a:rPr lang="en-GB" sz="1600">
                          <a:latin typeface="Cambria" pitchFamily="18" charset="0"/>
                          <a:ea typeface="Times New Roman"/>
                          <a:cs typeface="Times New Roman"/>
                        </a:rPr>
                        <a:t>(0.963)</a:t>
                      </a:r>
                      <a:endParaRPr lang="en-IN" sz="1600">
                        <a:latin typeface="Cambria" pitchFamily="18" charset="0"/>
                        <a:ea typeface="Times New Roman"/>
                        <a:cs typeface="Times New Roman"/>
                      </a:endParaRPr>
                    </a:p>
                  </a:txBody>
                  <a:tcPr marL="68580" marR="68580" marT="0" marB="0"/>
                </a:tc>
                <a:tc>
                  <a:txBody>
                    <a:bodyPr/>
                    <a:lstStyle/>
                    <a:p>
                      <a:pPr algn="ctr">
                        <a:lnSpc>
                          <a:spcPct val="115000"/>
                        </a:lnSpc>
                        <a:spcAft>
                          <a:spcPts val="0"/>
                        </a:spcAft>
                      </a:pPr>
                      <a:endParaRPr lang="en-GB" sz="1600">
                        <a:latin typeface="Cambria" pitchFamily="18" charset="0"/>
                        <a:ea typeface="Times New Roman"/>
                        <a:cs typeface="Times New Roman"/>
                      </a:endParaRPr>
                    </a:p>
                  </a:txBody>
                  <a:tcPr marL="68580" marR="68580" marT="0" marB="0"/>
                </a:tc>
                <a:tc>
                  <a:txBody>
                    <a:bodyPr/>
                    <a:lstStyle/>
                    <a:p>
                      <a:pPr algn="ctr">
                        <a:lnSpc>
                          <a:spcPct val="115000"/>
                        </a:lnSpc>
                        <a:spcAft>
                          <a:spcPts val="0"/>
                        </a:spcAft>
                      </a:pPr>
                      <a:r>
                        <a:rPr lang="en-GB" sz="1600">
                          <a:latin typeface="Cambria" pitchFamily="18" charset="0"/>
                          <a:ea typeface="Times New Roman"/>
                          <a:cs typeface="Times New Roman"/>
                        </a:rPr>
                        <a:t>(1.655)</a:t>
                      </a:r>
                      <a:endParaRPr lang="en-IN" sz="1600">
                        <a:latin typeface="Cambria" pitchFamily="18" charset="0"/>
                        <a:ea typeface="Times New Roman"/>
                        <a:cs typeface="Times New Roman"/>
                      </a:endParaRPr>
                    </a:p>
                  </a:txBody>
                  <a:tcPr marL="68580" marR="68580" marT="0" marB="0"/>
                </a:tc>
              </a:tr>
              <a:tr h="642313">
                <a:tc>
                  <a:txBody>
                    <a:bodyPr/>
                    <a:lstStyle/>
                    <a:p>
                      <a:pPr>
                        <a:lnSpc>
                          <a:spcPct val="115000"/>
                        </a:lnSpc>
                        <a:spcAft>
                          <a:spcPts val="0"/>
                        </a:spcAft>
                      </a:pPr>
                      <a:r>
                        <a:rPr lang="en-GB" sz="1600" dirty="0">
                          <a:latin typeface="Cambria" pitchFamily="18" charset="0"/>
                          <a:ea typeface="Times New Roman"/>
                          <a:cs typeface="Times New Roman"/>
                        </a:rPr>
                        <a:t>Worked in MGNREGA</a:t>
                      </a:r>
                      <a:endParaRPr lang="en-IN" sz="1600" dirty="0">
                        <a:latin typeface="Cambria" pitchFamily="18" charset="0"/>
                        <a:ea typeface="Times New Roman"/>
                        <a:cs typeface="Times New Roman"/>
                      </a:endParaRPr>
                    </a:p>
                  </a:txBody>
                  <a:tcPr marL="68580" marR="68580" marT="0" marB="0"/>
                </a:tc>
                <a:tc>
                  <a:txBody>
                    <a:bodyPr/>
                    <a:lstStyle/>
                    <a:p>
                      <a:pPr algn="ctr">
                        <a:lnSpc>
                          <a:spcPct val="115000"/>
                        </a:lnSpc>
                        <a:spcAft>
                          <a:spcPts val="0"/>
                        </a:spcAft>
                      </a:pPr>
                      <a:r>
                        <a:rPr lang="en-GB" sz="1600">
                          <a:latin typeface="Cambria" pitchFamily="18" charset="0"/>
                          <a:ea typeface="Times New Roman"/>
                          <a:cs typeface="Times New Roman"/>
                        </a:rPr>
                        <a:t>0.223</a:t>
                      </a:r>
                      <a:r>
                        <a:rPr lang="en-GB" sz="1600" baseline="30000">
                          <a:latin typeface="Cambria" pitchFamily="18" charset="0"/>
                          <a:ea typeface="Times New Roman"/>
                          <a:cs typeface="Times New Roman"/>
                        </a:rPr>
                        <a:t>*</a:t>
                      </a:r>
                      <a:endParaRPr lang="en-IN" sz="1600">
                        <a:latin typeface="Cambria" pitchFamily="18" charset="0"/>
                        <a:ea typeface="Times New Roman"/>
                        <a:cs typeface="Times New Roman"/>
                      </a:endParaRPr>
                    </a:p>
                  </a:txBody>
                  <a:tcPr marL="68580" marR="68580" marT="0" marB="0"/>
                </a:tc>
                <a:tc>
                  <a:txBody>
                    <a:bodyPr/>
                    <a:lstStyle/>
                    <a:p>
                      <a:pPr algn="ctr">
                        <a:lnSpc>
                          <a:spcPct val="115000"/>
                        </a:lnSpc>
                        <a:spcAft>
                          <a:spcPts val="0"/>
                        </a:spcAft>
                      </a:pPr>
                      <a:r>
                        <a:rPr lang="en-GB" sz="1600" dirty="0">
                          <a:latin typeface="Cambria" pitchFamily="18" charset="0"/>
                          <a:ea typeface="Times New Roman"/>
                          <a:cs typeface="Times New Roman"/>
                        </a:rPr>
                        <a:t>1.283</a:t>
                      </a:r>
                      <a:r>
                        <a:rPr lang="en-GB" sz="1600" baseline="30000" dirty="0">
                          <a:latin typeface="Cambria" pitchFamily="18" charset="0"/>
                          <a:ea typeface="Times New Roman"/>
                          <a:cs typeface="Times New Roman"/>
                        </a:rPr>
                        <a:t>**</a:t>
                      </a:r>
                      <a:endParaRPr lang="en-IN" sz="1600" dirty="0">
                        <a:latin typeface="Cambria" pitchFamily="18" charset="0"/>
                        <a:ea typeface="Times New Roman"/>
                        <a:cs typeface="Times New Roman"/>
                      </a:endParaRPr>
                    </a:p>
                  </a:txBody>
                  <a:tcPr marL="68580" marR="68580" marT="0" marB="0"/>
                </a:tc>
                <a:tc>
                  <a:txBody>
                    <a:bodyPr/>
                    <a:lstStyle/>
                    <a:p>
                      <a:pPr algn="ctr">
                        <a:lnSpc>
                          <a:spcPct val="115000"/>
                        </a:lnSpc>
                        <a:spcAft>
                          <a:spcPts val="0"/>
                        </a:spcAft>
                      </a:pPr>
                      <a:r>
                        <a:rPr lang="en-GB" sz="1600" dirty="0">
                          <a:latin typeface="Cambria" pitchFamily="18" charset="0"/>
                          <a:ea typeface="Times New Roman"/>
                          <a:cs typeface="Times New Roman"/>
                        </a:rPr>
                        <a:t>0.421</a:t>
                      </a:r>
                      <a:r>
                        <a:rPr lang="en-GB" sz="1600" baseline="30000" dirty="0">
                          <a:latin typeface="Cambria" pitchFamily="18" charset="0"/>
                          <a:ea typeface="Times New Roman"/>
                          <a:cs typeface="Times New Roman"/>
                        </a:rPr>
                        <a:t>**</a:t>
                      </a:r>
                      <a:endParaRPr lang="en-IN" sz="1600" dirty="0">
                        <a:latin typeface="Cambria" pitchFamily="18" charset="0"/>
                        <a:ea typeface="Times New Roman"/>
                        <a:cs typeface="Times New Roman"/>
                      </a:endParaRPr>
                    </a:p>
                  </a:txBody>
                  <a:tcPr marL="68580" marR="68580" marT="0" marB="0"/>
                </a:tc>
                <a:tc>
                  <a:txBody>
                    <a:bodyPr/>
                    <a:lstStyle/>
                    <a:p>
                      <a:pPr algn="ctr">
                        <a:lnSpc>
                          <a:spcPct val="115000"/>
                        </a:lnSpc>
                        <a:spcAft>
                          <a:spcPts val="0"/>
                        </a:spcAft>
                      </a:pPr>
                      <a:r>
                        <a:rPr lang="en-GB" sz="1600" dirty="0">
                          <a:latin typeface="Cambria" pitchFamily="18" charset="0"/>
                          <a:ea typeface="Times New Roman"/>
                          <a:cs typeface="Times New Roman"/>
                        </a:rPr>
                        <a:t>2.896</a:t>
                      </a:r>
                      <a:r>
                        <a:rPr lang="en-GB" sz="1600" baseline="30000" dirty="0">
                          <a:latin typeface="Cambria" pitchFamily="18" charset="0"/>
                          <a:ea typeface="Times New Roman"/>
                          <a:cs typeface="Times New Roman"/>
                        </a:rPr>
                        <a:t>***</a:t>
                      </a:r>
                      <a:endParaRPr lang="en-IN" sz="1600" dirty="0">
                        <a:latin typeface="Cambria" pitchFamily="18" charset="0"/>
                        <a:ea typeface="Times New Roman"/>
                        <a:cs typeface="Times New Roman"/>
                      </a:endParaRPr>
                    </a:p>
                  </a:txBody>
                  <a:tcPr marL="68580" marR="68580" marT="0" marB="0"/>
                </a:tc>
                <a:tc>
                  <a:txBody>
                    <a:bodyPr/>
                    <a:lstStyle/>
                    <a:p>
                      <a:pPr algn="ctr">
                        <a:lnSpc>
                          <a:spcPct val="115000"/>
                        </a:lnSpc>
                        <a:spcAft>
                          <a:spcPts val="0"/>
                        </a:spcAft>
                      </a:pPr>
                      <a:r>
                        <a:rPr lang="en-GB" sz="1600">
                          <a:latin typeface="Cambria" pitchFamily="18" charset="0"/>
                          <a:ea typeface="Times New Roman"/>
                          <a:cs typeface="Times New Roman"/>
                        </a:rPr>
                        <a:t>0.760</a:t>
                      </a:r>
                      <a:r>
                        <a:rPr lang="en-GB" sz="1600" baseline="30000">
                          <a:latin typeface="Cambria" pitchFamily="18" charset="0"/>
                          <a:ea typeface="Times New Roman"/>
                          <a:cs typeface="Times New Roman"/>
                        </a:rPr>
                        <a:t>**</a:t>
                      </a:r>
                      <a:endParaRPr lang="en-IN" sz="1600">
                        <a:latin typeface="Cambria" pitchFamily="18" charset="0"/>
                        <a:ea typeface="Times New Roman"/>
                        <a:cs typeface="Times New Roman"/>
                      </a:endParaRPr>
                    </a:p>
                  </a:txBody>
                  <a:tcPr marL="68580" marR="68580" marT="0" marB="0"/>
                </a:tc>
                <a:tc>
                  <a:txBody>
                    <a:bodyPr/>
                    <a:lstStyle/>
                    <a:p>
                      <a:pPr algn="ctr">
                        <a:lnSpc>
                          <a:spcPct val="115000"/>
                        </a:lnSpc>
                        <a:spcAft>
                          <a:spcPts val="0"/>
                        </a:spcAft>
                      </a:pPr>
                      <a:r>
                        <a:rPr lang="en-GB" sz="1600">
                          <a:latin typeface="Cambria" pitchFamily="18" charset="0"/>
                          <a:ea typeface="Times New Roman"/>
                          <a:cs typeface="Times New Roman"/>
                        </a:rPr>
                        <a:t>4.956</a:t>
                      </a:r>
                      <a:r>
                        <a:rPr lang="en-GB" sz="1600" baseline="30000">
                          <a:latin typeface="Cambria" pitchFamily="18" charset="0"/>
                          <a:ea typeface="Times New Roman"/>
                          <a:cs typeface="Times New Roman"/>
                        </a:rPr>
                        <a:t>***</a:t>
                      </a:r>
                      <a:endParaRPr lang="en-IN" sz="1600">
                        <a:latin typeface="Cambria" pitchFamily="18" charset="0"/>
                        <a:ea typeface="Times New Roman"/>
                        <a:cs typeface="Times New Roman"/>
                      </a:endParaRPr>
                    </a:p>
                  </a:txBody>
                  <a:tcPr marL="68580" marR="68580" marT="0" marB="0"/>
                </a:tc>
              </a:tr>
              <a:tr h="642313">
                <a:tc>
                  <a:txBody>
                    <a:bodyPr/>
                    <a:lstStyle/>
                    <a:p>
                      <a:pPr>
                        <a:lnSpc>
                          <a:spcPct val="115000"/>
                        </a:lnSpc>
                        <a:spcAft>
                          <a:spcPts val="0"/>
                        </a:spcAft>
                      </a:pPr>
                      <a:endParaRPr lang="en-GB" sz="1600" dirty="0">
                        <a:latin typeface="Cambria" pitchFamily="18" charset="0"/>
                        <a:ea typeface="Times New Roman"/>
                        <a:cs typeface="Times New Roman"/>
                      </a:endParaRPr>
                    </a:p>
                  </a:txBody>
                  <a:tcPr marL="68580" marR="68580" marT="0" marB="0"/>
                </a:tc>
                <a:tc>
                  <a:txBody>
                    <a:bodyPr/>
                    <a:lstStyle/>
                    <a:p>
                      <a:pPr algn="ctr">
                        <a:lnSpc>
                          <a:spcPct val="115000"/>
                        </a:lnSpc>
                        <a:spcAft>
                          <a:spcPts val="0"/>
                        </a:spcAft>
                      </a:pPr>
                      <a:r>
                        <a:rPr lang="en-GB" sz="1600">
                          <a:latin typeface="Cambria" pitchFamily="18" charset="0"/>
                          <a:ea typeface="Times New Roman"/>
                          <a:cs typeface="Times New Roman"/>
                        </a:rPr>
                        <a:t>(0.115)</a:t>
                      </a:r>
                      <a:endParaRPr lang="en-IN" sz="1600">
                        <a:latin typeface="Cambria" pitchFamily="18" charset="0"/>
                        <a:ea typeface="Times New Roman"/>
                        <a:cs typeface="Times New Roman"/>
                      </a:endParaRPr>
                    </a:p>
                  </a:txBody>
                  <a:tcPr marL="68580" marR="68580" marT="0" marB="0"/>
                </a:tc>
                <a:tc>
                  <a:txBody>
                    <a:bodyPr/>
                    <a:lstStyle/>
                    <a:p>
                      <a:pPr algn="ctr">
                        <a:lnSpc>
                          <a:spcPct val="115000"/>
                        </a:lnSpc>
                        <a:spcAft>
                          <a:spcPts val="0"/>
                        </a:spcAft>
                      </a:pPr>
                      <a:r>
                        <a:rPr lang="en-GB" sz="1600" dirty="0">
                          <a:latin typeface="Cambria" pitchFamily="18" charset="0"/>
                          <a:ea typeface="Times New Roman"/>
                          <a:cs typeface="Times New Roman"/>
                        </a:rPr>
                        <a:t>(0.570)</a:t>
                      </a:r>
                      <a:endParaRPr lang="en-IN" sz="1600" dirty="0">
                        <a:latin typeface="Cambria" pitchFamily="18" charset="0"/>
                        <a:ea typeface="Times New Roman"/>
                        <a:cs typeface="Times New Roman"/>
                      </a:endParaRPr>
                    </a:p>
                  </a:txBody>
                  <a:tcPr marL="68580" marR="68580" marT="0" marB="0"/>
                </a:tc>
                <a:tc>
                  <a:txBody>
                    <a:bodyPr/>
                    <a:lstStyle/>
                    <a:p>
                      <a:pPr algn="ctr">
                        <a:lnSpc>
                          <a:spcPct val="115000"/>
                        </a:lnSpc>
                        <a:spcAft>
                          <a:spcPts val="0"/>
                        </a:spcAft>
                      </a:pPr>
                      <a:r>
                        <a:rPr lang="en-GB" sz="1600" dirty="0">
                          <a:latin typeface="Cambria" pitchFamily="18" charset="0"/>
                          <a:ea typeface="Times New Roman"/>
                          <a:cs typeface="Times New Roman"/>
                        </a:rPr>
                        <a:t>(0.190)</a:t>
                      </a:r>
                      <a:endParaRPr lang="en-IN" sz="1600" dirty="0">
                        <a:latin typeface="Cambria" pitchFamily="18" charset="0"/>
                        <a:ea typeface="Times New Roman"/>
                        <a:cs typeface="Times New Roman"/>
                      </a:endParaRPr>
                    </a:p>
                  </a:txBody>
                  <a:tcPr marL="68580" marR="68580" marT="0" marB="0"/>
                </a:tc>
                <a:tc>
                  <a:txBody>
                    <a:bodyPr/>
                    <a:lstStyle/>
                    <a:p>
                      <a:pPr algn="ctr">
                        <a:lnSpc>
                          <a:spcPct val="115000"/>
                        </a:lnSpc>
                        <a:spcAft>
                          <a:spcPts val="0"/>
                        </a:spcAft>
                      </a:pPr>
                      <a:r>
                        <a:rPr lang="en-GB" sz="1600" dirty="0">
                          <a:latin typeface="Cambria" pitchFamily="18" charset="0"/>
                          <a:ea typeface="Times New Roman"/>
                          <a:cs typeface="Times New Roman"/>
                        </a:rPr>
                        <a:t>(0.945)</a:t>
                      </a:r>
                      <a:endParaRPr lang="en-IN" sz="1600" dirty="0">
                        <a:latin typeface="Cambria" pitchFamily="18" charset="0"/>
                        <a:ea typeface="Times New Roman"/>
                        <a:cs typeface="Times New Roman"/>
                      </a:endParaRPr>
                    </a:p>
                  </a:txBody>
                  <a:tcPr marL="68580" marR="68580" marT="0" marB="0"/>
                </a:tc>
                <a:tc>
                  <a:txBody>
                    <a:bodyPr/>
                    <a:lstStyle/>
                    <a:p>
                      <a:pPr algn="ctr">
                        <a:lnSpc>
                          <a:spcPct val="115000"/>
                        </a:lnSpc>
                        <a:spcAft>
                          <a:spcPts val="0"/>
                        </a:spcAft>
                      </a:pPr>
                      <a:r>
                        <a:rPr lang="en-GB" sz="1600">
                          <a:latin typeface="Cambria" pitchFamily="18" charset="0"/>
                          <a:ea typeface="Times New Roman"/>
                          <a:cs typeface="Times New Roman"/>
                        </a:rPr>
                        <a:t>(0.384)</a:t>
                      </a:r>
                      <a:endParaRPr lang="en-IN" sz="1600">
                        <a:latin typeface="Cambria" pitchFamily="18" charset="0"/>
                        <a:ea typeface="Times New Roman"/>
                        <a:cs typeface="Times New Roman"/>
                      </a:endParaRPr>
                    </a:p>
                  </a:txBody>
                  <a:tcPr marL="68580" marR="68580" marT="0" marB="0"/>
                </a:tc>
                <a:tc>
                  <a:txBody>
                    <a:bodyPr/>
                    <a:lstStyle/>
                    <a:p>
                      <a:pPr algn="ctr">
                        <a:lnSpc>
                          <a:spcPct val="115000"/>
                        </a:lnSpc>
                        <a:spcAft>
                          <a:spcPts val="0"/>
                        </a:spcAft>
                      </a:pPr>
                      <a:r>
                        <a:rPr lang="en-GB" sz="1600" dirty="0">
                          <a:latin typeface="Cambria" pitchFamily="18" charset="0"/>
                          <a:ea typeface="Times New Roman"/>
                          <a:cs typeface="Times New Roman"/>
                        </a:rPr>
                        <a:t>(1.657)</a:t>
                      </a:r>
                      <a:endParaRPr lang="en-IN" sz="1600" dirty="0">
                        <a:latin typeface="Cambria" pitchFamily="18" charset="0"/>
                        <a:ea typeface="Times New Roman"/>
                        <a:cs typeface="Times New Roman"/>
                      </a:endParaRPr>
                    </a:p>
                  </a:txBody>
                  <a:tcPr marL="68580" marR="68580" marT="0" marB="0"/>
                </a:tc>
              </a:tr>
              <a:tr h="642313">
                <a:tc>
                  <a:txBody>
                    <a:bodyPr/>
                    <a:lstStyle/>
                    <a:p>
                      <a:r>
                        <a:rPr lang="en-IN" sz="1600" dirty="0" smtClean="0">
                          <a:latin typeface="Cambria" pitchFamily="18" charset="0"/>
                        </a:rPr>
                        <a:t>Controls</a:t>
                      </a:r>
                      <a:endParaRPr lang="en-IN" sz="1600" dirty="0">
                        <a:latin typeface="Cambria" pitchFamily="18" charset="0"/>
                      </a:endParaRPr>
                    </a:p>
                  </a:txBody>
                  <a:tcPr/>
                </a:tc>
                <a:tc>
                  <a:txBody>
                    <a:bodyPr/>
                    <a:lstStyle/>
                    <a:p>
                      <a:pPr algn="ctr"/>
                      <a:r>
                        <a:rPr lang="en-IN" sz="1600" dirty="0" smtClean="0">
                          <a:latin typeface="Cambria" pitchFamily="18" charset="0"/>
                        </a:rPr>
                        <a:t>Yes</a:t>
                      </a:r>
                      <a:endParaRPr lang="en-IN" sz="1600" dirty="0">
                        <a:latin typeface="Cambria" pitchFamily="18" charset="0"/>
                      </a:endParaRPr>
                    </a:p>
                  </a:txBody>
                  <a:tcPr/>
                </a:tc>
                <a:tc>
                  <a:txBody>
                    <a:bodyPr/>
                    <a:lstStyle/>
                    <a:p>
                      <a:pPr algn="ctr"/>
                      <a:r>
                        <a:rPr lang="en-IN" sz="1600" dirty="0" smtClean="0">
                          <a:latin typeface="Cambria" pitchFamily="18" charset="0"/>
                        </a:rPr>
                        <a:t>Yes</a:t>
                      </a:r>
                      <a:endParaRPr lang="en-IN" sz="1600" dirty="0">
                        <a:latin typeface="Cambria" pitchFamily="18" charset="0"/>
                      </a:endParaRPr>
                    </a:p>
                  </a:txBody>
                  <a:tcPr/>
                </a:tc>
                <a:tc>
                  <a:txBody>
                    <a:bodyPr/>
                    <a:lstStyle/>
                    <a:p>
                      <a:pPr algn="ctr"/>
                      <a:r>
                        <a:rPr lang="en-IN" sz="1600" dirty="0" smtClean="0">
                          <a:latin typeface="Cambria" pitchFamily="18" charset="0"/>
                        </a:rPr>
                        <a:t>Yes</a:t>
                      </a:r>
                      <a:endParaRPr lang="en-IN" sz="1600" dirty="0">
                        <a:latin typeface="Cambria" pitchFamily="18" charset="0"/>
                      </a:endParaRPr>
                    </a:p>
                  </a:txBody>
                  <a:tcPr/>
                </a:tc>
                <a:tc>
                  <a:txBody>
                    <a:bodyPr/>
                    <a:lstStyle/>
                    <a:p>
                      <a:pPr algn="ctr"/>
                      <a:r>
                        <a:rPr lang="en-IN" sz="1600" smtClean="0">
                          <a:latin typeface="Cambria" pitchFamily="18" charset="0"/>
                        </a:rPr>
                        <a:t>Yes</a:t>
                      </a:r>
                      <a:endParaRPr lang="en-IN" sz="1600" dirty="0">
                        <a:latin typeface="Cambria" pitchFamily="18" charset="0"/>
                      </a:endParaRPr>
                    </a:p>
                  </a:txBody>
                  <a:tcPr/>
                </a:tc>
                <a:tc>
                  <a:txBody>
                    <a:bodyPr/>
                    <a:lstStyle/>
                    <a:p>
                      <a:pPr algn="ctr"/>
                      <a:r>
                        <a:rPr lang="en-IN" sz="1600" smtClean="0">
                          <a:latin typeface="Cambria" pitchFamily="18" charset="0"/>
                        </a:rPr>
                        <a:t>Yes</a:t>
                      </a:r>
                      <a:endParaRPr lang="en-IN" sz="1600" dirty="0">
                        <a:latin typeface="Cambria" pitchFamily="18" charset="0"/>
                      </a:endParaRPr>
                    </a:p>
                  </a:txBody>
                  <a:tcPr/>
                </a:tc>
                <a:tc>
                  <a:txBody>
                    <a:bodyPr/>
                    <a:lstStyle/>
                    <a:p>
                      <a:pPr algn="ctr"/>
                      <a:r>
                        <a:rPr lang="en-IN" sz="1600" dirty="0" smtClean="0">
                          <a:latin typeface="Cambria" pitchFamily="18" charset="0"/>
                        </a:rPr>
                        <a:t>Yes</a:t>
                      </a:r>
                      <a:endParaRPr lang="en-IN" sz="1600" dirty="0">
                        <a:latin typeface="Cambria" pitchFamily="18" charset="0"/>
                      </a:endParaRPr>
                    </a:p>
                  </a:txBody>
                  <a:tcPr/>
                </a:tc>
              </a:tr>
              <a:tr h="719386">
                <a:tc>
                  <a:txBody>
                    <a:bodyPr/>
                    <a:lstStyle/>
                    <a:p>
                      <a:r>
                        <a:rPr lang="en-IN" sz="1600" dirty="0" smtClean="0">
                          <a:latin typeface="Cambria" pitchFamily="18" charset="0"/>
                        </a:rPr>
                        <a:t>GP fixed effects</a:t>
                      </a:r>
                      <a:endParaRPr lang="en-IN" sz="1600" dirty="0">
                        <a:latin typeface="Cambria" pitchFamily="18" charset="0"/>
                      </a:endParaRPr>
                    </a:p>
                  </a:txBody>
                  <a:tcPr/>
                </a:tc>
                <a:tc>
                  <a:txBody>
                    <a:bodyPr/>
                    <a:lstStyle/>
                    <a:p>
                      <a:pPr algn="ctr"/>
                      <a:r>
                        <a:rPr lang="en-IN" sz="1600" smtClean="0">
                          <a:latin typeface="Cambria" pitchFamily="18" charset="0"/>
                        </a:rPr>
                        <a:t>Yes</a:t>
                      </a:r>
                      <a:endParaRPr lang="en-IN" sz="1600" dirty="0">
                        <a:latin typeface="Cambria" pitchFamily="18" charset="0"/>
                      </a:endParaRPr>
                    </a:p>
                  </a:txBody>
                  <a:tcPr/>
                </a:tc>
                <a:tc>
                  <a:txBody>
                    <a:bodyPr/>
                    <a:lstStyle/>
                    <a:p>
                      <a:pPr algn="ctr"/>
                      <a:r>
                        <a:rPr lang="en-IN" sz="1600" dirty="0" smtClean="0">
                          <a:latin typeface="Cambria" pitchFamily="18" charset="0"/>
                        </a:rPr>
                        <a:t>Yes</a:t>
                      </a:r>
                      <a:endParaRPr lang="en-IN" sz="1600" dirty="0">
                        <a:latin typeface="Cambria" pitchFamily="18" charset="0"/>
                      </a:endParaRPr>
                    </a:p>
                  </a:txBody>
                  <a:tcPr/>
                </a:tc>
                <a:tc>
                  <a:txBody>
                    <a:bodyPr/>
                    <a:lstStyle/>
                    <a:p>
                      <a:pPr algn="ctr"/>
                      <a:r>
                        <a:rPr lang="en-IN" sz="1600" dirty="0" smtClean="0">
                          <a:latin typeface="Cambria" pitchFamily="18" charset="0"/>
                        </a:rPr>
                        <a:t>Yes</a:t>
                      </a:r>
                      <a:endParaRPr lang="en-IN" sz="1600" dirty="0">
                        <a:latin typeface="Cambria" pitchFamily="18" charset="0"/>
                      </a:endParaRPr>
                    </a:p>
                  </a:txBody>
                  <a:tcPr/>
                </a:tc>
                <a:tc>
                  <a:txBody>
                    <a:bodyPr/>
                    <a:lstStyle/>
                    <a:p>
                      <a:pPr algn="ctr"/>
                      <a:r>
                        <a:rPr lang="en-IN" sz="1600" dirty="0" smtClean="0">
                          <a:latin typeface="Cambria" pitchFamily="18" charset="0"/>
                        </a:rPr>
                        <a:t>Yes</a:t>
                      </a:r>
                      <a:endParaRPr lang="en-IN" sz="1600" dirty="0">
                        <a:latin typeface="Cambria" pitchFamily="18" charset="0"/>
                      </a:endParaRPr>
                    </a:p>
                  </a:txBody>
                  <a:tcPr/>
                </a:tc>
                <a:tc>
                  <a:txBody>
                    <a:bodyPr/>
                    <a:lstStyle/>
                    <a:p>
                      <a:pPr algn="ctr"/>
                      <a:r>
                        <a:rPr lang="en-IN" sz="1600" dirty="0" smtClean="0">
                          <a:latin typeface="Cambria" pitchFamily="18" charset="0"/>
                        </a:rPr>
                        <a:t>Yes</a:t>
                      </a:r>
                      <a:endParaRPr lang="en-IN" sz="1600" dirty="0">
                        <a:latin typeface="Cambria" pitchFamily="18" charset="0"/>
                      </a:endParaRPr>
                    </a:p>
                  </a:txBody>
                  <a:tcPr/>
                </a:tc>
                <a:tc>
                  <a:txBody>
                    <a:bodyPr/>
                    <a:lstStyle/>
                    <a:p>
                      <a:pPr algn="ctr"/>
                      <a:r>
                        <a:rPr lang="en-IN" sz="1600" dirty="0" smtClean="0">
                          <a:latin typeface="Cambria" pitchFamily="18" charset="0"/>
                        </a:rPr>
                        <a:t>Yes</a:t>
                      </a:r>
                      <a:endParaRPr lang="en-IN" sz="1600" dirty="0">
                        <a:latin typeface="Cambria" pitchFamily="18" charset="0"/>
                      </a:endParaRPr>
                    </a:p>
                  </a:txBody>
                  <a:tcPr/>
                </a:tc>
              </a:tr>
              <a:tr h="642313">
                <a:tc>
                  <a:txBody>
                    <a:bodyPr/>
                    <a:lstStyle/>
                    <a:p>
                      <a:r>
                        <a:rPr lang="en-IN" sz="1600" dirty="0" smtClean="0">
                          <a:latin typeface="Cambria" pitchFamily="18" charset="0"/>
                        </a:rPr>
                        <a:t>N</a:t>
                      </a:r>
                      <a:endParaRPr lang="en-IN" sz="1600" dirty="0">
                        <a:latin typeface="Cambria" pitchFamily="18" charset="0"/>
                      </a:endParaRPr>
                    </a:p>
                  </a:txBody>
                  <a:tcPr/>
                </a:tc>
                <a:tc>
                  <a:txBody>
                    <a:bodyPr/>
                    <a:lstStyle/>
                    <a:p>
                      <a:pPr algn="ctr"/>
                      <a:r>
                        <a:rPr lang="en-IN" sz="1600" dirty="0" smtClean="0">
                          <a:latin typeface="Cambria" pitchFamily="18" charset="0"/>
                        </a:rPr>
                        <a:t>739</a:t>
                      </a:r>
                      <a:endParaRPr lang="en-IN" sz="1600" dirty="0">
                        <a:latin typeface="Cambria" pitchFamily="18" charset="0"/>
                      </a:endParaRPr>
                    </a:p>
                  </a:txBody>
                  <a:tcPr/>
                </a:tc>
                <a:tc>
                  <a:txBody>
                    <a:bodyPr/>
                    <a:lstStyle/>
                    <a:p>
                      <a:pPr algn="ctr"/>
                      <a:r>
                        <a:rPr lang="en-IN" sz="1600" dirty="0" smtClean="0">
                          <a:latin typeface="Cambria" pitchFamily="18" charset="0"/>
                        </a:rPr>
                        <a:t>739</a:t>
                      </a:r>
                      <a:endParaRPr lang="en-IN" sz="1600" dirty="0">
                        <a:latin typeface="Cambria" pitchFamily="18" charset="0"/>
                      </a:endParaRPr>
                    </a:p>
                  </a:txBody>
                  <a:tcPr/>
                </a:tc>
                <a:tc>
                  <a:txBody>
                    <a:bodyPr/>
                    <a:lstStyle/>
                    <a:p>
                      <a:pPr algn="ctr"/>
                      <a:r>
                        <a:rPr lang="en-IN" sz="1600" dirty="0" smtClean="0">
                          <a:latin typeface="Cambria" pitchFamily="18" charset="0"/>
                        </a:rPr>
                        <a:t>739</a:t>
                      </a:r>
                      <a:endParaRPr lang="en-IN" sz="1600" dirty="0">
                        <a:latin typeface="Cambria" pitchFamily="18" charset="0"/>
                      </a:endParaRPr>
                    </a:p>
                  </a:txBody>
                  <a:tcPr/>
                </a:tc>
                <a:tc>
                  <a:txBody>
                    <a:bodyPr/>
                    <a:lstStyle/>
                    <a:p>
                      <a:pPr algn="ctr"/>
                      <a:r>
                        <a:rPr lang="en-IN" sz="1600" dirty="0" smtClean="0">
                          <a:latin typeface="Cambria" pitchFamily="18" charset="0"/>
                        </a:rPr>
                        <a:t>739</a:t>
                      </a:r>
                      <a:endParaRPr lang="en-IN" sz="1600" dirty="0">
                        <a:latin typeface="Cambria" pitchFamily="18" charset="0"/>
                      </a:endParaRPr>
                    </a:p>
                  </a:txBody>
                  <a:tcPr/>
                </a:tc>
                <a:tc>
                  <a:txBody>
                    <a:bodyPr/>
                    <a:lstStyle/>
                    <a:p>
                      <a:pPr algn="ctr"/>
                      <a:r>
                        <a:rPr lang="en-IN" sz="1600" dirty="0" smtClean="0">
                          <a:latin typeface="Cambria" pitchFamily="18" charset="0"/>
                        </a:rPr>
                        <a:t>739</a:t>
                      </a:r>
                      <a:endParaRPr lang="en-IN" sz="1600" dirty="0">
                        <a:latin typeface="Cambria" pitchFamily="18" charset="0"/>
                      </a:endParaRPr>
                    </a:p>
                  </a:txBody>
                  <a:tcPr/>
                </a:tc>
                <a:tc>
                  <a:txBody>
                    <a:bodyPr/>
                    <a:lstStyle/>
                    <a:p>
                      <a:pPr algn="ctr"/>
                      <a:r>
                        <a:rPr lang="en-IN" sz="1600" dirty="0" smtClean="0">
                          <a:latin typeface="Cambria" pitchFamily="18" charset="0"/>
                        </a:rPr>
                        <a:t>739</a:t>
                      </a:r>
                      <a:endParaRPr lang="en-IN" sz="1600" dirty="0">
                        <a:latin typeface="Cambria" pitchFamily="18" charset="0"/>
                      </a:endParaRPr>
                    </a:p>
                  </a:txBody>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6"/>
            <a:ext cx="9144000" cy="1000124"/>
          </a:xfrm>
        </p:spPr>
        <p:txBody>
          <a:bodyPr>
            <a:normAutofit fontScale="90000"/>
          </a:bodyPr>
          <a:lstStyle/>
          <a:p>
            <a:r>
              <a:rPr lang="en-US" sz="3600" b="1" dirty="0" smtClean="0">
                <a:latin typeface="Cambria" pitchFamily="18" charset="0"/>
              </a:rPr>
              <a:t>Regression Results (Number of working days)</a:t>
            </a:r>
            <a:endParaRPr lang="en-US" sz="3600" b="1" dirty="0">
              <a:latin typeface="Cambria" pitchFamily="18" charset="0"/>
            </a:endParaRPr>
          </a:p>
        </p:txBody>
      </p:sp>
      <p:graphicFrame>
        <p:nvGraphicFramePr>
          <p:cNvPr id="5" name="Content Placeholder 4"/>
          <p:cNvGraphicFramePr>
            <a:graphicFrameLocks noGrp="1"/>
          </p:cNvGraphicFramePr>
          <p:nvPr>
            <p:ph idx="1"/>
          </p:nvPr>
        </p:nvGraphicFramePr>
        <p:xfrm>
          <a:off x="1" y="1071538"/>
          <a:ext cx="9143998" cy="5786461"/>
        </p:xfrm>
        <a:graphic>
          <a:graphicData uri="http://schemas.openxmlformats.org/drawingml/2006/table">
            <a:tbl>
              <a:tblPr firstRow="1" bandRow="1">
                <a:tableStyleId>{5C22544A-7EE6-4342-B048-85BDC9FD1C3A}</a:tableStyleId>
              </a:tblPr>
              <a:tblGrid>
                <a:gridCol w="1500165"/>
                <a:gridCol w="1112406"/>
                <a:gridCol w="1306285"/>
                <a:gridCol w="1306285"/>
                <a:gridCol w="1306285"/>
                <a:gridCol w="1469598"/>
                <a:gridCol w="1142974"/>
              </a:tblGrid>
              <a:tr h="634481">
                <a:tc>
                  <a:txBody>
                    <a:bodyPr/>
                    <a:lstStyle/>
                    <a:p>
                      <a:pPr>
                        <a:lnSpc>
                          <a:spcPct val="115000"/>
                        </a:lnSpc>
                        <a:spcAft>
                          <a:spcPts val="0"/>
                        </a:spcAft>
                      </a:pPr>
                      <a:endParaRPr lang="en-GB" sz="1600" dirty="0">
                        <a:latin typeface="Cambria" pitchFamily="18" charset="0"/>
                        <a:ea typeface="Times New Roman"/>
                        <a:cs typeface="Times New Roman"/>
                      </a:endParaRPr>
                    </a:p>
                  </a:txBody>
                  <a:tcPr marL="68580" marR="68580" marT="0" marB="0"/>
                </a:tc>
                <a:tc gridSpan="2">
                  <a:txBody>
                    <a:bodyPr/>
                    <a:lstStyle/>
                    <a:p>
                      <a:pPr algn="ctr">
                        <a:lnSpc>
                          <a:spcPct val="115000"/>
                        </a:lnSpc>
                        <a:spcAft>
                          <a:spcPts val="0"/>
                        </a:spcAft>
                      </a:pPr>
                      <a:r>
                        <a:rPr lang="en-GB" sz="1600" dirty="0">
                          <a:solidFill>
                            <a:schemeClr val="tx1"/>
                          </a:solidFill>
                          <a:latin typeface="Cambria" pitchFamily="18" charset="0"/>
                          <a:ea typeface="Times New Roman"/>
                          <a:cs typeface="Times New Roman"/>
                        </a:rPr>
                        <a:t>Going to tuition (Probit)</a:t>
                      </a:r>
                      <a:endParaRPr lang="en-IN" sz="1600" dirty="0">
                        <a:solidFill>
                          <a:schemeClr val="tx1"/>
                        </a:solidFill>
                        <a:latin typeface="Cambria" pitchFamily="18" charset="0"/>
                        <a:ea typeface="Times New Roman"/>
                        <a:cs typeface="Times New Roman"/>
                      </a:endParaRPr>
                    </a:p>
                  </a:txBody>
                  <a:tcPr marL="68580" marR="68580" marT="0" marB="0"/>
                </a:tc>
                <a:tc hMerge="1">
                  <a:txBody>
                    <a:bodyPr/>
                    <a:lstStyle/>
                    <a:p>
                      <a:endParaRPr lang="en-IN"/>
                    </a:p>
                  </a:txBody>
                  <a:tcPr/>
                </a:tc>
                <a:tc gridSpan="2">
                  <a:txBody>
                    <a:bodyPr/>
                    <a:lstStyle/>
                    <a:p>
                      <a:pPr algn="ctr">
                        <a:lnSpc>
                          <a:spcPct val="115000"/>
                        </a:lnSpc>
                        <a:spcAft>
                          <a:spcPts val="0"/>
                        </a:spcAft>
                      </a:pPr>
                      <a:r>
                        <a:rPr lang="en-GB" sz="1600" dirty="0">
                          <a:solidFill>
                            <a:schemeClr val="tx1"/>
                          </a:solidFill>
                          <a:latin typeface="Cambria" pitchFamily="18" charset="0"/>
                          <a:ea typeface="Times New Roman"/>
                          <a:cs typeface="Times New Roman"/>
                        </a:rPr>
                        <a:t>Expenditure in tuition (OLS)</a:t>
                      </a:r>
                      <a:endParaRPr lang="en-IN" sz="1600" dirty="0">
                        <a:solidFill>
                          <a:schemeClr val="tx1"/>
                        </a:solidFill>
                        <a:latin typeface="Cambria" pitchFamily="18" charset="0"/>
                        <a:ea typeface="Times New Roman"/>
                        <a:cs typeface="Times New Roman"/>
                      </a:endParaRPr>
                    </a:p>
                  </a:txBody>
                  <a:tcPr marL="68580" marR="68580" marT="0" marB="0"/>
                </a:tc>
                <a:tc hMerge="1">
                  <a:txBody>
                    <a:bodyPr/>
                    <a:lstStyle/>
                    <a:p>
                      <a:endParaRPr lang="en-IN"/>
                    </a:p>
                  </a:txBody>
                  <a:tcPr/>
                </a:tc>
                <a:tc gridSpan="2">
                  <a:txBody>
                    <a:bodyPr/>
                    <a:lstStyle/>
                    <a:p>
                      <a:pPr algn="ctr">
                        <a:lnSpc>
                          <a:spcPct val="115000"/>
                        </a:lnSpc>
                        <a:spcAft>
                          <a:spcPts val="0"/>
                        </a:spcAft>
                      </a:pPr>
                      <a:r>
                        <a:rPr lang="en-GB" sz="1600" dirty="0">
                          <a:solidFill>
                            <a:schemeClr val="tx1"/>
                          </a:solidFill>
                          <a:latin typeface="Cambria" pitchFamily="18" charset="0"/>
                          <a:ea typeface="Times New Roman"/>
                          <a:cs typeface="Times New Roman"/>
                        </a:rPr>
                        <a:t>Expenditure in tuition (</a:t>
                      </a:r>
                      <a:r>
                        <a:rPr lang="en-GB" sz="1600" dirty="0" err="1">
                          <a:solidFill>
                            <a:schemeClr val="tx1"/>
                          </a:solidFill>
                          <a:latin typeface="Cambria" pitchFamily="18" charset="0"/>
                          <a:ea typeface="Times New Roman"/>
                          <a:cs typeface="Times New Roman"/>
                        </a:rPr>
                        <a:t>Tobit</a:t>
                      </a:r>
                      <a:r>
                        <a:rPr lang="en-GB" sz="1600" dirty="0">
                          <a:solidFill>
                            <a:schemeClr val="tx1"/>
                          </a:solidFill>
                          <a:latin typeface="Cambria" pitchFamily="18" charset="0"/>
                          <a:ea typeface="Times New Roman"/>
                          <a:cs typeface="Times New Roman"/>
                        </a:rPr>
                        <a:t>)</a:t>
                      </a:r>
                      <a:endParaRPr lang="en-IN" sz="1600" dirty="0">
                        <a:solidFill>
                          <a:schemeClr val="tx1"/>
                        </a:solidFill>
                        <a:latin typeface="Cambria" pitchFamily="18" charset="0"/>
                        <a:ea typeface="Times New Roman"/>
                        <a:cs typeface="Times New Roman"/>
                      </a:endParaRPr>
                    </a:p>
                  </a:txBody>
                  <a:tcPr marL="68580" marR="68580" marT="0" marB="0"/>
                </a:tc>
                <a:tc hMerge="1">
                  <a:txBody>
                    <a:bodyPr/>
                    <a:lstStyle/>
                    <a:p>
                      <a:endParaRPr lang="en-IN"/>
                    </a:p>
                  </a:txBody>
                  <a:tcPr/>
                </a:tc>
              </a:tr>
              <a:tr h="634481">
                <a:tc>
                  <a:txBody>
                    <a:bodyPr/>
                    <a:lstStyle/>
                    <a:p>
                      <a:pPr>
                        <a:lnSpc>
                          <a:spcPct val="115000"/>
                        </a:lnSpc>
                        <a:spcAft>
                          <a:spcPts val="0"/>
                        </a:spcAft>
                      </a:pPr>
                      <a:endParaRPr lang="en-GB" sz="1600" dirty="0">
                        <a:latin typeface="Cambria" pitchFamily="18" charset="0"/>
                        <a:ea typeface="Times New Roman"/>
                        <a:cs typeface="Times New Roman"/>
                      </a:endParaRPr>
                    </a:p>
                  </a:txBody>
                  <a:tcPr marL="68580" marR="68580" marT="0" marB="0"/>
                </a:tc>
                <a:tc>
                  <a:txBody>
                    <a:bodyPr/>
                    <a:lstStyle/>
                    <a:p>
                      <a:pPr algn="ctr">
                        <a:lnSpc>
                          <a:spcPct val="115000"/>
                        </a:lnSpc>
                        <a:spcAft>
                          <a:spcPts val="0"/>
                        </a:spcAft>
                      </a:pPr>
                      <a:r>
                        <a:rPr lang="en-GB" sz="1600" dirty="0">
                          <a:latin typeface="Cambria" pitchFamily="18" charset="0"/>
                          <a:ea typeface="Times New Roman"/>
                          <a:cs typeface="Times New Roman"/>
                        </a:rPr>
                        <a:t>Without residual</a:t>
                      </a:r>
                      <a:endParaRPr lang="en-IN" sz="1600" dirty="0">
                        <a:latin typeface="Cambria" pitchFamily="18" charset="0"/>
                        <a:ea typeface="Times New Roman"/>
                        <a:cs typeface="Times New Roman"/>
                      </a:endParaRPr>
                    </a:p>
                  </a:txBody>
                  <a:tcPr marL="68580" marR="68580" marT="0" marB="0"/>
                </a:tc>
                <a:tc>
                  <a:txBody>
                    <a:bodyPr/>
                    <a:lstStyle/>
                    <a:p>
                      <a:pPr algn="ctr">
                        <a:lnSpc>
                          <a:spcPct val="115000"/>
                        </a:lnSpc>
                        <a:spcAft>
                          <a:spcPts val="0"/>
                        </a:spcAft>
                      </a:pPr>
                      <a:r>
                        <a:rPr lang="en-GB" sz="1600" dirty="0">
                          <a:latin typeface="Cambria" pitchFamily="18" charset="0"/>
                          <a:ea typeface="Times New Roman"/>
                          <a:cs typeface="Times New Roman"/>
                        </a:rPr>
                        <a:t>With residual</a:t>
                      </a:r>
                      <a:endParaRPr lang="en-IN" sz="1600" dirty="0">
                        <a:latin typeface="Cambria" pitchFamily="18" charset="0"/>
                        <a:ea typeface="Times New Roman"/>
                        <a:cs typeface="Times New Roman"/>
                      </a:endParaRPr>
                    </a:p>
                  </a:txBody>
                  <a:tcPr marL="68580" marR="68580" marT="0" marB="0"/>
                </a:tc>
                <a:tc>
                  <a:txBody>
                    <a:bodyPr/>
                    <a:lstStyle/>
                    <a:p>
                      <a:pPr algn="ctr">
                        <a:lnSpc>
                          <a:spcPct val="115000"/>
                        </a:lnSpc>
                        <a:spcAft>
                          <a:spcPts val="0"/>
                        </a:spcAft>
                      </a:pPr>
                      <a:r>
                        <a:rPr lang="en-GB" sz="1600">
                          <a:latin typeface="Cambria" pitchFamily="18" charset="0"/>
                          <a:ea typeface="Times New Roman"/>
                          <a:cs typeface="Times New Roman"/>
                        </a:rPr>
                        <a:t>Without residual</a:t>
                      </a:r>
                      <a:endParaRPr lang="en-IN" sz="1600">
                        <a:latin typeface="Cambria" pitchFamily="18" charset="0"/>
                        <a:ea typeface="Times New Roman"/>
                        <a:cs typeface="Times New Roman"/>
                      </a:endParaRPr>
                    </a:p>
                  </a:txBody>
                  <a:tcPr marL="68580" marR="68580" marT="0" marB="0"/>
                </a:tc>
                <a:tc>
                  <a:txBody>
                    <a:bodyPr/>
                    <a:lstStyle/>
                    <a:p>
                      <a:pPr algn="ctr">
                        <a:lnSpc>
                          <a:spcPct val="115000"/>
                        </a:lnSpc>
                        <a:spcAft>
                          <a:spcPts val="0"/>
                        </a:spcAft>
                      </a:pPr>
                      <a:r>
                        <a:rPr lang="en-GB" sz="1600">
                          <a:latin typeface="Cambria" pitchFamily="18" charset="0"/>
                          <a:ea typeface="Times New Roman"/>
                          <a:cs typeface="Times New Roman"/>
                        </a:rPr>
                        <a:t>With residual</a:t>
                      </a:r>
                      <a:endParaRPr lang="en-IN" sz="1600">
                        <a:latin typeface="Cambria" pitchFamily="18" charset="0"/>
                        <a:ea typeface="Times New Roman"/>
                        <a:cs typeface="Times New Roman"/>
                      </a:endParaRPr>
                    </a:p>
                  </a:txBody>
                  <a:tcPr marL="68580" marR="68580" marT="0" marB="0"/>
                </a:tc>
                <a:tc>
                  <a:txBody>
                    <a:bodyPr/>
                    <a:lstStyle/>
                    <a:p>
                      <a:pPr algn="ctr">
                        <a:lnSpc>
                          <a:spcPct val="115000"/>
                        </a:lnSpc>
                        <a:spcAft>
                          <a:spcPts val="0"/>
                        </a:spcAft>
                      </a:pPr>
                      <a:r>
                        <a:rPr lang="en-GB" sz="1600">
                          <a:latin typeface="Cambria" pitchFamily="18" charset="0"/>
                          <a:ea typeface="Times New Roman"/>
                          <a:cs typeface="Times New Roman"/>
                        </a:rPr>
                        <a:t>Without residual</a:t>
                      </a:r>
                      <a:endParaRPr lang="en-IN" sz="1600">
                        <a:latin typeface="Cambria" pitchFamily="18" charset="0"/>
                        <a:ea typeface="Times New Roman"/>
                        <a:cs typeface="Times New Roman"/>
                      </a:endParaRPr>
                    </a:p>
                  </a:txBody>
                  <a:tcPr marL="68580" marR="68580" marT="0" marB="0"/>
                </a:tc>
                <a:tc>
                  <a:txBody>
                    <a:bodyPr/>
                    <a:lstStyle/>
                    <a:p>
                      <a:pPr algn="ctr">
                        <a:lnSpc>
                          <a:spcPct val="115000"/>
                        </a:lnSpc>
                        <a:spcAft>
                          <a:spcPts val="0"/>
                        </a:spcAft>
                      </a:pPr>
                      <a:r>
                        <a:rPr lang="en-GB" sz="1600" dirty="0">
                          <a:latin typeface="Cambria" pitchFamily="18" charset="0"/>
                          <a:ea typeface="Times New Roman"/>
                          <a:cs typeface="Times New Roman"/>
                        </a:rPr>
                        <a:t>With residual</a:t>
                      </a:r>
                      <a:endParaRPr lang="en-IN" sz="1600" dirty="0">
                        <a:latin typeface="Cambria" pitchFamily="18" charset="0"/>
                        <a:ea typeface="Times New Roman"/>
                        <a:cs typeface="Times New Roman"/>
                      </a:endParaRPr>
                    </a:p>
                  </a:txBody>
                  <a:tcPr marL="68580" marR="68580" marT="0" marB="0"/>
                </a:tc>
              </a:tr>
              <a:tr h="634481">
                <a:tc>
                  <a:txBody>
                    <a:bodyPr/>
                    <a:lstStyle/>
                    <a:p>
                      <a:pPr>
                        <a:lnSpc>
                          <a:spcPct val="115000"/>
                        </a:lnSpc>
                        <a:spcAft>
                          <a:spcPts val="0"/>
                        </a:spcAft>
                      </a:pPr>
                      <a:r>
                        <a:rPr lang="en-GB" sz="1600" dirty="0">
                          <a:latin typeface="Cambria" pitchFamily="18" charset="0"/>
                          <a:ea typeface="Times New Roman"/>
                          <a:cs typeface="Times New Roman"/>
                        </a:rPr>
                        <a:t>Residuals</a:t>
                      </a:r>
                      <a:endParaRPr lang="en-IN" sz="1600" dirty="0">
                        <a:latin typeface="Cambria" pitchFamily="18" charset="0"/>
                        <a:ea typeface="Times New Roman"/>
                        <a:cs typeface="Times New Roman"/>
                      </a:endParaRPr>
                    </a:p>
                  </a:txBody>
                  <a:tcPr marL="68580" marR="68580" marT="0" marB="0"/>
                </a:tc>
                <a:tc>
                  <a:txBody>
                    <a:bodyPr/>
                    <a:lstStyle/>
                    <a:p>
                      <a:pPr algn="ctr">
                        <a:lnSpc>
                          <a:spcPct val="115000"/>
                        </a:lnSpc>
                        <a:spcAft>
                          <a:spcPts val="0"/>
                        </a:spcAft>
                      </a:pPr>
                      <a:endParaRPr lang="en-GB" sz="1600">
                        <a:latin typeface="Cambria" pitchFamily="18" charset="0"/>
                        <a:ea typeface="Times New Roman"/>
                        <a:cs typeface="Times New Roman"/>
                      </a:endParaRPr>
                    </a:p>
                  </a:txBody>
                  <a:tcPr marL="68580" marR="68580" marT="0" marB="0"/>
                </a:tc>
                <a:tc>
                  <a:txBody>
                    <a:bodyPr/>
                    <a:lstStyle/>
                    <a:p>
                      <a:pPr algn="ctr">
                        <a:lnSpc>
                          <a:spcPct val="115000"/>
                        </a:lnSpc>
                        <a:spcAft>
                          <a:spcPts val="0"/>
                        </a:spcAft>
                      </a:pPr>
                      <a:r>
                        <a:rPr lang="en-GB" sz="1600">
                          <a:latin typeface="Cambria" pitchFamily="18" charset="0"/>
                          <a:ea typeface="Times New Roman"/>
                          <a:cs typeface="Times New Roman"/>
                        </a:rPr>
                        <a:t>-0.172</a:t>
                      </a:r>
                      <a:endParaRPr lang="en-IN" sz="1600">
                        <a:latin typeface="Cambria" pitchFamily="18" charset="0"/>
                        <a:ea typeface="Times New Roman"/>
                        <a:cs typeface="Times New Roman"/>
                      </a:endParaRPr>
                    </a:p>
                  </a:txBody>
                  <a:tcPr marL="68580" marR="68580" marT="0" marB="0"/>
                </a:tc>
                <a:tc>
                  <a:txBody>
                    <a:bodyPr/>
                    <a:lstStyle/>
                    <a:p>
                      <a:pPr algn="ctr">
                        <a:lnSpc>
                          <a:spcPct val="115000"/>
                        </a:lnSpc>
                        <a:spcAft>
                          <a:spcPts val="0"/>
                        </a:spcAft>
                      </a:pPr>
                      <a:endParaRPr lang="en-GB" sz="1600">
                        <a:latin typeface="Cambria" pitchFamily="18" charset="0"/>
                        <a:ea typeface="Times New Roman"/>
                        <a:cs typeface="Times New Roman"/>
                      </a:endParaRPr>
                    </a:p>
                  </a:txBody>
                  <a:tcPr marL="68580" marR="68580" marT="0" marB="0"/>
                </a:tc>
                <a:tc>
                  <a:txBody>
                    <a:bodyPr/>
                    <a:lstStyle/>
                    <a:p>
                      <a:pPr algn="ctr">
                        <a:lnSpc>
                          <a:spcPct val="115000"/>
                        </a:lnSpc>
                        <a:spcAft>
                          <a:spcPts val="0"/>
                        </a:spcAft>
                      </a:pPr>
                      <a:r>
                        <a:rPr lang="en-GB" sz="1600">
                          <a:latin typeface="Cambria" pitchFamily="18" charset="0"/>
                          <a:ea typeface="Times New Roman"/>
                          <a:cs typeface="Times New Roman"/>
                        </a:rPr>
                        <a:t>-0.440</a:t>
                      </a:r>
                      <a:r>
                        <a:rPr lang="en-GB" sz="1600" baseline="30000">
                          <a:latin typeface="Cambria" pitchFamily="18" charset="0"/>
                          <a:ea typeface="Times New Roman"/>
                          <a:cs typeface="Times New Roman"/>
                        </a:rPr>
                        <a:t>*</a:t>
                      </a:r>
                      <a:endParaRPr lang="en-IN" sz="1600">
                        <a:latin typeface="Cambria" pitchFamily="18" charset="0"/>
                        <a:ea typeface="Times New Roman"/>
                        <a:cs typeface="Times New Roman"/>
                      </a:endParaRPr>
                    </a:p>
                  </a:txBody>
                  <a:tcPr marL="68580" marR="68580" marT="0" marB="0"/>
                </a:tc>
                <a:tc>
                  <a:txBody>
                    <a:bodyPr/>
                    <a:lstStyle/>
                    <a:p>
                      <a:pPr algn="ctr">
                        <a:lnSpc>
                          <a:spcPct val="115000"/>
                        </a:lnSpc>
                        <a:spcAft>
                          <a:spcPts val="0"/>
                        </a:spcAft>
                      </a:pPr>
                      <a:endParaRPr lang="en-GB" sz="1600">
                        <a:latin typeface="Cambria" pitchFamily="18" charset="0"/>
                        <a:ea typeface="Times New Roman"/>
                        <a:cs typeface="Times New Roman"/>
                      </a:endParaRPr>
                    </a:p>
                  </a:txBody>
                  <a:tcPr marL="68580" marR="68580" marT="0" marB="0"/>
                </a:tc>
                <a:tc>
                  <a:txBody>
                    <a:bodyPr/>
                    <a:lstStyle/>
                    <a:p>
                      <a:pPr algn="ctr">
                        <a:lnSpc>
                          <a:spcPct val="115000"/>
                        </a:lnSpc>
                        <a:spcAft>
                          <a:spcPts val="0"/>
                        </a:spcAft>
                      </a:pPr>
                      <a:r>
                        <a:rPr lang="en-GB" sz="1600">
                          <a:latin typeface="Cambria" pitchFamily="18" charset="0"/>
                          <a:ea typeface="Times New Roman"/>
                          <a:cs typeface="Times New Roman"/>
                        </a:rPr>
                        <a:t>-0.723</a:t>
                      </a:r>
                      <a:r>
                        <a:rPr lang="en-GB" sz="1600" baseline="30000">
                          <a:latin typeface="Cambria" pitchFamily="18" charset="0"/>
                          <a:ea typeface="Times New Roman"/>
                          <a:cs typeface="Times New Roman"/>
                        </a:rPr>
                        <a:t>*</a:t>
                      </a:r>
                      <a:endParaRPr lang="en-IN" sz="1600">
                        <a:latin typeface="Cambria" pitchFamily="18" charset="0"/>
                        <a:ea typeface="Times New Roman"/>
                        <a:cs typeface="Times New Roman"/>
                      </a:endParaRPr>
                    </a:p>
                  </a:txBody>
                  <a:tcPr marL="68580" marR="68580" marT="0" marB="0"/>
                </a:tc>
              </a:tr>
              <a:tr h="634481">
                <a:tc>
                  <a:txBody>
                    <a:bodyPr/>
                    <a:lstStyle/>
                    <a:p>
                      <a:pPr>
                        <a:lnSpc>
                          <a:spcPct val="115000"/>
                        </a:lnSpc>
                        <a:spcAft>
                          <a:spcPts val="0"/>
                        </a:spcAft>
                      </a:pPr>
                      <a:endParaRPr lang="en-GB" sz="1600" dirty="0">
                        <a:latin typeface="Cambria" pitchFamily="18" charset="0"/>
                        <a:ea typeface="Times New Roman"/>
                        <a:cs typeface="Times New Roman"/>
                      </a:endParaRPr>
                    </a:p>
                  </a:txBody>
                  <a:tcPr marL="68580" marR="68580" marT="0" marB="0"/>
                </a:tc>
                <a:tc>
                  <a:txBody>
                    <a:bodyPr/>
                    <a:lstStyle/>
                    <a:p>
                      <a:pPr algn="ctr">
                        <a:lnSpc>
                          <a:spcPct val="115000"/>
                        </a:lnSpc>
                        <a:spcAft>
                          <a:spcPts val="0"/>
                        </a:spcAft>
                      </a:pPr>
                      <a:endParaRPr lang="en-GB" sz="1600">
                        <a:latin typeface="Cambria" pitchFamily="18" charset="0"/>
                        <a:ea typeface="Times New Roman"/>
                        <a:cs typeface="Times New Roman"/>
                      </a:endParaRPr>
                    </a:p>
                  </a:txBody>
                  <a:tcPr marL="68580" marR="68580" marT="0" marB="0"/>
                </a:tc>
                <a:tc>
                  <a:txBody>
                    <a:bodyPr/>
                    <a:lstStyle/>
                    <a:p>
                      <a:pPr algn="ctr">
                        <a:lnSpc>
                          <a:spcPct val="115000"/>
                        </a:lnSpc>
                        <a:spcAft>
                          <a:spcPts val="0"/>
                        </a:spcAft>
                      </a:pPr>
                      <a:r>
                        <a:rPr lang="en-GB" sz="1600">
                          <a:latin typeface="Cambria" pitchFamily="18" charset="0"/>
                          <a:ea typeface="Times New Roman"/>
                          <a:cs typeface="Times New Roman"/>
                        </a:rPr>
                        <a:t>(0.137)</a:t>
                      </a:r>
                      <a:endParaRPr lang="en-IN" sz="1600">
                        <a:latin typeface="Cambria" pitchFamily="18" charset="0"/>
                        <a:ea typeface="Times New Roman"/>
                        <a:cs typeface="Times New Roman"/>
                      </a:endParaRPr>
                    </a:p>
                  </a:txBody>
                  <a:tcPr marL="68580" marR="68580" marT="0" marB="0"/>
                </a:tc>
                <a:tc>
                  <a:txBody>
                    <a:bodyPr/>
                    <a:lstStyle/>
                    <a:p>
                      <a:pPr algn="ctr">
                        <a:lnSpc>
                          <a:spcPct val="115000"/>
                        </a:lnSpc>
                        <a:spcAft>
                          <a:spcPts val="0"/>
                        </a:spcAft>
                      </a:pPr>
                      <a:endParaRPr lang="en-GB" sz="1600">
                        <a:latin typeface="Cambria" pitchFamily="18" charset="0"/>
                        <a:ea typeface="Times New Roman"/>
                        <a:cs typeface="Times New Roman"/>
                      </a:endParaRPr>
                    </a:p>
                  </a:txBody>
                  <a:tcPr marL="68580" marR="68580" marT="0" marB="0"/>
                </a:tc>
                <a:tc>
                  <a:txBody>
                    <a:bodyPr/>
                    <a:lstStyle/>
                    <a:p>
                      <a:pPr algn="ctr">
                        <a:lnSpc>
                          <a:spcPct val="115000"/>
                        </a:lnSpc>
                        <a:spcAft>
                          <a:spcPts val="0"/>
                        </a:spcAft>
                      </a:pPr>
                      <a:r>
                        <a:rPr lang="en-GB" sz="1600">
                          <a:latin typeface="Cambria" pitchFamily="18" charset="0"/>
                          <a:ea typeface="Times New Roman"/>
                          <a:cs typeface="Times New Roman"/>
                        </a:rPr>
                        <a:t>(0.229)</a:t>
                      </a:r>
                      <a:endParaRPr lang="en-IN" sz="1600">
                        <a:latin typeface="Cambria" pitchFamily="18" charset="0"/>
                        <a:ea typeface="Times New Roman"/>
                        <a:cs typeface="Times New Roman"/>
                      </a:endParaRPr>
                    </a:p>
                  </a:txBody>
                  <a:tcPr marL="68580" marR="68580" marT="0" marB="0"/>
                </a:tc>
                <a:tc>
                  <a:txBody>
                    <a:bodyPr/>
                    <a:lstStyle/>
                    <a:p>
                      <a:pPr algn="ctr">
                        <a:lnSpc>
                          <a:spcPct val="115000"/>
                        </a:lnSpc>
                        <a:spcAft>
                          <a:spcPts val="0"/>
                        </a:spcAft>
                      </a:pPr>
                      <a:endParaRPr lang="en-GB" sz="1600">
                        <a:latin typeface="Cambria" pitchFamily="18" charset="0"/>
                        <a:ea typeface="Times New Roman"/>
                        <a:cs typeface="Times New Roman"/>
                      </a:endParaRPr>
                    </a:p>
                  </a:txBody>
                  <a:tcPr marL="68580" marR="68580" marT="0" marB="0"/>
                </a:tc>
                <a:tc>
                  <a:txBody>
                    <a:bodyPr/>
                    <a:lstStyle/>
                    <a:p>
                      <a:pPr algn="ctr">
                        <a:lnSpc>
                          <a:spcPct val="115000"/>
                        </a:lnSpc>
                        <a:spcAft>
                          <a:spcPts val="0"/>
                        </a:spcAft>
                      </a:pPr>
                      <a:r>
                        <a:rPr lang="en-GB" sz="1600">
                          <a:latin typeface="Cambria" pitchFamily="18" charset="0"/>
                          <a:ea typeface="Times New Roman"/>
                          <a:cs typeface="Times New Roman"/>
                        </a:rPr>
                        <a:t>(0.394)</a:t>
                      </a:r>
                      <a:endParaRPr lang="en-IN" sz="1600">
                        <a:latin typeface="Cambria" pitchFamily="18" charset="0"/>
                        <a:ea typeface="Times New Roman"/>
                        <a:cs typeface="Times New Roman"/>
                      </a:endParaRPr>
                    </a:p>
                  </a:txBody>
                  <a:tcPr marL="68580" marR="68580" marT="0" marB="0"/>
                </a:tc>
              </a:tr>
              <a:tr h="634481">
                <a:tc>
                  <a:txBody>
                    <a:bodyPr/>
                    <a:lstStyle/>
                    <a:p>
                      <a:pPr>
                        <a:lnSpc>
                          <a:spcPct val="115000"/>
                        </a:lnSpc>
                        <a:spcAft>
                          <a:spcPts val="0"/>
                        </a:spcAft>
                      </a:pPr>
                      <a:r>
                        <a:rPr lang="en-GB" sz="1600" dirty="0" smtClean="0">
                          <a:latin typeface="Cambria" pitchFamily="18" charset="0"/>
                          <a:ea typeface="Times New Roman"/>
                          <a:cs typeface="Times New Roman"/>
                        </a:rPr>
                        <a:t>Log of working days</a:t>
                      </a:r>
                      <a:endParaRPr lang="en-IN" sz="1600" dirty="0">
                        <a:latin typeface="Cambria" pitchFamily="18" charset="0"/>
                        <a:ea typeface="Times New Roman"/>
                        <a:cs typeface="Times New Roman"/>
                      </a:endParaRPr>
                    </a:p>
                  </a:txBody>
                  <a:tcPr marL="68580" marR="68580" marT="0" marB="0"/>
                </a:tc>
                <a:tc>
                  <a:txBody>
                    <a:bodyPr/>
                    <a:lstStyle/>
                    <a:p>
                      <a:pPr algn="ctr">
                        <a:lnSpc>
                          <a:spcPct val="115000"/>
                        </a:lnSpc>
                        <a:spcAft>
                          <a:spcPts val="0"/>
                        </a:spcAft>
                      </a:pPr>
                      <a:r>
                        <a:rPr lang="en-GB" sz="1600">
                          <a:latin typeface="Cambria" pitchFamily="18" charset="0"/>
                          <a:ea typeface="Times New Roman"/>
                          <a:cs typeface="Times New Roman"/>
                        </a:rPr>
                        <a:t>0.109</a:t>
                      </a:r>
                      <a:r>
                        <a:rPr lang="en-GB" sz="1600" baseline="30000">
                          <a:latin typeface="Cambria" pitchFamily="18" charset="0"/>
                          <a:ea typeface="Times New Roman"/>
                          <a:cs typeface="Times New Roman"/>
                        </a:rPr>
                        <a:t>**</a:t>
                      </a:r>
                      <a:endParaRPr lang="en-IN" sz="1600">
                        <a:latin typeface="Cambria" pitchFamily="18" charset="0"/>
                        <a:ea typeface="Times New Roman"/>
                        <a:cs typeface="Times New Roman"/>
                      </a:endParaRPr>
                    </a:p>
                  </a:txBody>
                  <a:tcPr marL="68580" marR="68580" marT="0" marB="0"/>
                </a:tc>
                <a:tc>
                  <a:txBody>
                    <a:bodyPr/>
                    <a:lstStyle/>
                    <a:p>
                      <a:pPr algn="ctr">
                        <a:lnSpc>
                          <a:spcPct val="115000"/>
                        </a:lnSpc>
                        <a:spcAft>
                          <a:spcPts val="0"/>
                        </a:spcAft>
                      </a:pPr>
                      <a:r>
                        <a:rPr lang="en-GB" sz="1600">
                          <a:latin typeface="Cambria" pitchFamily="18" charset="0"/>
                          <a:ea typeface="Times New Roman"/>
                          <a:cs typeface="Times New Roman"/>
                        </a:rPr>
                        <a:t>0.281</a:t>
                      </a:r>
                      <a:r>
                        <a:rPr lang="en-GB" sz="1600" baseline="30000">
                          <a:latin typeface="Cambria" pitchFamily="18" charset="0"/>
                          <a:ea typeface="Times New Roman"/>
                          <a:cs typeface="Times New Roman"/>
                        </a:rPr>
                        <a:t>**</a:t>
                      </a:r>
                      <a:endParaRPr lang="en-IN" sz="1600">
                        <a:latin typeface="Cambria" pitchFamily="18" charset="0"/>
                        <a:ea typeface="Times New Roman"/>
                        <a:cs typeface="Times New Roman"/>
                      </a:endParaRPr>
                    </a:p>
                  </a:txBody>
                  <a:tcPr marL="68580" marR="68580" marT="0" marB="0"/>
                </a:tc>
                <a:tc>
                  <a:txBody>
                    <a:bodyPr/>
                    <a:lstStyle/>
                    <a:p>
                      <a:pPr algn="ctr">
                        <a:lnSpc>
                          <a:spcPct val="115000"/>
                        </a:lnSpc>
                        <a:spcAft>
                          <a:spcPts val="0"/>
                        </a:spcAft>
                      </a:pPr>
                      <a:r>
                        <a:rPr lang="en-GB" sz="1600">
                          <a:latin typeface="Cambria" pitchFamily="18" charset="0"/>
                          <a:ea typeface="Times New Roman"/>
                          <a:cs typeface="Times New Roman"/>
                        </a:rPr>
                        <a:t>0.194</a:t>
                      </a:r>
                      <a:r>
                        <a:rPr lang="en-GB" sz="1600" baseline="30000">
                          <a:latin typeface="Cambria" pitchFamily="18" charset="0"/>
                          <a:ea typeface="Times New Roman"/>
                          <a:cs typeface="Times New Roman"/>
                        </a:rPr>
                        <a:t>***</a:t>
                      </a:r>
                      <a:endParaRPr lang="en-IN" sz="1600">
                        <a:latin typeface="Cambria" pitchFamily="18" charset="0"/>
                        <a:ea typeface="Times New Roman"/>
                        <a:cs typeface="Times New Roman"/>
                      </a:endParaRPr>
                    </a:p>
                  </a:txBody>
                  <a:tcPr marL="68580" marR="68580" marT="0" marB="0"/>
                </a:tc>
                <a:tc>
                  <a:txBody>
                    <a:bodyPr/>
                    <a:lstStyle/>
                    <a:p>
                      <a:pPr algn="ctr">
                        <a:lnSpc>
                          <a:spcPct val="115000"/>
                        </a:lnSpc>
                        <a:spcAft>
                          <a:spcPts val="0"/>
                        </a:spcAft>
                      </a:pPr>
                      <a:r>
                        <a:rPr lang="en-GB" sz="1600">
                          <a:latin typeface="Cambria" pitchFamily="18" charset="0"/>
                          <a:ea typeface="Times New Roman"/>
                          <a:cs typeface="Times New Roman"/>
                        </a:rPr>
                        <a:t>0.635</a:t>
                      </a:r>
                      <a:r>
                        <a:rPr lang="en-GB" sz="1600" baseline="30000">
                          <a:latin typeface="Cambria" pitchFamily="18" charset="0"/>
                          <a:ea typeface="Times New Roman"/>
                          <a:cs typeface="Times New Roman"/>
                        </a:rPr>
                        <a:t>***</a:t>
                      </a:r>
                      <a:endParaRPr lang="en-IN" sz="1600">
                        <a:latin typeface="Cambria" pitchFamily="18" charset="0"/>
                        <a:ea typeface="Times New Roman"/>
                        <a:cs typeface="Times New Roman"/>
                      </a:endParaRPr>
                    </a:p>
                  </a:txBody>
                  <a:tcPr marL="68580" marR="68580" marT="0" marB="0"/>
                </a:tc>
                <a:tc>
                  <a:txBody>
                    <a:bodyPr/>
                    <a:lstStyle/>
                    <a:p>
                      <a:pPr algn="ctr">
                        <a:lnSpc>
                          <a:spcPct val="115000"/>
                        </a:lnSpc>
                        <a:spcAft>
                          <a:spcPts val="0"/>
                        </a:spcAft>
                      </a:pPr>
                      <a:r>
                        <a:rPr lang="en-GB" sz="1600">
                          <a:latin typeface="Cambria" pitchFamily="18" charset="0"/>
                          <a:ea typeface="Times New Roman"/>
                          <a:cs typeface="Times New Roman"/>
                        </a:rPr>
                        <a:t>0.362</a:t>
                      </a:r>
                      <a:r>
                        <a:rPr lang="en-GB" sz="1600" baseline="30000">
                          <a:latin typeface="Cambria" pitchFamily="18" charset="0"/>
                          <a:ea typeface="Times New Roman"/>
                          <a:cs typeface="Times New Roman"/>
                        </a:rPr>
                        <a:t>***</a:t>
                      </a:r>
                      <a:endParaRPr lang="en-IN" sz="1600">
                        <a:latin typeface="Cambria" pitchFamily="18" charset="0"/>
                        <a:ea typeface="Times New Roman"/>
                        <a:cs typeface="Times New Roman"/>
                      </a:endParaRPr>
                    </a:p>
                  </a:txBody>
                  <a:tcPr marL="68580" marR="68580" marT="0" marB="0"/>
                </a:tc>
                <a:tc>
                  <a:txBody>
                    <a:bodyPr/>
                    <a:lstStyle/>
                    <a:p>
                      <a:pPr algn="ctr">
                        <a:lnSpc>
                          <a:spcPct val="115000"/>
                        </a:lnSpc>
                        <a:spcAft>
                          <a:spcPts val="0"/>
                        </a:spcAft>
                      </a:pPr>
                      <a:r>
                        <a:rPr lang="en-GB" sz="1600">
                          <a:latin typeface="Cambria" pitchFamily="18" charset="0"/>
                          <a:ea typeface="Times New Roman"/>
                          <a:cs typeface="Times New Roman"/>
                        </a:rPr>
                        <a:t>1.085</a:t>
                      </a:r>
                      <a:r>
                        <a:rPr lang="en-GB" sz="1600" baseline="30000">
                          <a:latin typeface="Cambria" pitchFamily="18" charset="0"/>
                          <a:ea typeface="Times New Roman"/>
                          <a:cs typeface="Times New Roman"/>
                        </a:rPr>
                        <a:t>***</a:t>
                      </a:r>
                      <a:endParaRPr lang="en-IN" sz="1600">
                        <a:latin typeface="Cambria" pitchFamily="18" charset="0"/>
                        <a:ea typeface="Times New Roman"/>
                        <a:cs typeface="Times New Roman"/>
                      </a:endParaRPr>
                    </a:p>
                  </a:txBody>
                  <a:tcPr marL="68580" marR="68580" marT="0" marB="0"/>
                </a:tc>
              </a:tr>
              <a:tr h="634481">
                <a:tc>
                  <a:txBody>
                    <a:bodyPr/>
                    <a:lstStyle/>
                    <a:p>
                      <a:pPr>
                        <a:lnSpc>
                          <a:spcPct val="115000"/>
                        </a:lnSpc>
                        <a:spcAft>
                          <a:spcPts val="0"/>
                        </a:spcAft>
                      </a:pPr>
                      <a:endParaRPr lang="en-GB" sz="1600" dirty="0">
                        <a:latin typeface="Cambria" pitchFamily="18" charset="0"/>
                        <a:ea typeface="Times New Roman"/>
                        <a:cs typeface="Times New Roman"/>
                      </a:endParaRPr>
                    </a:p>
                  </a:txBody>
                  <a:tcPr marL="68580" marR="68580" marT="0" marB="0"/>
                </a:tc>
                <a:tc>
                  <a:txBody>
                    <a:bodyPr/>
                    <a:lstStyle/>
                    <a:p>
                      <a:pPr algn="ctr">
                        <a:lnSpc>
                          <a:spcPct val="115000"/>
                        </a:lnSpc>
                        <a:spcAft>
                          <a:spcPts val="0"/>
                        </a:spcAft>
                      </a:pPr>
                      <a:r>
                        <a:rPr lang="en-GB" sz="1600">
                          <a:latin typeface="Cambria" pitchFamily="18" charset="0"/>
                          <a:ea typeface="Times New Roman"/>
                          <a:cs typeface="Times New Roman"/>
                        </a:rPr>
                        <a:t>(0.045)</a:t>
                      </a:r>
                      <a:endParaRPr lang="en-IN" sz="1600">
                        <a:latin typeface="Cambria" pitchFamily="18" charset="0"/>
                        <a:ea typeface="Times New Roman"/>
                        <a:cs typeface="Times New Roman"/>
                      </a:endParaRPr>
                    </a:p>
                  </a:txBody>
                  <a:tcPr marL="68580" marR="68580" marT="0" marB="0"/>
                </a:tc>
                <a:tc>
                  <a:txBody>
                    <a:bodyPr/>
                    <a:lstStyle/>
                    <a:p>
                      <a:pPr algn="ctr">
                        <a:lnSpc>
                          <a:spcPct val="115000"/>
                        </a:lnSpc>
                        <a:spcAft>
                          <a:spcPts val="0"/>
                        </a:spcAft>
                      </a:pPr>
                      <a:r>
                        <a:rPr lang="en-GB" sz="1600">
                          <a:latin typeface="Cambria" pitchFamily="18" charset="0"/>
                          <a:ea typeface="Times New Roman"/>
                          <a:cs typeface="Times New Roman"/>
                        </a:rPr>
                        <a:t>(0.131)</a:t>
                      </a:r>
                      <a:endParaRPr lang="en-IN" sz="1600">
                        <a:latin typeface="Cambria" pitchFamily="18" charset="0"/>
                        <a:ea typeface="Times New Roman"/>
                        <a:cs typeface="Times New Roman"/>
                      </a:endParaRPr>
                    </a:p>
                  </a:txBody>
                  <a:tcPr marL="68580" marR="68580" marT="0" marB="0"/>
                </a:tc>
                <a:tc>
                  <a:txBody>
                    <a:bodyPr/>
                    <a:lstStyle/>
                    <a:p>
                      <a:pPr algn="ctr">
                        <a:lnSpc>
                          <a:spcPct val="115000"/>
                        </a:lnSpc>
                        <a:spcAft>
                          <a:spcPts val="0"/>
                        </a:spcAft>
                      </a:pPr>
                      <a:r>
                        <a:rPr lang="en-GB" sz="1600">
                          <a:latin typeface="Cambria" pitchFamily="18" charset="0"/>
                          <a:ea typeface="Times New Roman"/>
                          <a:cs typeface="Times New Roman"/>
                        </a:rPr>
                        <a:t>(0.075)</a:t>
                      </a:r>
                      <a:endParaRPr lang="en-IN" sz="1600">
                        <a:latin typeface="Cambria" pitchFamily="18" charset="0"/>
                        <a:ea typeface="Times New Roman"/>
                        <a:cs typeface="Times New Roman"/>
                      </a:endParaRPr>
                    </a:p>
                  </a:txBody>
                  <a:tcPr marL="68580" marR="68580" marT="0" marB="0"/>
                </a:tc>
                <a:tc>
                  <a:txBody>
                    <a:bodyPr/>
                    <a:lstStyle/>
                    <a:p>
                      <a:pPr algn="ctr">
                        <a:lnSpc>
                          <a:spcPct val="115000"/>
                        </a:lnSpc>
                        <a:spcAft>
                          <a:spcPts val="0"/>
                        </a:spcAft>
                      </a:pPr>
                      <a:r>
                        <a:rPr lang="en-GB" sz="1600">
                          <a:latin typeface="Cambria" pitchFamily="18" charset="0"/>
                          <a:ea typeface="Times New Roman"/>
                          <a:cs typeface="Times New Roman"/>
                        </a:rPr>
                        <a:t>(0.221)</a:t>
                      </a:r>
                      <a:endParaRPr lang="en-IN" sz="1600">
                        <a:latin typeface="Cambria" pitchFamily="18" charset="0"/>
                        <a:ea typeface="Times New Roman"/>
                        <a:cs typeface="Times New Roman"/>
                      </a:endParaRPr>
                    </a:p>
                  </a:txBody>
                  <a:tcPr marL="68580" marR="68580" marT="0" marB="0"/>
                </a:tc>
                <a:tc>
                  <a:txBody>
                    <a:bodyPr/>
                    <a:lstStyle/>
                    <a:p>
                      <a:pPr algn="ctr">
                        <a:lnSpc>
                          <a:spcPct val="115000"/>
                        </a:lnSpc>
                        <a:spcAft>
                          <a:spcPts val="0"/>
                        </a:spcAft>
                      </a:pPr>
                      <a:r>
                        <a:rPr lang="en-GB" sz="1600">
                          <a:latin typeface="Cambria" pitchFamily="18" charset="0"/>
                          <a:ea typeface="Times New Roman"/>
                          <a:cs typeface="Times New Roman"/>
                        </a:rPr>
                        <a:t>(0.135)</a:t>
                      </a:r>
                      <a:endParaRPr lang="en-IN" sz="1600">
                        <a:latin typeface="Cambria" pitchFamily="18" charset="0"/>
                        <a:ea typeface="Times New Roman"/>
                        <a:cs typeface="Times New Roman"/>
                      </a:endParaRPr>
                    </a:p>
                  </a:txBody>
                  <a:tcPr marL="68580" marR="68580" marT="0" marB="0"/>
                </a:tc>
                <a:tc>
                  <a:txBody>
                    <a:bodyPr/>
                    <a:lstStyle/>
                    <a:p>
                      <a:pPr algn="ctr">
                        <a:lnSpc>
                          <a:spcPct val="115000"/>
                        </a:lnSpc>
                        <a:spcAft>
                          <a:spcPts val="0"/>
                        </a:spcAft>
                      </a:pPr>
                      <a:r>
                        <a:rPr lang="en-GB" sz="1600" dirty="0">
                          <a:latin typeface="Cambria" pitchFamily="18" charset="0"/>
                          <a:ea typeface="Times New Roman"/>
                          <a:cs typeface="Times New Roman"/>
                        </a:rPr>
                        <a:t>(0.370)</a:t>
                      </a:r>
                      <a:endParaRPr lang="en-IN" sz="1600" dirty="0">
                        <a:latin typeface="Cambria" pitchFamily="18" charset="0"/>
                        <a:ea typeface="Times New Roman"/>
                        <a:cs typeface="Times New Roman"/>
                      </a:endParaRPr>
                    </a:p>
                  </a:txBody>
                  <a:tcPr marL="68580" marR="68580" marT="0" marB="0"/>
                </a:tc>
              </a:tr>
              <a:tr h="634481">
                <a:tc>
                  <a:txBody>
                    <a:bodyPr/>
                    <a:lstStyle/>
                    <a:p>
                      <a:r>
                        <a:rPr lang="en-IN" sz="1600" dirty="0" smtClean="0">
                          <a:latin typeface="Cambria" pitchFamily="18" charset="0"/>
                        </a:rPr>
                        <a:t>Controls</a:t>
                      </a:r>
                      <a:endParaRPr lang="en-IN" sz="1600" dirty="0">
                        <a:latin typeface="Cambria" pitchFamily="18" charset="0"/>
                      </a:endParaRPr>
                    </a:p>
                  </a:txBody>
                  <a:tcPr/>
                </a:tc>
                <a:tc>
                  <a:txBody>
                    <a:bodyPr/>
                    <a:lstStyle/>
                    <a:p>
                      <a:pPr algn="ctr"/>
                      <a:r>
                        <a:rPr lang="en-IN" sz="1600" dirty="0" smtClean="0">
                          <a:latin typeface="Cambria" pitchFamily="18" charset="0"/>
                        </a:rPr>
                        <a:t>Yes</a:t>
                      </a:r>
                      <a:endParaRPr lang="en-IN" sz="1600" dirty="0">
                        <a:latin typeface="Cambria" pitchFamily="18" charset="0"/>
                      </a:endParaRPr>
                    </a:p>
                  </a:txBody>
                  <a:tcPr/>
                </a:tc>
                <a:tc>
                  <a:txBody>
                    <a:bodyPr/>
                    <a:lstStyle/>
                    <a:p>
                      <a:pPr algn="ctr"/>
                      <a:r>
                        <a:rPr lang="en-IN" sz="1600" dirty="0" smtClean="0">
                          <a:latin typeface="Cambria" pitchFamily="18" charset="0"/>
                        </a:rPr>
                        <a:t>Yes</a:t>
                      </a:r>
                      <a:endParaRPr lang="en-IN" sz="1600" dirty="0">
                        <a:latin typeface="Cambria" pitchFamily="18" charset="0"/>
                      </a:endParaRPr>
                    </a:p>
                  </a:txBody>
                  <a:tcPr/>
                </a:tc>
                <a:tc>
                  <a:txBody>
                    <a:bodyPr/>
                    <a:lstStyle/>
                    <a:p>
                      <a:pPr algn="ctr"/>
                      <a:r>
                        <a:rPr lang="en-IN" sz="1600" dirty="0" smtClean="0">
                          <a:latin typeface="Cambria" pitchFamily="18" charset="0"/>
                        </a:rPr>
                        <a:t>Yes</a:t>
                      </a:r>
                      <a:endParaRPr lang="en-IN" sz="1600" dirty="0">
                        <a:latin typeface="Cambria" pitchFamily="18" charset="0"/>
                      </a:endParaRPr>
                    </a:p>
                  </a:txBody>
                  <a:tcPr/>
                </a:tc>
                <a:tc>
                  <a:txBody>
                    <a:bodyPr/>
                    <a:lstStyle/>
                    <a:p>
                      <a:pPr algn="ctr"/>
                      <a:r>
                        <a:rPr lang="en-IN" sz="1600" smtClean="0">
                          <a:latin typeface="Cambria" pitchFamily="18" charset="0"/>
                        </a:rPr>
                        <a:t>Yes</a:t>
                      </a:r>
                      <a:endParaRPr lang="en-IN" sz="1600" dirty="0">
                        <a:latin typeface="Cambria" pitchFamily="18" charset="0"/>
                      </a:endParaRPr>
                    </a:p>
                  </a:txBody>
                  <a:tcPr/>
                </a:tc>
                <a:tc>
                  <a:txBody>
                    <a:bodyPr/>
                    <a:lstStyle/>
                    <a:p>
                      <a:pPr algn="ctr"/>
                      <a:r>
                        <a:rPr lang="en-IN" sz="1600" smtClean="0">
                          <a:latin typeface="Cambria" pitchFamily="18" charset="0"/>
                        </a:rPr>
                        <a:t>Yes</a:t>
                      </a:r>
                      <a:endParaRPr lang="en-IN" sz="1600" dirty="0">
                        <a:latin typeface="Cambria" pitchFamily="18" charset="0"/>
                      </a:endParaRPr>
                    </a:p>
                  </a:txBody>
                  <a:tcPr/>
                </a:tc>
                <a:tc>
                  <a:txBody>
                    <a:bodyPr/>
                    <a:lstStyle/>
                    <a:p>
                      <a:pPr algn="ctr"/>
                      <a:r>
                        <a:rPr lang="en-IN" sz="1600" dirty="0" smtClean="0">
                          <a:latin typeface="Cambria" pitchFamily="18" charset="0"/>
                        </a:rPr>
                        <a:t>Yes</a:t>
                      </a:r>
                      <a:endParaRPr lang="en-IN" sz="1600" dirty="0">
                        <a:latin typeface="Cambria" pitchFamily="18" charset="0"/>
                      </a:endParaRPr>
                    </a:p>
                  </a:txBody>
                  <a:tcPr/>
                </a:tc>
              </a:tr>
              <a:tr h="710613">
                <a:tc>
                  <a:txBody>
                    <a:bodyPr/>
                    <a:lstStyle/>
                    <a:p>
                      <a:r>
                        <a:rPr lang="en-IN" sz="1600" dirty="0" smtClean="0">
                          <a:latin typeface="Cambria" pitchFamily="18" charset="0"/>
                        </a:rPr>
                        <a:t>GP fixed effects</a:t>
                      </a:r>
                      <a:endParaRPr lang="en-IN" sz="1600" dirty="0">
                        <a:latin typeface="Cambria" pitchFamily="18" charset="0"/>
                      </a:endParaRPr>
                    </a:p>
                  </a:txBody>
                  <a:tcPr/>
                </a:tc>
                <a:tc>
                  <a:txBody>
                    <a:bodyPr/>
                    <a:lstStyle/>
                    <a:p>
                      <a:pPr algn="ctr"/>
                      <a:r>
                        <a:rPr lang="en-IN" sz="1600" smtClean="0">
                          <a:latin typeface="Cambria" pitchFamily="18" charset="0"/>
                        </a:rPr>
                        <a:t>Yes</a:t>
                      </a:r>
                      <a:endParaRPr lang="en-IN" sz="1600" dirty="0">
                        <a:latin typeface="Cambria" pitchFamily="18" charset="0"/>
                      </a:endParaRPr>
                    </a:p>
                  </a:txBody>
                  <a:tcPr/>
                </a:tc>
                <a:tc>
                  <a:txBody>
                    <a:bodyPr/>
                    <a:lstStyle/>
                    <a:p>
                      <a:pPr algn="ctr"/>
                      <a:r>
                        <a:rPr lang="en-IN" sz="1600" dirty="0" smtClean="0">
                          <a:latin typeface="Cambria" pitchFamily="18" charset="0"/>
                        </a:rPr>
                        <a:t>Yes</a:t>
                      </a:r>
                      <a:endParaRPr lang="en-IN" sz="1600" dirty="0">
                        <a:latin typeface="Cambria" pitchFamily="18" charset="0"/>
                      </a:endParaRPr>
                    </a:p>
                  </a:txBody>
                  <a:tcPr/>
                </a:tc>
                <a:tc>
                  <a:txBody>
                    <a:bodyPr/>
                    <a:lstStyle/>
                    <a:p>
                      <a:pPr algn="ctr"/>
                      <a:r>
                        <a:rPr lang="en-IN" sz="1600" dirty="0" smtClean="0">
                          <a:latin typeface="Cambria" pitchFamily="18" charset="0"/>
                        </a:rPr>
                        <a:t>Yes</a:t>
                      </a:r>
                      <a:endParaRPr lang="en-IN" sz="1600" dirty="0">
                        <a:latin typeface="Cambria" pitchFamily="18" charset="0"/>
                      </a:endParaRPr>
                    </a:p>
                  </a:txBody>
                  <a:tcPr/>
                </a:tc>
                <a:tc>
                  <a:txBody>
                    <a:bodyPr/>
                    <a:lstStyle/>
                    <a:p>
                      <a:pPr algn="ctr"/>
                      <a:r>
                        <a:rPr lang="en-IN" sz="1600" dirty="0" smtClean="0">
                          <a:latin typeface="Cambria" pitchFamily="18" charset="0"/>
                        </a:rPr>
                        <a:t>Yes</a:t>
                      </a:r>
                      <a:endParaRPr lang="en-IN" sz="1600" dirty="0">
                        <a:latin typeface="Cambria" pitchFamily="18" charset="0"/>
                      </a:endParaRPr>
                    </a:p>
                  </a:txBody>
                  <a:tcPr/>
                </a:tc>
                <a:tc>
                  <a:txBody>
                    <a:bodyPr/>
                    <a:lstStyle/>
                    <a:p>
                      <a:pPr algn="ctr"/>
                      <a:r>
                        <a:rPr lang="en-IN" sz="1600" dirty="0" smtClean="0">
                          <a:latin typeface="Cambria" pitchFamily="18" charset="0"/>
                        </a:rPr>
                        <a:t>Yes</a:t>
                      </a:r>
                      <a:endParaRPr lang="en-IN" sz="1600" dirty="0">
                        <a:latin typeface="Cambria" pitchFamily="18" charset="0"/>
                      </a:endParaRPr>
                    </a:p>
                  </a:txBody>
                  <a:tcPr/>
                </a:tc>
                <a:tc>
                  <a:txBody>
                    <a:bodyPr/>
                    <a:lstStyle/>
                    <a:p>
                      <a:pPr algn="ctr"/>
                      <a:r>
                        <a:rPr lang="en-IN" sz="1600" dirty="0" smtClean="0">
                          <a:latin typeface="Cambria" pitchFamily="18" charset="0"/>
                        </a:rPr>
                        <a:t>Yes</a:t>
                      </a:r>
                      <a:endParaRPr lang="en-IN" sz="1600" dirty="0">
                        <a:latin typeface="Cambria" pitchFamily="18" charset="0"/>
                      </a:endParaRPr>
                    </a:p>
                  </a:txBody>
                  <a:tcPr/>
                </a:tc>
              </a:tr>
              <a:tr h="634481">
                <a:tc>
                  <a:txBody>
                    <a:bodyPr/>
                    <a:lstStyle/>
                    <a:p>
                      <a:r>
                        <a:rPr lang="en-IN" sz="1600" dirty="0" smtClean="0">
                          <a:latin typeface="Cambria" pitchFamily="18" charset="0"/>
                        </a:rPr>
                        <a:t>N</a:t>
                      </a:r>
                      <a:endParaRPr lang="en-IN" sz="1600" dirty="0">
                        <a:latin typeface="Cambria" pitchFamily="18" charset="0"/>
                      </a:endParaRPr>
                    </a:p>
                  </a:txBody>
                  <a:tcPr/>
                </a:tc>
                <a:tc>
                  <a:txBody>
                    <a:bodyPr/>
                    <a:lstStyle/>
                    <a:p>
                      <a:pPr algn="ctr"/>
                      <a:r>
                        <a:rPr lang="en-IN" sz="1600" dirty="0" smtClean="0">
                          <a:latin typeface="Cambria" pitchFamily="18" charset="0"/>
                        </a:rPr>
                        <a:t>739</a:t>
                      </a:r>
                      <a:endParaRPr lang="en-IN" sz="1600" dirty="0">
                        <a:latin typeface="Cambria" pitchFamily="18" charset="0"/>
                      </a:endParaRPr>
                    </a:p>
                  </a:txBody>
                  <a:tcPr/>
                </a:tc>
                <a:tc>
                  <a:txBody>
                    <a:bodyPr/>
                    <a:lstStyle/>
                    <a:p>
                      <a:pPr algn="ctr"/>
                      <a:r>
                        <a:rPr lang="en-IN" sz="1600" dirty="0" smtClean="0">
                          <a:latin typeface="Cambria" pitchFamily="18" charset="0"/>
                        </a:rPr>
                        <a:t>739</a:t>
                      </a:r>
                      <a:endParaRPr lang="en-IN" sz="1600" dirty="0">
                        <a:latin typeface="Cambria" pitchFamily="18" charset="0"/>
                      </a:endParaRPr>
                    </a:p>
                  </a:txBody>
                  <a:tcPr/>
                </a:tc>
                <a:tc>
                  <a:txBody>
                    <a:bodyPr/>
                    <a:lstStyle/>
                    <a:p>
                      <a:pPr algn="ctr"/>
                      <a:r>
                        <a:rPr lang="en-IN" sz="1600" dirty="0" smtClean="0">
                          <a:latin typeface="Cambria" pitchFamily="18" charset="0"/>
                        </a:rPr>
                        <a:t>739</a:t>
                      </a:r>
                      <a:endParaRPr lang="en-IN" sz="1600" dirty="0">
                        <a:latin typeface="Cambria" pitchFamily="18" charset="0"/>
                      </a:endParaRPr>
                    </a:p>
                  </a:txBody>
                  <a:tcPr/>
                </a:tc>
                <a:tc>
                  <a:txBody>
                    <a:bodyPr/>
                    <a:lstStyle/>
                    <a:p>
                      <a:pPr algn="ctr"/>
                      <a:r>
                        <a:rPr lang="en-IN" sz="1600" dirty="0" smtClean="0">
                          <a:latin typeface="Cambria" pitchFamily="18" charset="0"/>
                        </a:rPr>
                        <a:t>739</a:t>
                      </a:r>
                      <a:endParaRPr lang="en-IN" sz="1600" dirty="0">
                        <a:latin typeface="Cambria" pitchFamily="18" charset="0"/>
                      </a:endParaRPr>
                    </a:p>
                  </a:txBody>
                  <a:tcPr/>
                </a:tc>
                <a:tc>
                  <a:txBody>
                    <a:bodyPr/>
                    <a:lstStyle/>
                    <a:p>
                      <a:pPr algn="ctr"/>
                      <a:r>
                        <a:rPr lang="en-IN" sz="1600" dirty="0" smtClean="0">
                          <a:latin typeface="Cambria" pitchFamily="18" charset="0"/>
                        </a:rPr>
                        <a:t>739</a:t>
                      </a:r>
                      <a:endParaRPr lang="en-IN" sz="1600" dirty="0">
                        <a:latin typeface="Cambria" pitchFamily="18" charset="0"/>
                      </a:endParaRPr>
                    </a:p>
                  </a:txBody>
                  <a:tcPr/>
                </a:tc>
                <a:tc>
                  <a:txBody>
                    <a:bodyPr/>
                    <a:lstStyle/>
                    <a:p>
                      <a:pPr algn="ctr"/>
                      <a:r>
                        <a:rPr lang="en-IN" sz="1600" dirty="0" smtClean="0">
                          <a:latin typeface="Cambria" pitchFamily="18" charset="0"/>
                        </a:rPr>
                        <a:t>739</a:t>
                      </a:r>
                      <a:endParaRPr lang="en-IN" sz="1600" dirty="0">
                        <a:latin typeface="Cambria" pitchFamily="18" charset="0"/>
                      </a:endParaRPr>
                    </a:p>
                  </a:txBody>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6"/>
            <a:ext cx="9144000" cy="1000124"/>
          </a:xfrm>
        </p:spPr>
        <p:txBody>
          <a:bodyPr>
            <a:normAutofit/>
          </a:bodyPr>
          <a:lstStyle/>
          <a:p>
            <a:r>
              <a:rPr lang="en-US" sz="3600" b="1" dirty="0" smtClean="0">
                <a:latin typeface="Cambria" pitchFamily="18" charset="0"/>
              </a:rPr>
              <a:t>Regression Results (Earnings)</a:t>
            </a:r>
            <a:endParaRPr lang="en-US" sz="3600" b="1" dirty="0">
              <a:latin typeface="Cambria" pitchFamily="18" charset="0"/>
            </a:endParaRPr>
          </a:p>
        </p:txBody>
      </p:sp>
      <p:graphicFrame>
        <p:nvGraphicFramePr>
          <p:cNvPr id="5" name="Content Placeholder 4"/>
          <p:cNvGraphicFramePr>
            <a:graphicFrameLocks noGrp="1"/>
          </p:cNvGraphicFramePr>
          <p:nvPr>
            <p:ph idx="1"/>
          </p:nvPr>
        </p:nvGraphicFramePr>
        <p:xfrm>
          <a:off x="1" y="1071538"/>
          <a:ext cx="9143998" cy="5786461"/>
        </p:xfrm>
        <a:graphic>
          <a:graphicData uri="http://schemas.openxmlformats.org/drawingml/2006/table">
            <a:tbl>
              <a:tblPr firstRow="1" bandRow="1">
                <a:tableStyleId>{5C22544A-7EE6-4342-B048-85BDC9FD1C3A}</a:tableStyleId>
              </a:tblPr>
              <a:tblGrid>
                <a:gridCol w="1500165"/>
                <a:gridCol w="1112406"/>
                <a:gridCol w="1306285"/>
                <a:gridCol w="1306285"/>
                <a:gridCol w="1306285"/>
                <a:gridCol w="1469598"/>
                <a:gridCol w="1142974"/>
              </a:tblGrid>
              <a:tr h="634481">
                <a:tc>
                  <a:txBody>
                    <a:bodyPr/>
                    <a:lstStyle/>
                    <a:p>
                      <a:pPr>
                        <a:lnSpc>
                          <a:spcPct val="115000"/>
                        </a:lnSpc>
                        <a:spcAft>
                          <a:spcPts val="0"/>
                        </a:spcAft>
                      </a:pPr>
                      <a:endParaRPr lang="en-GB" sz="1600" dirty="0">
                        <a:latin typeface="Cambria" pitchFamily="18" charset="0"/>
                        <a:ea typeface="Times New Roman"/>
                        <a:cs typeface="Times New Roman"/>
                      </a:endParaRPr>
                    </a:p>
                  </a:txBody>
                  <a:tcPr marL="68580" marR="68580" marT="0" marB="0"/>
                </a:tc>
                <a:tc gridSpan="2">
                  <a:txBody>
                    <a:bodyPr/>
                    <a:lstStyle/>
                    <a:p>
                      <a:pPr algn="ctr">
                        <a:lnSpc>
                          <a:spcPct val="115000"/>
                        </a:lnSpc>
                        <a:spcAft>
                          <a:spcPts val="0"/>
                        </a:spcAft>
                      </a:pPr>
                      <a:r>
                        <a:rPr lang="en-GB" sz="1600" dirty="0">
                          <a:solidFill>
                            <a:schemeClr val="tx1"/>
                          </a:solidFill>
                          <a:latin typeface="Cambria" pitchFamily="18" charset="0"/>
                          <a:ea typeface="Times New Roman"/>
                          <a:cs typeface="Times New Roman"/>
                        </a:rPr>
                        <a:t>Going to tuition (Probit)</a:t>
                      </a:r>
                      <a:endParaRPr lang="en-IN" sz="1600" dirty="0">
                        <a:solidFill>
                          <a:schemeClr val="tx1"/>
                        </a:solidFill>
                        <a:latin typeface="Cambria" pitchFamily="18" charset="0"/>
                        <a:ea typeface="Times New Roman"/>
                        <a:cs typeface="Times New Roman"/>
                      </a:endParaRPr>
                    </a:p>
                  </a:txBody>
                  <a:tcPr marL="68580" marR="68580" marT="0" marB="0"/>
                </a:tc>
                <a:tc hMerge="1">
                  <a:txBody>
                    <a:bodyPr/>
                    <a:lstStyle/>
                    <a:p>
                      <a:endParaRPr lang="en-IN"/>
                    </a:p>
                  </a:txBody>
                  <a:tcPr/>
                </a:tc>
                <a:tc gridSpan="2">
                  <a:txBody>
                    <a:bodyPr/>
                    <a:lstStyle/>
                    <a:p>
                      <a:pPr algn="ctr">
                        <a:lnSpc>
                          <a:spcPct val="115000"/>
                        </a:lnSpc>
                        <a:spcAft>
                          <a:spcPts val="0"/>
                        </a:spcAft>
                      </a:pPr>
                      <a:r>
                        <a:rPr lang="en-GB" sz="1600" dirty="0">
                          <a:solidFill>
                            <a:schemeClr val="tx1"/>
                          </a:solidFill>
                          <a:latin typeface="Cambria" pitchFamily="18" charset="0"/>
                          <a:ea typeface="Times New Roman"/>
                          <a:cs typeface="Times New Roman"/>
                        </a:rPr>
                        <a:t>Expenditure in tuition (OLS)</a:t>
                      </a:r>
                      <a:endParaRPr lang="en-IN" sz="1600" dirty="0">
                        <a:solidFill>
                          <a:schemeClr val="tx1"/>
                        </a:solidFill>
                        <a:latin typeface="Cambria" pitchFamily="18" charset="0"/>
                        <a:ea typeface="Times New Roman"/>
                        <a:cs typeface="Times New Roman"/>
                      </a:endParaRPr>
                    </a:p>
                  </a:txBody>
                  <a:tcPr marL="68580" marR="68580" marT="0" marB="0"/>
                </a:tc>
                <a:tc hMerge="1">
                  <a:txBody>
                    <a:bodyPr/>
                    <a:lstStyle/>
                    <a:p>
                      <a:endParaRPr lang="en-IN"/>
                    </a:p>
                  </a:txBody>
                  <a:tcPr/>
                </a:tc>
                <a:tc gridSpan="2">
                  <a:txBody>
                    <a:bodyPr/>
                    <a:lstStyle/>
                    <a:p>
                      <a:pPr algn="ctr">
                        <a:lnSpc>
                          <a:spcPct val="115000"/>
                        </a:lnSpc>
                        <a:spcAft>
                          <a:spcPts val="0"/>
                        </a:spcAft>
                      </a:pPr>
                      <a:r>
                        <a:rPr lang="en-GB" sz="1600" dirty="0">
                          <a:solidFill>
                            <a:schemeClr val="tx1"/>
                          </a:solidFill>
                          <a:latin typeface="Cambria" pitchFamily="18" charset="0"/>
                          <a:ea typeface="Times New Roman"/>
                          <a:cs typeface="Times New Roman"/>
                        </a:rPr>
                        <a:t>Expenditure in tuition (</a:t>
                      </a:r>
                      <a:r>
                        <a:rPr lang="en-GB" sz="1600" dirty="0" err="1">
                          <a:solidFill>
                            <a:schemeClr val="tx1"/>
                          </a:solidFill>
                          <a:latin typeface="Cambria" pitchFamily="18" charset="0"/>
                          <a:ea typeface="Times New Roman"/>
                          <a:cs typeface="Times New Roman"/>
                        </a:rPr>
                        <a:t>Tobit</a:t>
                      </a:r>
                      <a:r>
                        <a:rPr lang="en-GB" sz="1600" dirty="0">
                          <a:solidFill>
                            <a:schemeClr val="tx1"/>
                          </a:solidFill>
                          <a:latin typeface="Cambria" pitchFamily="18" charset="0"/>
                          <a:ea typeface="Times New Roman"/>
                          <a:cs typeface="Times New Roman"/>
                        </a:rPr>
                        <a:t>)</a:t>
                      </a:r>
                      <a:endParaRPr lang="en-IN" sz="1600" dirty="0">
                        <a:solidFill>
                          <a:schemeClr val="tx1"/>
                        </a:solidFill>
                        <a:latin typeface="Cambria" pitchFamily="18" charset="0"/>
                        <a:ea typeface="Times New Roman"/>
                        <a:cs typeface="Times New Roman"/>
                      </a:endParaRPr>
                    </a:p>
                  </a:txBody>
                  <a:tcPr marL="68580" marR="68580" marT="0" marB="0"/>
                </a:tc>
                <a:tc hMerge="1">
                  <a:txBody>
                    <a:bodyPr/>
                    <a:lstStyle/>
                    <a:p>
                      <a:endParaRPr lang="en-IN"/>
                    </a:p>
                  </a:txBody>
                  <a:tcPr/>
                </a:tc>
              </a:tr>
              <a:tr h="634481">
                <a:tc>
                  <a:txBody>
                    <a:bodyPr/>
                    <a:lstStyle/>
                    <a:p>
                      <a:pPr>
                        <a:lnSpc>
                          <a:spcPct val="115000"/>
                        </a:lnSpc>
                        <a:spcAft>
                          <a:spcPts val="0"/>
                        </a:spcAft>
                      </a:pPr>
                      <a:endParaRPr lang="en-GB" sz="1600" dirty="0">
                        <a:latin typeface="Cambria" pitchFamily="18" charset="0"/>
                        <a:ea typeface="Times New Roman"/>
                        <a:cs typeface="Times New Roman"/>
                      </a:endParaRPr>
                    </a:p>
                  </a:txBody>
                  <a:tcPr marL="68580" marR="68580" marT="0" marB="0"/>
                </a:tc>
                <a:tc>
                  <a:txBody>
                    <a:bodyPr/>
                    <a:lstStyle/>
                    <a:p>
                      <a:pPr algn="ctr">
                        <a:lnSpc>
                          <a:spcPct val="115000"/>
                        </a:lnSpc>
                        <a:spcAft>
                          <a:spcPts val="0"/>
                        </a:spcAft>
                      </a:pPr>
                      <a:r>
                        <a:rPr lang="en-GB" sz="1600" dirty="0">
                          <a:latin typeface="Cambria" pitchFamily="18" charset="0"/>
                          <a:ea typeface="Times New Roman"/>
                          <a:cs typeface="Times New Roman"/>
                        </a:rPr>
                        <a:t>Without residual</a:t>
                      </a:r>
                      <a:endParaRPr lang="en-IN" sz="1600" dirty="0">
                        <a:latin typeface="Cambria" pitchFamily="18" charset="0"/>
                        <a:ea typeface="Times New Roman"/>
                        <a:cs typeface="Times New Roman"/>
                      </a:endParaRPr>
                    </a:p>
                  </a:txBody>
                  <a:tcPr marL="68580" marR="68580" marT="0" marB="0"/>
                </a:tc>
                <a:tc>
                  <a:txBody>
                    <a:bodyPr/>
                    <a:lstStyle/>
                    <a:p>
                      <a:pPr algn="ctr">
                        <a:lnSpc>
                          <a:spcPct val="115000"/>
                        </a:lnSpc>
                        <a:spcAft>
                          <a:spcPts val="0"/>
                        </a:spcAft>
                      </a:pPr>
                      <a:r>
                        <a:rPr lang="en-GB" sz="1600" dirty="0">
                          <a:latin typeface="Cambria" pitchFamily="18" charset="0"/>
                          <a:ea typeface="Times New Roman"/>
                          <a:cs typeface="Times New Roman"/>
                        </a:rPr>
                        <a:t>With residual</a:t>
                      </a:r>
                      <a:endParaRPr lang="en-IN" sz="1600" dirty="0">
                        <a:latin typeface="Cambria" pitchFamily="18" charset="0"/>
                        <a:ea typeface="Times New Roman"/>
                        <a:cs typeface="Times New Roman"/>
                      </a:endParaRPr>
                    </a:p>
                  </a:txBody>
                  <a:tcPr marL="68580" marR="68580" marT="0" marB="0"/>
                </a:tc>
                <a:tc>
                  <a:txBody>
                    <a:bodyPr/>
                    <a:lstStyle/>
                    <a:p>
                      <a:pPr algn="ctr">
                        <a:lnSpc>
                          <a:spcPct val="115000"/>
                        </a:lnSpc>
                        <a:spcAft>
                          <a:spcPts val="0"/>
                        </a:spcAft>
                      </a:pPr>
                      <a:r>
                        <a:rPr lang="en-GB" sz="1600">
                          <a:latin typeface="Cambria" pitchFamily="18" charset="0"/>
                          <a:ea typeface="Times New Roman"/>
                          <a:cs typeface="Times New Roman"/>
                        </a:rPr>
                        <a:t>Without residual</a:t>
                      </a:r>
                      <a:endParaRPr lang="en-IN" sz="1600">
                        <a:latin typeface="Cambria" pitchFamily="18" charset="0"/>
                        <a:ea typeface="Times New Roman"/>
                        <a:cs typeface="Times New Roman"/>
                      </a:endParaRPr>
                    </a:p>
                  </a:txBody>
                  <a:tcPr marL="68580" marR="68580" marT="0" marB="0"/>
                </a:tc>
                <a:tc>
                  <a:txBody>
                    <a:bodyPr/>
                    <a:lstStyle/>
                    <a:p>
                      <a:pPr algn="ctr">
                        <a:lnSpc>
                          <a:spcPct val="115000"/>
                        </a:lnSpc>
                        <a:spcAft>
                          <a:spcPts val="0"/>
                        </a:spcAft>
                      </a:pPr>
                      <a:r>
                        <a:rPr lang="en-GB" sz="1600">
                          <a:latin typeface="Cambria" pitchFamily="18" charset="0"/>
                          <a:ea typeface="Times New Roman"/>
                          <a:cs typeface="Times New Roman"/>
                        </a:rPr>
                        <a:t>With residual</a:t>
                      </a:r>
                      <a:endParaRPr lang="en-IN" sz="1600">
                        <a:latin typeface="Cambria" pitchFamily="18" charset="0"/>
                        <a:ea typeface="Times New Roman"/>
                        <a:cs typeface="Times New Roman"/>
                      </a:endParaRPr>
                    </a:p>
                  </a:txBody>
                  <a:tcPr marL="68580" marR="68580" marT="0" marB="0"/>
                </a:tc>
                <a:tc>
                  <a:txBody>
                    <a:bodyPr/>
                    <a:lstStyle/>
                    <a:p>
                      <a:pPr algn="ctr">
                        <a:lnSpc>
                          <a:spcPct val="115000"/>
                        </a:lnSpc>
                        <a:spcAft>
                          <a:spcPts val="0"/>
                        </a:spcAft>
                      </a:pPr>
                      <a:r>
                        <a:rPr lang="en-GB" sz="1600">
                          <a:latin typeface="Cambria" pitchFamily="18" charset="0"/>
                          <a:ea typeface="Times New Roman"/>
                          <a:cs typeface="Times New Roman"/>
                        </a:rPr>
                        <a:t>Without residual</a:t>
                      </a:r>
                      <a:endParaRPr lang="en-IN" sz="1600">
                        <a:latin typeface="Cambria" pitchFamily="18" charset="0"/>
                        <a:ea typeface="Times New Roman"/>
                        <a:cs typeface="Times New Roman"/>
                      </a:endParaRPr>
                    </a:p>
                  </a:txBody>
                  <a:tcPr marL="68580" marR="68580" marT="0" marB="0"/>
                </a:tc>
                <a:tc>
                  <a:txBody>
                    <a:bodyPr/>
                    <a:lstStyle/>
                    <a:p>
                      <a:pPr algn="ctr">
                        <a:lnSpc>
                          <a:spcPct val="115000"/>
                        </a:lnSpc>
                        <a:spcAft>
                          <a:spcPts val="0"/>
                        </a:spcAft>
                      </a:pPr>
                      <a:r>
                        <a:rPr lang="en-GB" sz="1600" dirty="0">
                          <a:latin typeface="Cambria" pitchFamily="18" charset="0"/>
                          <a:ea typeface="Times New Roman"/>
                          <a:cs typeface="Times New Roman"/>
                        </a:rPr>
                        <a:t>With residual</a:t>
                      </a:r>
                      <a:endParaRPr lang="en-IN" sz="1600" dirty="0">
                        <a:latin typeface="Cambria" pitchFamily="18" charset="0"/>
                        <a:ea typeface="Times New Roman"/>
                        <a:cs typeface="Times New Roman"/>
                      </a:endParaRPr>
                    </a:p>
                  </a:txBody>
                  <a:tcPr marL="68580" marR="68580" marT="0" marB="0"/>
                </a:tc>
              </a:tr>
              <a:tr h="634481">
                <a:tc>
                  <a:txBody>
                    <a:bodyPr/>
                    <a:lstStyle/>
                    <a:p>
                      <a:pPr>
                        <a:lnSpc>
                          <a:spcPct val="115000"/>
                        </a:lnSpc>
                        <a:spcAft>
                          <a:spcPts val="0"/>
                        </a:spcAft>
                      </a:pPr>
                      <a:r>
                        <a:rPr lang="en-GB" sz="1600" dirty="0">
                          <a:latin typeface="Cambria" pitchFamily="18" charset="0"/>
                          <a:ea typeface="Times New Roman"/>
                          <a:cs typeface="Times New Roman"/>
                        </a:rPr>
                        <a:t>Residuals</a:t>
                      </a:r>
                      <a:endParaRPr lang="en-IN" sz="1600" dirty="0">
                        <a:latin typeface="Cambria" pitchFamily="18" charset="0"/>
                        <a:ea typeface="Times New Roman"/>
                        <a:cs typeface="Times New Roman"/>
                      </a:endParaRPr>
                    </a:p>
                  </a:txBody>
                  <a:tcPr marL="68580" marR="68580" marT="0" marB="0"/>
                </a:tc>
                <a:tc>
                  <a:txBody>
                    <a:bodyPr/>
                    <a:lstStyle/>
                    <a:p>
                      <a:pPr algn="ctr">
                        <a:lnSpc>
                          <a:spcPct val="115000"/>
                        </a:lnSpc>
                        <a:spcAft>
                          <a:spcPts val="0"/>
                        </a:spcAft>
                      </a:pPr>
                      <a:endParaRPr lang="en-GB" sz="1600">
                        <a:latin typeface="Cambria" pitchFamily="18" charset="0"/>
                        <a:ea typeface="Times New Roman"/>
                        <a:cs typeface="Times New Roman"/>
                      </a:endParaRPr>
                    </a:p>
                  </a:txBody>
                  <a:tcPr marL="68580" marR="68580" marT="0" marB="0"/>
                </a:tc>
                <a:tc>
                  <a:txBody>
                    <a:bodyPr/>
                    <a:lstStyle/>
                    <a:p>
                      <a:pPr algn="ctr">
                        <a:lnSpc>
                          <a:spcPct val="115000"/>
                        </a:lnSpc>
                        <a:spcAft>
                          <a:spcPts val="0"/>
                        </a:spcAft>
                      </a:pPr>
                      <a:r>
                        <a:rPr lang="en-GB" sz="1600">
                          <a:latin typeface="Cambria" pitchFamily="18" charset="0"/>
                          <a:ea typeface="Times New Roman"/>
                          <a:cs typeface="Times New Roman"/>
                        </a:rPr>
                        <a:t>-0.105</a:t>
                      </a:r>
                      <a:endParaRPr lang="en-IN" sz="1600">
                        <a:latin typeface="Cambria" pitchFamily="18" charset="0"/>
                        <a:ea typeface="Times New Roman"/>
                        <a:cs typeface="Times New Roman"/>
                      </a:endParaRPr>
                    </a:p>
                  </a:txBody>
                  <a:tcPr marL="68580" marR="68580" marT="0" marB="0"/>
                </a:tc>
                <a:tc>
                  <a:txBody>
                    <a:bodyPr/>
                    <a:lstStyle/>
                    <a:p>
                      <a:pPr algn="ctr">
                        <a:lnSpc>
                          <a:spcPct val="115000"/>
                        </a:lnSpc>
                        <a:spcAft>
                          <a:spcPts val="0"/>
                        </a:spcAft>
                      </a:pPr>
                      <a:endParaRPr lang="en-GB" sz="1600">
                        <a:latin typeface="Cambria" pitchFamily="18" charset="0"/>
                        <a:ea typeface="Times New Roman"/>
                        <a:cs typeface="Times New Roman"/>
                      </a:endParaRPr>
                    </a:p>
                  </a:txBody>
                  <a:tcPr marL="68580" marR="68580" marT="0" marB="0"/>
                </a:tc>
                <a:tc>
                  <a:txBody>
                    <a:bodyPr/>
                    <a:lstStyle/>
                    <a:p>
                      <a:pPr algn="ctr">
                        <a:lnSpc>
                          <a:spcPct val="115000"/>
                        </a:lnSpc>
                        <a:spcAft>
                          <a:spcPts val="0"/>
                        </a:spcAft>
                      </a:pPr>
                      <a:r>
                        <a:rPr lang="en-GB" sz="1600">
                          <a:latin typeface="Cambria" pitchFamily="18" charset="0"/>
                          <a:ea typeface="Times New Roman"/>
                          <a:cs typeface="Times New Roman"/>
                        </a:rPr>
                        <a:t>-0.250</a:t>
                      </a:r>
                      <a:r>
                        <a:rPr lang="en-GB" sz="1600" baseline="30000">
                          <a:latin typeface="Cambria" pitchFamily="18" charset="0"/>
                          <a:ea typeface="Times New Roman"/>
                          <a:cs typeface="Times New Roman"/>
                        </a:rPr>
                        <a:t>**</a:t>
                      </a:r>
                      <a:endParaRPr lang="en-IN" sz="1600">
                        <a:latin typeface="Cambria" pitchFamily="18" charset="0"/>
                        <a:ea typeface="Times New Roman"/>
                        <a:cs typeface="Times New Roman"/>
                      </a:endParaRPr>
                    </a:p>
                  </a:txBody>
                  <a:tcPr marL="68580" marR="68580" marT="0" marB="0"/>
                </a:tc>
                <a:tc>
                  <a:txBody>
                    <a:bodyPr/>
                    <a:lstStyle/>
                    <a:p>
                      <a:pPr algn="ctr">
                        <a:lnSpc>
                          <a:spcPct val="115000"/>
                        </a:lnSpc>
                        <a:spcAft>
                          <a:spcPts val="0"/>
                        </a:spcAft>
                      </a:pPr>
                      <a:endParaRPr lang="en-GB" sz="1600">
                        <a:latin typeface="Cambria" pitchFamily="18" charset="0"/>
                        <a:ea typeface="Times New Roman"/>
                        <a:cs typeface="Times New Roman"/>
                      </a:endParaRPr>
                    </a:p>
                  </a:txBody>
                  <a:tcPr marL="68580" marR="68580" marT="0" marB="0"/>
                </a:tc>
                <a:tc>
                  <a:txBody>
                    <a:bodyPr/>
                    <a:lstStyle/>
                    <a:p>
                      <a:pPr algn="ctr">
                        <a:lnSpc>
                          <a:spcPct val="115000"/>
                        </a:lnSpc>
                        <a:spcAft>
                          <a:spcPts val="0"/>
                        </a:spcAft>
                      </a:pPr>
                      <a:r>
                        <a:rPr lang="en-GB" sz="1600">
                          <a:latin typeface="Cambria" pitchFamily="18" charset="0"/>
                          <a:ea typeface="Times New Roman"/>
                          <a:cs typeface="Times New Roman"/>
                        </a:rPr>
                        <a:t>-0.421</a:t>
                      </a:r>
                      <a:r>
                        <a:rPr lang="en-GB" sz="1600" baseline="30000">
                          <a:latin typeface="Cambria" pitchFamily="18" charset="0"/>
                          <a:ea typeface="Times New Roman"/>
                          <a:cs typeface="Times New Roman"/>
                        </a:rPr>
                        <a:t>**</a:t>
                      </a:r>
                      <a:endParaRPr lang="en-IN" sz="1600">
                        <a:latin typeface="Cambria" pitchFamily="18" charset="0"/>
                        <a:ea typeface="Times New Roman"/>
                        <a:cs typeface="Times New Roman"/>
                      </a:endParaRPr>
                    </a:p>
                  </a:txBody>
                  <a:tcPr marL="68580" marR="68580" marT="0" marB="0"/>
                </a:tc>
              </a:tr>
              <a:tr h="634481">
                <a:tc>
                  <a:txBody>
                    <a:bodyPr/>
                    <a:lstStyle/>
                    <a:p>
                      <a:pPr>
                        <a:lnSpc>
                          <a:spcPct val="115000"/>
                        </a:lnSpc>
                        <a:spcAft>
                          <a:spcPts val="0"/>
                        </a:spcAft>
                      </a:pPr>
                      <a:endParaRPr lang="en-GB" sz="1600" dirty="0">
                        <a:latin typeface="Cambria" pitchFamily="18" charset="0"/>
                        <a:ea typeface="Times New Roman"/>
                        <a:cs typeface="Times New Roman"/>
                      </a:endParaRPr>
                    </a:p>
                  </a:txBody>
                  <a:tcPr marL="68580" marR="68580" marT="0" marB="0"/>
                </a:tc>
                <a:tc>
                  <a:txBody>
                    <a:bodyPr/>
                    <a:lstStyle/>
                    <a:p>
                      <a:pPr algn="ctr">
                        <a:lnSpc>
                          <a:spcPct val="115000"/>
                        </a:lnSpc>
                        <a:spcAft>
                          <a:spcPts val="0"/>
                        </a:spcAft>
                      </a:pPr>
                      <a:endParaRPr lang="en-GB" sz="1600">
                        <a:latin typeface="Cambria" pitchFamily="18" charset="0"/>
                        <a:ea typeface="Times New Roman"/>
                        <a:cs typeface="Times New Roman"/>
                      </a:endParaRPr>
                    </a:p>
                  </a:txBody>
                  <a:tcPr marL="68580" marR="68580" marT="0" marB="0"/>
                </a:tc>
                <a:tc>
                  <a:txBody>
                    <a:bodyPr/>
                    <a:lstStyle/>
                    <a:p>
                      <a:pPr algn="ctr">
                        <a:lnSpc>
                          <a:spcPct val="115000"/>
                        </a:lnSpc>
                        <a:spcAft>
                          <a:spcPts val="0"/>
                        </a:spcAft>
                      </a:pPr>
                      <a:r>
                        <a:rPr lang="en-GB" sz="1600">
                          <a:latin typeface="Cambria" pitchFamily="18" charset="0"/>
                          <a:ea typeface="Times New Roman"/>
                          <a:cs typeface="Times New Roman"/>
                        </a:rPr>
                        <a:t>(0.065)</a:t>
                      </a:r>
                      <a:endParaRPr lang="en-IN" sz="1600">
                        <a:latin typeface="Cambria" pitchFamily="18" charset="0"/>
                        <a:ea typeface="Times New Roman"/>
                        <a:cs typeface="Times New Roman"/>
                      </a:endParaRPr>
                    </a:p>
                  </a:txBody>
                  <a:tcPr marL="68580" marR="68580" marT="0" marB="0"/>
                </a:tc>
                <a:tc>
                  <a:txBody>
                    <a:bodyPr/>
                    <a:lstStyle/>
                    <a:p>
                      <a:pPr algn="ctr">
                        <a:lnSpc>
                          <a:spcPct val="115000"/>
                        </a:lnSpc>
                        <a:spcAft>
                          <a:spcPts val="0"/>
                        </a:spcAft>
                      </a:pPr>
                      <a:endParaRPr lang="en-GB" sz="1600">
                        <a:latin typeface="Cambria" pitchFamily="18" charset="0"/>
                        <a:ea typeface="Times New Roman"/>
                        <a:cs typeface="Times New Roman"/>
                      </a:endParaRPr>
                    </a:p>
                  </a:txBody>
                  <a:tcPr marL="68580" marR="68580" marT="0" marB="0"/>
                </a:tc>
                <a:tc>
                  <a:txBody>
                    <a:bodyPr/>
                    <a:lstStyle/>
                    <a:p>
                      <a:pPr algn="ctr">
                        <a:lnSpc>
                          <a:spcPct val="115000"/>
                        </a:lnSpc>
                        <a:spcAft>
                          <a:spcPts val="0"/>
                        </a:spcAft>
                      </a:pPr>
                      <a:r>
                        <a:rPr lang="en-GB" sz="1600">
                          <a:latin typeface="Cambria" pitchFamily="18" charset="0"/>
                          <a:ea typeface="Times New Roman"/>
                          <a:cs typeface="Times New Roman"/>
                        </a:rPr>
                        <a:t>(0.104)</a:t>
                      </a:r>
                      <a:endParaRPr lang="en-IN" sz="1600">
                        <a:latin typeface="Cambria" pitchFamily="18" charset="0"/>
                        <a:ea typeface="Times New Roman"/>
                        <a:cs typeface="Times New Roman"/>
                      </a:endParaRPr>
                    </a:p>
                  </a:txBody>
                  <a:tcPr marL="68580" marR="68580" marT="0" marB="0"/>
                </a:tc>
                <a:tc>
                  <a:txBody>
                    <a:bodyPr/>
                    <a:lstStyle/>
                    <a:p>
                      <a:pPr algn="ctr">
                        <a:lnSpc>
                          <a:spcPct val="115000"/>
                        </a:lnSpc>
                        <a:spcAft>
                          <a:spcPts val="0"/>
                        </a:spcAft>
                      </a:pPr>
                      <a:endParaRPr lang="en-GB" sz="1600">
                        <a:latin typeface="Cambria" pitchFamily="18" charset="0"/>
                        <a:ea typeface="Times New Roman"/>
                        <a:cs typeface="Times New Roman"/>
                      </a:endParaRPr>
                    </a:p>
                  </a:txBody>
                  <a:tcPr marL="68580" marR="68580" marT="0" marB="0"/>
                </a:tc>
                <a:tc>
                  <a:txBody>
                    <a:bodyPr/>
                    <a:lstStyle/>
                    <a:p>
                      <a:pPr algn="ctr">
                        <a:lnSpc>
                          <a:spcPct val="115000"/>
                        </a:lnSpc>
                        <a:spcAft>
                          <a:spcPts val="0"/>
                        </a:spcAft>
                      </a:pPr>
                      <a:r>
                        <a:rPr lang="en-GB" sz="1600">
                          <a:latin typeface="Cambria" pitchFamily="18" charset="0"/>
                          <a:ea typeface="Times New Roman"/>
                          <a:cs typeface="Times New Roman"/>
                        </a:rPr>
                        <a:t>(0.180)</a:t>
                      </a:r>
                      <a:endParaRPr lang="en-IN" sz="1600">
                        <a:latin typeface="Cambria" pitchFamily="18" charset="0"/>
                        <a:ea typeface="Times New Roman"/>
                        <a:cs typeface="Times New Roman"/>
                      </a:endParaRPr>
                    </a:p>
                  </a:txBody>
                  <a:tcPr marL="68580" marR="68580" marT="0" marB="0"/>
                </a:tc>
              </a:tr>
              <a:tr h="634481">
                <a:tc>
                  <a:txBody>
                    <a:bodyPr/>
                    <a:lstStyle/>
                    <a:p>
                      <a:pPr>
                        <a:lnSpc>
                          <a:spcPct val="115000"/>
                        </a:lnSpc>
                        <a:spcAft>
                          <a:spcPts val="0"/>
                        </a:spcAft>
                      </a:pPr>
                      <a:r>
                        <a:rPr lang="en-GB" sz="1600" dirty="0" smtClean="0">
                          <a:latin typeface="Cambria" pitchFamily="18" charset="0"/>
                          <a:ea typeface="Times New Roman"/>
                          <a:cs typeface="Times New Roman"/>
                        </a:rPr>
                        <a:t>Log</a:t>
                      </a:r>
                      <a:r>
                        <a:rPr lang="en-GB" sz="1600" baseline="0" dirty="0" smtClean="0">
                          <a:latin typeface="Cambria" pitchFamily="18" charset="0"/>
                          <a:ea typeface="Times New Roman"/>
                          <a:cs typeface="Times New Roman"/>
                        </a:rPr>
                        <a:t> of earnings</a:t>
                      </a:r>
                      <a:endParaRPr lang="en-IN" sz="1600" dirty="0">
                        <a:latin typeface="Cambria" pitchFamily="18" charset="0"/>
                        <a:ea typeface="Times New Roman"/>
                        <a:cs typeface="Times New Roman"/>
                      </a:endParaRPr>
                    </a:p>
                  </a:txBody>
                  <a:tcPr marL="68580" marR="68580" marT="0" marB="0"/>
                </a:tc>
                <a:tc>
                  <a:txBody>
                    <a:bodyPr/>
                    <a:lstStyle/>
                    <a:p>
                      <a:pPr algn="ctr">
                        <a:lnSpc>
                          <a:spcPct val="115000"/>
                        </a:lnSpc>
                        <a:spcAft>
                          <a:spcPts val="0"/>
                        </a:spcAft>
                      </a:pPr>
                      <a:r>
                        <a:rPr lang="en-GB" sz="1600">
                          <a:latin typeface="Cambria" pitchFamily="18" charset="0"/>
                          <a:ea typeface="Times New Roman"/>
                          <a:cs typeface="Times New Roman"/>
                        </a:rPr>
                        <a:t>0.034</a:t>
                      </a:r>
                      <a:r>
                        <a:rPr lang="en-GB" sz="1600" baseline="30000">
                          <a:latin typeface="Cambria" pitchFamily="18" charset="0"/>
                          <a:ea typeface="Times New Roman"/>
                          <a:cs typeface="Times New Roman"/>
                        </a:rPr>
                        <a:t>**</a:t>
                      </a:r>
                      <a:endParaRPr lang="en-IN" sz="1600">
                        <a:latin typeface="Cambria" pitchFamily="18" charset="0"/>
                        <a:ea typeface="Times New Roman"/>
                        <a:cs typeface="Times New Roman"/>
                      </a:endParaRPr>
                    </a:p>
                  </a:txBody>
                  <a:tcPr marL="68580" marR="68580" marT="0" marB="0"/>
                </a:tc>
                <a:tc>
                  <a:txBody>
                    <a:bodyPr/>
                    <a:lstStyle/>
                    <a:p>
                      <a:pPr algn="ctr">
                        <a:lnSpc>
                          <a:spcPct val="115000"/>
                        </a:lnSpc>
                        <a:spcAft>
                          <a:spcPts val="0"/>
                        </a:spcAft>
                      </a:pPr>
                      <a:r>
                        <a:rPr lang="en-GB" sz="1600">
                          <a:latin typeface="Cambria" pitchFamily="18" charset="0"/>
                          <a:ea typeface="Times New Roman"/>
                          <a:cs typeface="Times New Roman"/>
                        </a:rPr>
                        <a:t>0.139</a:t>
                      </a:r>
                      <a:r>
                        <a:rPr lang="en-GB" sz="1600" baseline="30000">
                          <a:latin typeface="Cambria" pitchFamily="18" charset="0"/>
                          <a:ea typeface="Times New Roman"/>
                          <a:cs typeface="Times New Roman"/>
                        </a:rPr>
                        <a:t>**</a:t>
                      </a:r>
                      <a:endParaRPr lang="en-IN" sz="1600">
                        <a:latin typeface="Cambria" pitchFamily="18" charset="0"/>
                        <a:ea typeface="Times New Roman"/>
                        <a:cs typeface="Times New Roman"/>
                      </a:endParaRPr>
                    </a:p>
                  </a:txBody>
                  <a:tcPr marL="68580" marR="68580" marT="0" marB="0"/>
                </a:tc>
                <a:tc>
                  <a:txBody>
                    <a:bodyPr/>
                    <a:lstStyle/>
                    <a:p>
                      <a:pPr algn="ctr">
                        <a:lnSpc>
                          <a:spcPct val="115000"/>
                        </a:lnSpc>
                        <a:spcAft>
                          <a:spcPts val="0"/>
                        </a:spcAft>
                      </a:pPr>
                      <a:r>
                        <a:rPr lang="en-GB" sz="1600">
                          <a:latin typeface="Cambria" pitchFamily="18" charset="0"/>
                          <a:ea typeface="Times New Roman"/>
                          <a:cs typeface="Times New Roman"/>
                        </a:rPr>
                        <a:t>0.063</a:t>
                      </a:r>
                      <a:r>
                        <a:rPr lang="en-GB" sz="1600" baseline="30000">
                          <a:latin typeface="Cambria" pitchFamily="18" charset="0"/>
                          <a:ea typeface="Times New Roman"/>
                          <a:cs typeface="Times New Roman"/>
                        </a:rPr>
                        <a:t>**</a:t>
                      </a:r>
                      <a:endParaRPr lang="en-IN" sz="1600">
                        <a:latin typeface="Cambria" pitchFamily="18" charset="0"/>
                        <a:ea typeface="Times New Roman"/>
                        <a:cs typeface="Times New Roman"/>
                      </a:endParaRPr>
                    </a:p>
                  </a:txBody>
                  <a:tcPr marL="68580" marR="68580" marT="0" marB="0"/>
                </a:tc>
                <a:tc>
                  <a:txBody>
                    <a:bodyPr/>
                    <a:lstStyle/>
                    <a:p>
                      <a:pPr algn="ctr">
                        <a:lnSpc>
                          <a:spcPct val="115000"/>
                        </a:lnSpc>
                        <a:spcAft>
                          <a:spcPts val="0"/>
                        </a:spcAft>
                      </a:pPr>
                      <a:r>
                        <a:rPr lang="en-GB" sz="1600">
                          <a:latin typeface="Cambria" pitchFamily="18" charset="0"/>
                          <a:ea typeface="Times New Roman"/>
                          <a:cs typeface="Times New Roman"/>
                        </a:rPr>
                        <a:t>0.313</a:t>
                      </a:r>
                      <a:r>
                        <a:rPr lang="en-GB" sz="1600" baseline="30000">
                          <a:latin typeface="Cambria" pitchFamily="18" charset="0"/>
                          <a:ea typeface="Times New Roman"/>
                          <a:cs typeface="Times New Roman"/>
                        </a:rPr>
                        <a:t>***</a:t>
                      </a:r>
                      <a:endParaRPr lang="en-IN" sz="1600">
                        <a:latin typeface="Cambria" pitchFamily="18" charset="0"/>
                        <a:ea typeface="Times New Roman"/>
                        <a:cs typeface="Times New Roman"/>
                      </a:endParaRPr>
                    </a:p>
                  </a:txBody>
                  <a:tcPr marL="68580" marR="68580" marT="0" marB="0"/>
                </a:tc>
                <a:tc>
                  <a:txBody>
                    <a:bodyPr/>
                    <a:lstStyle/>
                    <a:p>
                      <a:pPr algn="ctr">
                        <a:lnSpc>
                          <a:spcPct val="115000"/>
                        </a:lnSpc>
                        <a:spcAft>
                          <a:spcPts val="0"/>
                        </a:spcAft>
                      </a:pPr>
                      <a:r>
                        <a:rPr lang="en-GB" sz="1600">
                          <a:latin typeface="Cambria" pitchFamily="18" charset="0"/>
                          <a:ea typeface="Times New Roman"/>
                          <a:cs typeface="Times New Roman"/>
                        </a:rPr>
                        <a:t>0.115</a:t>
                      </a:r>
                      <a:r>
                        <a:rPr lang="en-GB" sz="1600" baseline="30000">
                          <a:latin typeface="Cambria" pitchFamily="18" charset="0"/>
                          <a:ea typeface="Times New Roman"/>
                          <a:cs typeface="Times New Roman"/>
                        </a:rPr>
                        <a:t>**</a:t>
                      </a:r>
                      <a:endParaRPr lang="en-IN" sz="1600">
                        <a:latin typeface="Cambria" pitchFamily="18" charset="0"/>
                        <a:ea typeface="Times New Roman"/>
                        <a:cs typeface="Times New Roman"/>
                      </a:endParaRPr>
                    </a:p>
                  </a:txBody>
                  <a:tcPr marL="68580" marR="68580" marT="0" marB="0"/>
                </a:tc>
                <a:tc>
                  <a:txBody>
                    <a:bodyPr/>
                    <a:lstStyle/>
                    <a:p>
                      <a:pPr algn="ctr">
                        <a:lnSpc>
                          <a:spcPct val="115000"/>
                        </a:lnSpc>
                        <a:spcAft>
                          <a:spcPts val="0"/>
                        </a:spcAft>
                      </a:pPr>
                      <a:r>
                        <a:rPr lang="en-GB" sz="1600">
                          <a:latin typeface="Cambria" pitchFamily="18" charset="0"/>
                          <a:ea typeface="Times New Roman"/>
                          <a:cs typeface="Times New Roman"/>
                        </a:rPr>
                        <a:t>0.535</a:t>
                      </a:r>
                      <a:r>
                        <a:rPr lang="en-GB" sz="1600" baseline="30000">
                          <a:latin typeface="Cambria" pitchFamily="18" charset="0"/>
                          <a:ea typeface="Times New Roman"/>
                          <a:cs typeface="Times New Roman"/>
                        </a:rPr>
                        <a:t>***</a:t>
                      </a:r>
                      <a:endParaRPr lang="en-IN" sz="1600">
                        <a:latin typeface="Cambria" pitchFamily="18" charset="0"/>
                        <a:ea typeface="Times New Roman"/>
                        <a:cs typeface="Times New Roman"/>
                      </a:endParaRPr>
                    </a:p>
                  </a:txBody>
                  <a:tcPr marL="68580" marR="68580" marT="0" marB="0"/>
                </a:tc>
              </a:tr>
              <a:tr h="634481">
                <a:tc>
                  <a:txBody>
                    <a:bodyPr/>
                    <a:lstStyle/>
                    <a:p>
                      <a:pPr>
                        <a:lnSpc>
                          <a:spcPct val="115000"/>
                        </a:lnSpc>
                        <a:spcAft>
                          <a:spcPts val="0"/>
                        </a:spcAft>
                      </a:pPr>
                      <a:endParaRPr lang="en-GB" sz="1600" dirty="0">
                        <a:latin typeface="Cambria" pitchFamily="18" charset="0"/>
                        <a:ea typeface="Times New Roman"/>
                        <a:cs typeface="Times New Roman"/>
                      </a:endParaRPr>
                    </a:p>
                  </a:txBody>
                  <a:tcPr marL="68580" marR="68580" marT="0" marB="0"/>
                </a:tc>
                <a:tc>
                  <a:txBody>
                    <a:bodyPr/>
                    <a:lstStyle/>
                    <a:p>
                      <a:pPr algn="ctr">
                        <a:lnSpc>
                          <a:spcPct val="115000"/>
                        </a:lnSpc>
                        <a:spcAft>
                          <a:spcPts val="0"/>
                        </a:spcAft>
                      </a:pPr>
                      <a:r>
                        <a:rPr lang="en-GB" sz="1600">
                          <a:latin typeface="Cambria" pitchFamily="18" charset="0"/>
                          <a:ea typeface="Times New Roman"/>
                          <a:cs typeface="Times New Roman"/>
                        </a:rPr>
                        <a:t>(0.016)</a:t>
                      </a:r>
                      <a:endParaRPr lang="en-IN" sz="1600">
                        <a:latin typeface="Cambria" pitchFamily="18" charset="0"/>
                        <a:ea typeface="Times New Roman"/>
                        <a:cs typeface="Times New Roman"/>
                      </a:endParaRPr>
                    </a:p>
                  </a:txBody>
                  <a:tcPr marL="68580" marR="68580" marT="0" marB="0"/>
                </a:tc>
                <a:tc>
                  <a:txBody>
                    <a:bodyPr/>
                    <a:lstStyle/>
                    <a:p>
                      <a:pPr algn="ctr">
                        <a:lnSpc>
                          <a:spcPct val="115000"/>
                        </a:lnSpc>
                        <a:spcAft>
                          <a:spcPts val="0"/>
                        </a:spcAft>
                      </a:pPr>
                      <a:r>
                        <a:rPr lang="en-GB" sz="1600">
                          <a:latin typeface="Cambria" pitchFamily="18" charset="0"/>
                          <a:ea typeface="Times New Roman"/>
                          <a:cs typeface="Times New Roman"/>
                        </a:rPr>
                        <a:t>(0.063)</a:t>
                      </a:r>
                      <a:endParaRPr lang="en-IN" sz="1600">
                        <a:latin typeface="Cambria" pitchFamily="18" charset="0"/>
                        <a:ea typeface="Times New Roman"/>
                        <a:cs typeface="Times New Roman"/>
                      </a:endParaRPr>
                    </a:p>
                  </a:txBody>
                  <a:tcPr marL="68580" marR="68580" marT="0" marB="0"/>
                </a:tc>
                <a:tc>
                  <a:txBody>
                    <a:bodyPr/>
                    <a:lstStyle/>
                    <a:p>
                      <a:pPr algn="ctr">
                        <a:lnSpc>
                          <a:spcPct val="115000"/>
                        </a:lnSpc>
                        <a:spcAft>
                          <a:spcPts val="0"/>
                        </a:spcAft>
                      </a:pPr>
                      <a:r>
                        <a:rPr lang="en-GB" sz="1600">
                          <a:latin typeface="Cambria" pitchFamily="18" charset="0"/>
                          <a:ea typeface="Times New Roman"/>
                          <a:cs typeface="Times New Roman"/>
                        </a:rPr>
                        <a:t>(0.027)</a:t>
                      </a:r>
                      <a:endParaRPr lang="en-IN" sz="1600">
                        <a:latin typeface="Cambria" pitchFamily="18" charset="0"/>
                        <a:ea typeface="Times New Roman"/>
                        <a:cs typeface="Times New Roman"/>
                      </a:endParaRPr>
                    </a:p>
                  </a:txBody>
                  <a:tcPr marL="68580" marR="68580" marT="0" marB="0"/>
                </a:tc>
                <a:tc>
                  <a:txBody>
                    <a:bodyPr/>
                    <a:lstStyle/>
                    <a:p>
                      <a:pPr algn="ctr">
                        <a:lnSpc>
                          <a:spcPct val="115000"/>
                        </a:lnSpc>
                        <a:spcAft>
                          <a:spcPts val="0"/>
                        </a:spcAft>
                      </a:pPr>
                      <a:r>
                        <a:rPr lang="en-GB" sz="1600">
                          <a:latin typeface="Cambria" pitchFamily="18" charset="0"/>
                          <a:ea typeface="Times New Roman"/>
                          <a:cs typeface="Times New Roman"/>
                        </a:rPr>
                        <a:t>(0.101)</a:t>
                      </a:r>
                      <a:endParaRPr lang="en-IN" sz="1600">
                        <a:latin typeface="Cambria" pitchFamily="18" charset="0"/>
                        <a:ea typeface="Times New Roman"/>
                        <a:cs typeface="Times New Roman"/>
                      </a:endParaRPr>
                    </a:p>
                  </a:txBody>
                  <a:tcPr marL="68580" marR="68580" marT="0" marB="0"/>
                </a:tc>
                <a:tc>
                  <a:txBody>
                    <a:bodyPr/>
                    <a:lstStyle/>
                    <a:p>
                      <a:pPr algn="ctr">
                        <a:lnSpc>
                          <a:spcPct val="115000"/>
                        </a:lnSpc>
                        <a:spcAft>
                          <a:spcPts val="0"/>
                        </a:spcAft>
                      </a:pPr>
                      <a:r>
                        <a:rPr lang="en-GB" sz="1600">
                          <a:latin typeface="Cambria" pitchFamily="18" charset="0"/>
                          <a:ea typeface="Times New Roman"/>
                          <a:cs typeface="Times New Roman"/>
                        </a:rPr>
                        <a:t>(0.052)</a:t>
                      </a:r>
                      <a:endParaRPr lang="en-IN" sz="1600">
                        <a:latin typeface="Cambria" pitchFamily="18" charset="0"/>
                        <a:ea typeface="Times New Roman"/>
                        <a:cs typeface="Times New Roman"/>
                      </a:endParaRPr>
                    </a:p>
                  </a:txBody>
                  <a:tcPr marL="68580" marR="68580" marT="0" marB="0"/>
                </a:tc>
                <a:tc>
                  <a:txBody>
                    <a:bodyPr/>
                    <a:lstStyle/>
                    <a:p>
                      <a:pPr algn="ctr">
                        <a:lnSpc>
                          <a:spcPct val="115000"/>
                        </a:lnSpc>
                        <a:spcAft>
                          <a:spcPts val="0"/>
                        </a:spcAft>
                      </a:pPr>
                      <a:r>
                        <a:rPr lang="en-GB" sz="1600" dirty="0">
                          <a:latin typeface="Cambria" pitchFamily="18" charset="0"/>
                          <a:ea typeface="Times New Roman"/>
                          <a:cs typeface="Times New Roman"/>
                        </a:rPr>
                        <a:t>(0.174)</a:t>
                      </a:r>
                      <a:endParaRPr lang="en-IN" sz="1600" dirty="0">
                        <a:latin typeface="Cambria" pitchFamily="18" charset="0"/>
                        <a:ea typeface="Times New Roman"/>
                        <a:cs typeface="Times New Roman"/>
                      </a:endParaRPr>
                    </a:p>
                  </a:txBody>
                  <a:tcPr marL="68580" marR="68580" marT="0" marB="0"/>
                </a:tc>
              </a:tr>
              <a:tr h="634481">
                <a:tc>
                  <a:txBody>
                    <a:bodyPr/>
                    <a:lstStyle/>
                    <a:p>
                      <a:r>
                        <a:rPr lang="en-IN" sz="1600" dirty="0" smtClean="0">
                          <a:latin typeface="Cambria" pitchFamily="18" charset="0"/>
                        </a:rPr>
                        <a:t>Controls</a:t>
                      </a:r>
                      <a:endParaRPr lang="en-IN" sz="1600" dirty="0">
                        <a:latin typeface="Cambria" pitchFamily="18" charset="0"/>
                      </a:endParaRPr>
                    </a:p>
                  </a:txBody>
                  <a:tcPr/>
                </a:tc>
                <a:tc>
                  <a:txBody>
                    <a:bodyPr/>
                    <a:lstStyle/>
                    <a:p>
                      <a:pPr algn="ctr"/>
                      <a:r>
                        <a:rPr lang="en-IN" sz="1600" dirty="0" smtClean="0">
                          <a:latin typeface="Cambria" pitchFamily="18" charset="0"/>
                        </a:rPr>
                        <a:t>Yes</a:t>
                      </a:r>
                      <a:endParaRPr lang="en-IN" sz="1600" dirty="0">
                        <a:latin typeface="Cambria" pitchFamily="18" charset="0"/>
                      </a:endParaRPr>
                    </a:p>
                  </a:txBody>
                  <a:tcPr/>
                </a:tc>
                <a:tc>
                  <a:txBody>
                    <a:bodyPr/>
                    <a:lstStyle/>
                    <a:p>
                      <a:pPr algn="ctr"/>
                      <a:r>
                        <a:rPr lang="en-IN" sz="1600" dirty="0" smtClean="0">
                          <a:latin typeface="Cambria" pitchFamily="18" charset="0"/>
                        </a:rPr>
                        <a:t>Yes</a:t>
                      </a:r>
                      <a:endParaRPr lang="en-IN" sz="1600" dirty="0">
                        <a:latin typeface="Cambria" pitchFamily="18" charset="0"/>
                      </a:endParaRPr>
                    </a:p>
                  </a:txBody>
                  <a:tcPr/>
                </a:tc>
                <a:tc>
                  <a:txBody>
                    <a:bodyPr/>
                    <a:lstStyle/>
                    <a:p>
                      <a:pPr algn="ctr"/>
                      <a:r>
                        <a:rPr lang="en-IN" sz="1600" dirty="0" smtClean="0">
                          <a:latin typeface="Cambria" pitchFamily="18" charset="0"/>
                        </a:rPr>
                        <a:t>Yes</a:t>
                      </a:r>
                      <a:endParaRPr lang="en-IN" sz="1600" dirty="0">
                        <a:latin typeface="Cambria" pitchFamily="18" charset="0"/>
                      </a:endParaRPr>
                    </a:p>
                  </a:txBody>
                  <a:tcPr/>
                </a:tc>
                <a:tc>
                  <a:txBody>
                    <a:bodyPr/>
                    <a:lstStyle/>
                    <a:p>
                      <a:pPr algn="ctr"/>
                      <a:r>
                        <a:rPr lang="en-IN" sz="1600" dirty="0" smtClean="0">
                          <a:latin typeface="Cambria" pitchFamily="18" charset="0"/>
                        </a:rPr>
                        <a:t>Yes</a:t>
                      </a:r>
                      <a:endParaRPr lang="en-IN" sz="1600" dirty="0">
                        <a:latin typeface="Cambria" pitchFamily="18" charset="0"/>
                      </a:endParaRPr>
                    </a:p>
                  </a:txBody>
                  <a:tcPr/>
                </a:tc>
                <a:tc>
                  <a:txBody>
                    <a:bodyPr/>
                    <a:lstStyle/>
                    <a:p>
                      <a:pPr algn="ctr"/>
                      <a:r>
                        <a:rPr lang="en-IN" sz="1600" smtClean="0">
                          <a:latin typeface="Cambria" pitchFamily="18" charset="0"/>
                        </a:rPr>
                        <a:t>Yes</a:t>
                      </a:r>
                      <a:endParaRPr lang="en-IN" sz="1600" dirty="0">
                        <a:latin typeface="Cambria" pitchFamily="18" charset="0"/>
                      </a:endParaRPr>
                    </a:p>
                  </a:txBody>
                  <a:tcPr/>
                </a:tc>
                <a:tc>
                  <a:txBody>
                    <a:bodyPr/>
                    <a:lstStyle/>
                    <a:p>
                      <a:pPr algn="ctr"/>
                      <a:r>
                        <a:rPr lang="en-IN" sz="1600" dirty="0" smtClean="0">
                          <a:latin typeface="Cambria" pitchFamily="18" charset="0"/>
                        </a:rPr>
                        <a:t>Yes</a:t>
                      </a:r>
                      <a:endParaRPr lang="en-IN" sz="1600" dirty="0">
                        <a:latin typeface="Cambria" pitchFamily="18" charset="0"/>
                      </a:endParaRPr>
                    </a:p>
                  </a:txBody>
                  <a:tcPr/>
                </a:tc>
              </a:tr>
              <a:tr h="710613">
                <a:tc>
                  <a:txBody>
                    <a:bodyPr/>
                    <a:lstStyle/>
                    <a:p>
                      <a:r>
                        <a:rPr lang="en-IN" sz="1600" dirty="0" smtClean="0">
                          <a:latin typeface="Cambria" pitchFamily="18" charset="0"/>
                        </a:rPr>
                        <a:t>GP fixed effects</a:t>
                      </a:r>
                      <a:endParaRPr lang="en-IN" sz="1600" dirty="0">
                        <a:latin typeface="Cambria" pitchFamily="18" charset="0"/>
                      </a:endParaRPr>
                    </a:p>
                  </a:txBody>
                  <a:tcPr/>
                </a:tc>
                <a:tc>
                  <a:txBody>
                    <a:bodyPr/>
                    <a:lstStyle/>
                    <a:p>
                      <a:pPr algn="ctr"/>
                      <a:r>
                        <a:rPr lang="en-IN" sz="1600" smtClean="0">
                          <a:latin typeface="Cambria" pitchFamily="18" charset="0"/>
                        </a:rPr>
                        <a:t>Yes</a:t>
                      </a:r>
                      <a:endParaRPr lang="en-IN" sz="1600" dirty="0">
                        <a:latin typeface="Cambria" pitchFamily="18" charset="0"/>
                      </a:endParaRPr>
                    </a:p>
                  </a:txBody>
                  <a:tcPr/>
                </a:tc>
                <a:tc>
                  <a:txBody>
                    <a:bodyPr/>
                    <a:lstStyle/>
                    <a:p>
                      <a:pPr algn="ctr"/>
                      <a:r>
                        <a:rPr lang="en-IN" sz="1600" dirty="0" smtClean="0">
                          <a:latin typeface="Cambria" pitchFamily="18" charset="0"/>
                        </a:rPr>
                        <a:t>Yes</a:t>
                      </a:r>
                      <a:endParaRPr lang="en-IN" sz="1600" dirty="0">
                        <a:latin typeface="Cambria" pitchFamily="18" charset="0"/>
                      </a:endParaRPr>
                    </a:p>
                  </a:txBody>
                  <a:tcPr/>
                </a:tc>
                <a:tc>
                  <a:txBody>
                    <a:bodyPr/>
                    <a:lstStyle/>
                    <a:p>
                      <a:pPr algn="ctr"/>
                      <a:r>
                        <a:rPr lang="en-IN" sz="1600" dirty="0" smtClean="0">
                          <a:latin typeface="Cambria" pitchFamily="18" charset="0"/>
                        </a:rPr>
                        <a:t>Yes</a:t>
                      </a:r>
                      <a:endParaRPr lang="en-IN" sz="1600" dirty="0">
                        <a:latin typeface="Cambria" pitchFamily="18" charset="0"/>
                      </a:endParaRPr>
                    </a:p>
                  </a:txBody>
                  <a:tcPr/>
                </a:tc>
                <a:tc>
                  <a:txBody>
                    <a:bodyPr/>
                    <a:lstStyle/>
                    <a:p>
                      <a:pPr algn="ctr"/>
                      <a:r>
                        <a:rPr lang="en-IN" sz="1600" dirty="0" smtClean="0">
                          <a:latin typeface="Cambria" pitchFamily="18" charset="0"/>
                        </a:rPr>
                        <a:t>Yes</a:t>
                      </a:r>
                      <a:endParaRPr lang="en-IN" sz="1600" dirty="0">
                        <a:latin typeface="Cambria" pitchFamily="18" charset="0"/>
                      </a:endParaRPr>
                    </a:p>
                  </a:txBody>
                  <a:tcPr/>
                </a:tc>
                <a:tc>
                  <a:txBody>
                    <a:bodyPr/>
                    <a:lstStyle/>
                    <a:p>
                      <a:pPr algn="ctr"/>
                      <a:r>
                        <a:rPr lang="en-IN" sz="1600" dirty="0" smtClean="0">
                          <a:latin typeface="Cambria" pitchFamily="18" charset="0"/>
                        </a:rPr>
                        <a:t>Yes</a:t>
                      </a:r>
                      <a:endParaRPr lang="en-IN" sz="1600" dirty="0">
                        <a:latin typeface="Cambria" pitchFamily="18" charset="0"/>
                      </a:endParaRPr>
                    </a:p>
                  </a:txBody>
                  <a:tcPr/>
                </a:tc>
                <a:tc>
                  <a:txBody>
                    <a:bodyPr/>
                    <a:lstStyle/>
                    <a:p>
                      <a:pPr algn="ctr"/>
                      <a:r>
                        <a:rPr lang="en-IN" sz="1600" dirty="0" smtClean="0">
                          <a:latin typeface="Cambria" pitchFamily="18" charset="0"/>
                        </a:rPr>
                        <a:t>Yes</a:t>
                      </a:r>
                      <a:endParaRPr lang="en-IN" sz="1600" dirty="0">
                        <a:latin typeface="Cambria" pitchFamily="18" charset="0"/>
                      </a:endParaRPr>
                    </a:p>
                  </a:txBody>
                  <a:tcPr/>
                </a:tc>
              </a:tr>
              <a:tr h="634481">
                <a:tc>
                  <a:txBody>
                    <a:bodyPr/>
                    <a:lstStyle/>
                    <a:p>
                      <a:r>
                        <a:rPr lang="en-IN" sz="1600" dirty="0" smtClean="0">
                          <a:latin typeface="Cambria" pitchFamily="18" charset="0"/>
                        </a:rPr>
                        <a:t>N</a:t>
                      </a:r>
                      <a:endParaRPr lang="en-IN" sz="1600" dirty="0">
                        <a:latin typeface="Cambria" pitchFamily="18" charset="0"/>
                      </a:endParaRPr>
                    </a:p>
                  </a:txBody>
                  <a:tcPr/>
                </a:tc>
                <a:tc>
                  <a:txBody>
                    <a:bodyPr/>
                    <a:lstStyle/>
                    <a:p>
                      <a:pPr algn="ctr"/>
                      <a:r>
                        <a:rPr lang="en-IN" sz="1600" dirty="0" smtClean="0">
                          <a:latin typeface="Cambria" pitchFamily="18" charset="0"/>
                        </a:rPr>
                        <a:t>739</a:t>
                      </a:r>
                      <a:endParaRPr lang="en-IN" sz="1600" dirty="0">
                        <a:latin typeface="Cambria" pitchFamily="18" charset="0"/>
                      </a:endParaRPr>
                    </a:p>
                  </a:txBody>
                  <a:tcPr/>
                </a:tc>
                <a:tc>
                  <a:txBody>
                    <a:bodyPr/>
                    <a:lstStyle/>
                    <a:p>
                      <a:pPr algn="ctr"/>
                      <a:r>
                        <a:rPr lang="en-IN" sz="1600" dirty="0" smtClean="0">
                          <a:latin typeface="Cambria" pitchFamily="18" charset="0"/>
                        </a:rPr>
                        <a:t>739</a:t>
                      </a:r>
                      <a:endParaRPr lang="en-IN" sz="1600" dirty="0">
                        <a:latin typeface="Cambria" pitchFamily="18" charset="0"/>
                      </a:endParaRPr>
                    </a:p>
                  </a:txBody>
                  <a:tcPr/>
                </a:tc>
                <a:tc>
                  <a:txBody>
                    <a:bodyPr/>
                    <a:lstStyle/>
                    <a:p>
                      <a:pPr algn="ctr"/>
                      <a:r>
                        <a:rPr lang="en-IN" sz="1600" dirty="0" smtClean="0">
                          <a:latin typeface="Cambria" pitchFamily="18" charset="0"/>
                        </a:rPr>
                        <a:t>739</a:t>
                      </a:r>
                      <a:endParaRPr lang="en-IN" sz="1600" dirty="0">
                        <a:latin typeface="Cambria" pitchFamily="18" charset="0"/>
                      </a:endParaRPr>
                    </a:p>
                  </a:txBody>
                  <a:tcPr/>
                </a:tc>
                <a:tc>
                  <a:txBody>
                    <a:bodyPr/>
                    <a:lstStyle/>
                    <a:p>
                      <a:pPr algn="ctr"/>
                      <a:r>
                        <a:rPr lang="en-IN" sz="1600" dirty="0" smtClean="0">
                          <a:latin typeface="Cambria" pitchFamily="18" charset="0"/>
                        </a:rPr>
                        <a:t>739</a:t>
                      </a:r>
                      <a:endParaRPr lang="en-IN" sz="1600" dirty="0">
                        <a:latin typeface="Cambria" pitchFamily="18" charset="0"/>
                      </a:endParaRPr>
                    </a:p>
                  </a:txBody>
                  <a:tcPr/>
                </a:tc>
                <a:tc>
                  <a:txBody>
                    <a:bodyPr/>
                    <a:lstStyle/>
                    <a:p>
                      <a:pPr algn="ctr"/>
                      <a:r>
                        <a:rPr lang="en-IN" sz="1600" dirty="0" smtClean="0">
                          <a:latin typeface="Cambria" pitchFamily="18" charset="0"/>
                        </a:rPr>
                        <a:t>739</a:t>
                      </a:r>
                      <a:endParaRPr lang="en-IN" sz="1600" dirty="0">
                        <a:latin typeface="Cambria" pitchFamily="18" charset="0"/>
                      </a:endParaRPr>
                    </a:p>
                  </a:txBody>
                  <a:tcPr/>
                </a:tc>
                <a:tc>
                  <a:txBody>
                    <a:bodyPr/>
                    <a:lstStyle/>
                    <a:p>
                      <a:pPr algn="ctr"/>
                      <a:r>
                        <a:rPr lang="en-IN" sz="1600" dirty="0" smtClean="0">
                          <a:latin typeface="Cambria" pitchFamily="18" charset="0"/>
                        </a:rPr>
                        <a:t>739</a:t>
                      </a:r>
                      <a:endParaRPr lang="en-IN" sz="1600" dirty="0">
                        <a:latin typeface="Cambria" pitchFamily="18" charset="0"/>
                      </a:endParaRPr>
                    </a:p>
                  </a:txBody>
                  <a:tcPr/>
                </a:tc>
              </a:tr>
            </a:tbl>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85776"/>
            <a:ext cx="9144000" cy="1570038"/>
          </a:xfrm>
        </p:spPr>
        <p:txBody>
          <a:bodyPr>
            <a:normAutofit/>
          </a:bodyPr>
          <a:lstStyle/>
          <a:p>
            <a:r>
              <a:rPr lang="en-US" sz="3200" b="1" dirty="0" smtClean="0">
                <a:latin typeface="Cambria" pitchFamily="18" charset="0"/>
              </a:rPr>
              <a:t>Local Polynomial Regression Plots</a:t>
            </a:r>
            <a:endParaRPr lang="en-US" sz="3200" b="1" dirty="0">
              <a:latin typeface="Cambria" pitchFamily="18" charset="0"/>
            </a:endParaRPr>
          </a:p>
        </p:txBody>
      </p:sp>
      <p:sp>
        <p:nvSpPr>
          <p:cNvPr id="5" name="Content Placeholder 4"/>
          <p:cNvSpPr>
            <a:spLocks noGrp="1"/>
          </p:cNvSpPr>
          <p:nvPr>
            <p:ph idx="1"/>
          </p:nvPr>
        </p:nvSpPr>
        <p:spPr/>
        <p:txBody>
          <a:bodyPr/>
          <a:lstStyle/>
          <a:p>
            <a:endParaRPr lang="en-US"/>
          </a:p>
        </p:txBody>
      </p:sp>
      <p:pic>
        <p:nvPicPr>
          <p:cNvPr id="7" name="Picture 6"/>
          <p:cNvPicPr/>
          <p:nvPr/>
        </p:nvPicPr>
        <p:blipFill>
          <a:blip r:embed="rId2"/>
          <a:srcRect/>
          <a:stretch>
            <a:fillRect/>
          </a:stretch>
        </p:blipFill>
        <p:spPr bwMode="auto">
          <a:xfrm>
            <a:off x="285720" y="1285860"/>
            <a:ext cx="8572560" cy="521497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IN"/>
          </a:p>
        </p:txBody>
      </p:sp>
      <p:pic>
        <p:nvPicPr>
          <p:cNvPr id="5" name="Picture 4"/>
          <p:cNvPicPr/>
          <p:nvPr/>
        </p:nvPicPr>
        <p:blipFill>
          <a:blip r:embed="rId2"/>
          <a:srcRect/>
          <a:stretch>
            <a:fillRect/>
          </a:stretch>
        </p:blipFill>
        <p:spPr bwMode="auto">
          <a:xfrm>
            <a:off x="357158" y="785794"/>
            <a:ext cx="8501122" cy="564360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214338"/>
            <a:ext cx="8229600" cy="1143000"/>
          </a:xfrm>
        </p:spPr>
        <p:txBody>
          <a:bodyPr>
            <a:normAutofit/>
          </a:bodyPr>
          <a:lstStyle/>
          <a:p>
            <a:r>
              <a:rPr lang="en-IN" sz="3600" b="1" dirty="0" smtClean="0">
                <a:latin typeface="Cambria" pitchFamily="18" charset="0"/>
              </a:rPr>
              <a:t>Introduction</a:t>
            </a:r>
            <a:endParaRPr lang="en-IN" sz="3600" b="1" dirty="0">
              <a:latin typeface="Cambria" pitchFamily="18" charset="0"/>
            </a:endParaRPr>
          </a:p>
        </p:txBody>
      </p:sp>
      <p:sp>
        <p:nvSpPr>
          <p:cNvPr id="3" name="Content Placeholder 2"/>
          <p:cNvSpPr>
            <a:spLocks noGrp="1"/>
          </p:cNvSpPr>
          <p:nvPr>
            <p:ph idx="1"/>
          </p:nvPr>
        </p:nvSpPr>
        <p:spPr>
          <a:xfrm>
            <a:off x="0" y="1071546"/>
            <a:ext cx="9144000" cy="5572140"/>
          </a:xfrm>
        </p:spPr>
        <p:txBody>
          <a:bodyPr>
            <a:noAutofit/>
          </a:bodyPr>
          <a:lstStyle/>
          <a:p>
            <a:r>
              <a:rPr lang="en-IN" sz="2400" dirty="0" smtClean="0">
                <a:latin typeface="Cambria" pitchFamily="18" charset="0"/>
              </a:rPr>
              <a:t>Sustainable Development Goals: Achieving universal access to quality education.</a:t>
            </a:r>
          </a:p>
          <a:p>
            <a:pPr>
              <a:buNone/>
            </a:pPr>
            <a:endParaRPr lang="en-IN" sz="2400" dirty="0" smtClean="0">
              <a:latin typeface="Cambria" pitchFamily="18" charset="0"/>
            </a:endParaRPr>
          </a:p>
          <a:p>
            <a:endParaRPr lang="en-IN" sz="2400" dirty="0" smtClean="0">
              <a:latin typeface="Cambria" pitchFamily="18" charset="0"/>
            </a:endParaRPr>
          </a:p>
          <a:p>
            <a:r>
              <a:rPr lang="en-IN" sz="2400" dirty="0" smtClean="0">
                <a:latin typeface="Cambria" pitchFamily="18" charset="0"/>
              </a:rPr>
              <a:t>Widespread </a:t>
            </a:r>
            <a:r>
              <a:rPr lang="en-IN" sz="2400" dirty="0" smtClean="0">
                <a:latin typeface="Cambria" pitchFamily="18" charset="0"/>
              </a:rPr>
              <a:t>literature on provision and access of education and its effects </a:t>
            </a:r>
            <a:r>
              <a:rPr lang="en-US" sz="2400" dirty="0">
                <a:latin typeface="Cambria" pitchFamily="18" charset="0"/>
              </a:rPr>
              <a:t>(</a:t>
            </a:r>
            <a:r>
              <a:rPr lang="en-US" sz="2400" dirty="0" err="1">
                <a:latin typeface="Cambria" pitchFamily="18" charset="0"/>
              </a:rPr>
              <a:t>Lóapez</a:t>
            </a:r>
            <a:r>
              <a:rPr lang="en-US" sz="2400" dirty="0">
                <a:latin typeface="Cambria" pitchFamily="18" charset="0"/>
              </a:rPr>
              <a:t> and </a:t>
            </a:r>
            <a:r>
              <a:rPr lang="en-US" sz="2400" dirty="0" err="1">
                <a:latin typeface="Cambria" pitchFamily="18" charset="0"/>
              </a:rPr>
              <a:t>Valdés</a:t>
            </a:r>
            <a:r>
              <a:rPr lang="en-US" sz="2400" dirty="0">
                <a:latin typeface="Cambria" pitchFamily="18" charset="0"/>
              </a:rPr>
              <a:t>, 2000; </a:t>
            </a:r>
            <a:r>
              <a:rPr lang="en-US" sz="2400" dirty="0" err="1">
                <a:latin typeface="Cambria" pitchFamily="18" charset="0"/>
              </a:rPr>
              <a:t>McCowan</a:t>
            </a:r>
            <a:r>
              <a:rPr lang="en-US" sz="2400" dirty="0">
                <a:latin typeface="Cambria" pitchFamily="18" charset="0"/>
              </a:rPr>
              <a:t>, 2007; </a:t>
            </a:r>
            <a:r>
              <a:rPr lang="en-US" sz="2400" dirty="0" err="1">
                <a:latin typeface="Cambria" pitchFamily="18" charset="0"/>
              </a:rPr>
              <a:t>Lewin</a:t>
            </a:r>
            <a:r>
              <a:rPr lang="en-US" sz="2400" dirty="0">
                <a:latin typeface="Cambria" pitchFamily="18" charset="0"/>
              </a:rPr>
              <a:t> </a:t>
            </a:r>
            <a:r>
              <a:rPr lang="en-US" sz="2400" dirty="0" smtClean="0">
                <a:latin typeface="Cambria" pitchFamily="18" charset="0"/>
              </a:rPr>
              <a:t>2009)</a:t>
            </a:r>
            <a:endParaRPr lang="en-US" sz="2400" dirty="0" smtClean="0">
              <a:latin typeface="Cambria" pitchFamily="18" charset="0"/>
            </a:endParaRPr>
          </a:p>
          <a:p>
            <a:endParaRPr lang="en-US" sz="2400" dirty="0" smtClean="0">
              <a:latin typeface="Cambria" pitchFamily="18" charset="0"/>
            </a:endParaRPr>
          </a:p>
          <a:p>
            <a:endParaRPr lang="en-US" sz="2400" dirty="0" smtClean="0">
              <a:latin typeface="Cambria" pitchFamily="18" charset="0"/>
            </a:endParaRPr>
          </a:p>
          <a:p>
            <a:r>
              <a:rPr lang="en-US" sz="2400" dirty="0" smtClean="0">
                <a:latin typeface="Cambria" pitchFamily="18" charset="0"/>
              </a:rPr>
              <a:t>One </a:t>
            </a:r>
            <a:r>
              <a:rPr lang="en-US" sz="2400" dirty="0">
                <a:latin typeface="Cambria" pitchFamily="18" charset="0"/>
              </a:rPr>
              <a:t>dimension of education that has been of importance is </a:t>
            </a:r>
            <a:r>
              <a:rPr lang="en-US" sz="2400" dirty="0" smtClean="0">
                <a:latin typeface="Cambria" pitchFamily="18" charset="0"/>
              </a:rPr>
              <a:t>the choice </a:t>
            </a:r>
            <a:r>
              <a:rPr lang="en-US" sz="2400" dirty="0">
                <a:latin typeface="Cambria" pitchFamily="18" charset="0"/>
              </a:rPr>
              <a:t>and expenditure on private </a:t>
            </a:r>
            <a:r>
              <a:rPr lang="en-US" sz="2400" dirty="0" smtClean="0">
                <a:latin typeface="Cambria" pitchFamily="18" charset="0"/>
              </a:rPr>
              <a:t>coaching</a:t>
            </a:r>
          </a:p>
          <a:p>
            <a:endParaRPr lang="en-US" sz="2400" dirty="0">
              <a:latin typeface="Cambria" pitchFamily="18" charset="0"/>
            </a:endParaRPr>
          </a:p>
          <a:p>
            <a:pPr>
              <a:buNone/>
            </a:pPr>
            <a:r>
              <a:rPr lang="en-IN" sz="2800" dirty="0" smtClean="0"/>
              <a:t>	</a:t>
            </a:r>
          </a:p>
          <a:p>
            <a:pPr>
              <a:buNone/>
            </a:pPr>
            <a:r>
              <a:rPr lang="en-IN" dirty="0" smtClean="0"/>
              <a:t>																														</a:t>
            </a:r>
            <a:endParaRPr lang="en-IN"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600" b="1" dirty="0" smtClean="0">
                <a:latin typeface="Cambria" pitchFamily="18" charset="0"/>
              </a:rPr>
              <a:t>Qualitative Evidence</a:t>
            </a:r>
            <a:endParaRPr lang="en-IN" sz="3600" b="1" dirty="0">
              <a:latin typeface="Cambria" pitchFamily="18" charset="0"/>
            </a:endParaRPr>
          </a:p>
        </p:txBody>
      </p:sp>
      <p:sp>
        <p:nvSpPr>
          <p:cNvPr id="3" name="Content Placeholder 2"/>
          <p:cNvSpPr>
            <a:spLocks noGrp="1"/>
          </p:cNvSpPr>
          <p:nvPr>
            <p:ph idx="1"/>
          </p:nvPr>
        </p:nvSpPr>
        <p:spPr/>
        <p:txBody>
          <a:bodyPr/>
          <a:lstStyle/>
          <a:p>
            <a:r>
              <a:rPr lang="en-IN" dirty="0" smtClean="0">
                <a:latin typeface="Cambria" pitchFamily="18" charset="0"/>
              </a:rPr>
              <a:t>An </a:t>
            </a:r>
            <a:r>
              <a:rPr lang="en-GB" dirty="0" smtClean="0">
                <a:latin typeface="Cambria" pitchFamily="18" charset="0"/>
              </a:rPr>
              <a:t>agricultural labourer from the </a:t>
            </a:r>
            <a:r>
              <a:rPr lang="en-GB" dirty="0" err="1" smtClean="0">
                <a:latin typeface="Cambria" pitchFamily="18" charset="0"/>
              </a:rPr>
              <a:t>Dawaguri</a:t>
            </a:r>
            <a:r>
              <a:rPr lang="en-GB" dirty="0" smtClean="0">
                <a:latin typeface="Cambria" pitchFamily="18" charset="0"/>
              </a:rPr>
              <a:t> </a:t>
            </a:r>
            <a:r>
              <a:rPr lang="en-GB" dirty="0" smtClean="0">
                <a:latin typeface="Cambria" pitchFamily="18" charset="0"/>
              </a:rPr>
              <a:t>GP</a:t>
            </a:r>
          </a:p>
          <a:p>
            <a:pPr>
              <a:buNone/>
            </a:pPr>
            <a:endParaRPr lang="en-GB" dirty="0" smtClean="0">
              <a:latin typeface="Cambria" pitchFamily="18" charset="0"/>
            </a:endParaRPr>
          </a:p>
          <a:p>
            <a:r>
              <a:rPr lang="en-GB" dirty="0" smtClean="0">
                <a:latin typeface="Cambria" pitchFamily="18" charset="0"/>
              </a:rPr>
              <a:t>Private coaching popular in </a:t>
            </a:r>
            <a:r>
              <a:rPr lang="en-GB" dirty="0" err="1" smtClean="0">
                <a:latin typeface="Cambria" pitchFamily="18" charset="0"/>
              </a:rPr>
              <a:t>Dawaguri</a:t>
            </a:r>
            <a:r>
              <a:rPr lang="en-GB" dirty="0" smtClean="0">
                <a:latin typeface="Cambria" pitchFamily="18" charset="0"/>
              </a:rPr>
              <a:t> GP- about 70% of the children attends it</a:t>
            </a:r>
          </a:p>
          <a:p>
            <a:endParaRPr lang="en-GB" dirty="0" smtClean="0">
              <a:latin typeface="Cambria" pitchFamily="18" charset="0"/>
            </a:endParaRPr>
          </a:p>
          <a:p>
            <a:r>
              <a:rPr lang="en-GB" dirty="0" smtClean="0">
                <a:latin typeface="Cambria" pitchFamily="18" charset="0"/>
              </a:rPr>
              <a:t>Households from GPs in the </a:t>
            </a:r>
            <a:r>
              <a:rPr lang="en-GB" dirty="0" err="1" smtClean="0">
                <a:latin typeface="Cambria" pitchFamily="18" charset="0"/>
              </a:rPr>
              <a:t>haldibari</a:t>
            </a:r>
            <a:r>
              <a:rPr lang="en-GB" dirty="0" smtClean="0">
                <a:latin typeface="Cambria" pitchFamily="18" charset="0"/>
              </a:rPr>
              <a:t> block</a:t>
            </a:r>
          </a:p>
          <a:p>
            <a:pPr>
              <a:buNone/>
            </a:pPr>
            <a:endParaRPr lang="en-IN" dirty="0">
              <a:latin typeface="Cambria" pitchFamily="18"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1454"/>
            <a:ext cx="8229600" cy="1143000"/>
          </a:xfrm>
        </p:spPr>
        <p:txBody>
          <a:bodyPr>
            <a:normAutofit/>
          </a:bodyPr>
          <a:lstStyle/>
          <a:p>
            <a:r>
              <a:rPr lang="en-IN" sz="3600" b="1" dirty="0" smtClean="0">
                <a:latin typeface="Cambria" pitchFamily="18" charset="0"/>
              </a:rPr>
              <a:t>Conclusion</a:t>
            </a:r>
            <a:endParaRPr lang="en-IN" sz="3600" b="1" dirty="0">
              <a:latin typeface="Cambria" pitchFamily="18" charset="0"/>
            </a:endParaRPr>
          </a:p>
        </p:txBody>
      </p:sp>
      <p:sp>
        <p:nvSpPr>
          <p:cNvPr id="3" name="Content Placeholder 2"/>
          <p:cNvSpPr>
            <a:spLocks noGrp="1"/>
          </p:cNvSpPr>
          <p:nvPr>
            <p:ph idx="1"/>
          </p:nvPr>
        </p:nvSpPr>
        <p:spPr>
          <a:xfrm>
            <a:off x="0" y="1214422"/>
            <a:ext cx="9144000" cy="5643578"/>
          </a:xfrm>
        </p:spPr>
        <p:txBody>
          <a:bodyPr>
            <a:normAutofit lnSpcReduction="10000"/>
          </a:bodyPr>
          <a:lstStyle/>
          <a:p>
            <a:r>
              <a:rPr lang="en-IN" sz="2800" dirty="0" smtClean="0">
                <a:latin typeface="Cambria" pitchFamily="18" charset="0"/>
              </a:rPr>
              <a:t>Evidence of impact of MGNREGA in increasing the expenditure on education through private coaching</a:t>
            </a:r>
          </a:p>
          <a:p>
            <a:pPr>
              <a:buNone/>
            </a:pPr>
            <a:endParaRPr lang="en-IN" sz="2800" dirty="0">
              <a:latin typeface="Cambria" pitchFamily="18" charset="0"/>
            </a:endParaRPr>
          </a:p>
          <a:p>
            <a:r>
              <a:rPr lang="en-IN" sz="2800" dirty="0" smtClean="0">
                <a:latin typeface="Cambria" pitchFamily="18" charset="0"/>
              </a:rPr>
              <a:t>Large welfare impacts through MGNREGA</a:t>
            </a:r>
          </a:p>
          <a:p>
            <a:endParaRPr lang="en-IN" sz="2800" dirty="0" smtClean="0">
              <a:latin typeface="Cambria" pitchFamily="18" charset="0"/>
            </a:endParaRPr>
          </a:p>
          <a:p>
            <a:r>
              <a:rPr lang="en-IN" sz="2800" dirty="0" smtClean="0">
                <a:latin typeface="Cambria" pitchFamily="18" charset="0"/>
              </a:rPr>
              <a:t>Glaring problems making MGNREGA less attractive (</a:t>
            </a:r>
            <a:r>
              <a:rPr lang="en-GB" sz="2800" dirty="0" err="1" smtClean="0">
                <a:latin typeface="Cambria" pitchFamily="18" charset="0"/>
              </a:rPr>
              <a:t>Mukhopadhyay</a:t>
            </a:r>
            <a:r>
              <a:rPr lang="en-GB" sz="2800" dirty="0" smtClean="0">
                <a:latin typeface="Cambria" pitchFamily="18" charset="0"/>
              </a:rPr>
              <a:t> et al., 2015, Narayanan et al. 2016)</a:t>
            </a:r>
            <a:endParaRPr lang="en-IN" sz="2800" dirty="0" smtClean="0">
              <a:latin typeface="Cambria" pitchFamily="18" charset="0"/>
            </a:endParaRPr>
          </a:p>
          <a:p>
            <a:endParaRPr lang="en-IN" sz="2800" dirty="0">
              <a:latin typeface="Cambria" pitchFamily="18" charset="0"/>
            </a:endParaRPr>
          </a:p>
          <a:p>
            <a:r>
              <a:rPr lang="en-IN" sz="2800" dirty="0" smtClean="0">
                <a:latin typeface="Cambria" pitchFamily="18" charset="0"/>
              </a:rPr>
              <a:t>Need to address problems related to rationing of jobs and delayed payments</a:t>
            </a:r>
          </a:p>
          <a:p>
            <a:endParaRPr lang="en-IN" sz="2800" dirty="0" smtClean="0">
              <a:latin typeface="Cambria" pitchFamily="18" charset="0"/>
            </a:endParaRPr>
          </a:p>
          <a:p>
            <a:r>
              <a:rPr lang="en-IN" sz="2800" dirty="0" smtClean="0">
                <a:latin typeface="Cambria" pitchFamily="18" charset="0"/>
              </a:rPr>
              <a:t>Higher allocation </a:t>
            </a:r>
            <a:r>
              <a:rPr lang="en-IN" sz="2800" dirty="0" smtClean="0">
                <a:latin typeface="Cambria" pitchFamily="18" charset="0"/>
              </a:rPr>
              <a:t>of resources to the programme</a:t>
            </a:r>
            <a:endParaRPr lang="en-IN" sz="2800" dirty="0">
              <a:latin typeface="Cambria"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Autofit/>
          </a:bodyPr>
          <a:lstStyle/>
          <a:p>
            <a:pPr>
              <a:buNone/>
            </a:pPr>
            <a:endParaRPr lang="en-US" dirty="0" smtClean="0"/>
          </a:p>
          <a:p>
            <a:r>
              <a:rPr lang="en-US" sz="2400" dirty="0" smtClean="0">
                <a:latin typeface="Cambria" pitchFamily="18" charset="0"/>
              </a:rPr>
              <a:t>Private coaching: Fee-based </a:t>
            </a:r>
            <a:r>
              <a:rPr lang="en-US" sz="2400" dirty="0">
                <a:latin typeface="Cambria" pitchFamily="18" charset="0"/>
              </a:rPr>
              <a:t>tutoring that is given to provide supplementary instruction to students in academic subjects that they study in the mainstream academic </a:t>
            </a:r>
            <a:r>
              <a:rPr lang="en-US" sz="2400" dirty="0" smtClean="0">
                <a:latin typeface="Cambria" pitchFamily="18" charset="0"/>
              </a:rPr>
              <a:t>system</a:t>
            </a:r>
            <a:r>
              <a:rPr lang="en-US" sz="2400" dirty="0">
                <a:latin typeface="Cambria" pitchFamily="18" charset="0"/>
              </a:rPr>
              <a:t> </a:t>
            </a:r>
            <a:r>
              <a:rPr lang="en-US" sz="2400" dirty="0" smtClean="0">
                <a:latin typeface="Cambria" pitchFamily="18" charset="0"/>
              </a:rPr>
              <a:t>(Dang and Rogers, 2008)</a:t>
            </a:r>
          </a:p>
          <a:p>
            <a:endParaRPr lang="en-US" sz="2400" dirty="0">
              <a:latin typeface="Cambria" pitchFamily="18" charset="0"/>
            </a:endParaRPr>
          </a:p>
          <a:p>
            <a:r>
              <a:rPr lang="en-US" sz="2400" dirty="0" smtClean="0">
                <a:latin typeface="Cambria" pitchFamily="18" charset="0"/>
              </a:rPr>
              <a:t>Malaysia, Japan, South  Korea: Majority of the students in primary as well as middle and secondary level receive private coaching. </a:t>
            </a:r>
          </a:p>
          <a:p>
            <a:pPr>
              <a:buNone/>
            </a:pPr>
            <a:endParaRPr lang="en-IN" sz="2400" dirty="0">
              <a:latin typeface="Cambria" pitchFamily="18" charset="0"/>
            </a:endParaRPr>
          </a:p>
          <a:p>
            <a:r>
              <a:rPr lang="en-IN" sz="2400" dirty="0" smtClean="0">
                <a:latin typeface="Cambria" pitchFamily="18" charset="0"/>
              </a:rPr>
              <a:t>Private coaching </a:t>
            </a:r>
            <a:r>
              <a:rPr lang="en-IN" sz="2400" dirty="0" smtClean="0">
                <a:latin typeface="Cambria" pitchFamily="18" charset="0"/>
              </a:rPr>
              <a:t>is more </a:t>
            </a:r>
            <a:r>
              <a:rPr lang="en-IN" sz="2400" dirty="0" smtClean="0">
                <a:latin typeface="Cambria" pitchFamily="18" charset="0"/>
              </a:rPr>
              <a:t>used by higher income households, </a:t>
            </a:r>
            <a:r>
              <a:rPr lang="en-US" sz="2400" dirty="0" smtClean="0">
                <a:latin typeface="Cambria" pitchFamily="18" charset="0"/>
              </a:rPr>
              <a:t>residing in urban areas, studying in higher grades or appearing for competitive examinations, </a:t>
            </a:r>
            <a:r>
              <a:rPr lang="en-IN" sz="2400" dirty="0" smtClean="0">
                <a:latin typeface="Cambria" pitchFamily="18" charset="0"/>
              </a:rPr>
              <a:t>low achievers or studying in government schools (</a:t>
            </a:r>
            <a:r>
              <a:rPr lang="en-US" sz="2400" dirty="0" smtClean="0">
                <a:latin typeface="Cambria" pitchFamily="18" charset="0"/>
              </a:rPr>
              <a:t>Baker et al. 2001, </a:t>
            </a:r>
            <a:r>
              <a:rPr lang="en-US" sz="2400" dirty="0" err="1" smtClean="0">
                <a:latin typeface="Cambria" pitchFamily="18" charset="0"/>
              </a:rPr>
              <a:t>Glewee</a:t>
            </a:r>
            <a:r>
              <a:rPr lang="en-US" sz="2400" dirty="0" smtClean="0">
                <a:latin typeface="Cambria" pitchFamily="18" charset="0"/>
              </a:rPr>
              <a:t> and </a:t>
            </a:r>
            <a:r>
              <a:rPr lang="en-US" sz="2400" dirty="0" err="1" smtClean="0">
                <a:latin typeface="Cambria" pitchFamily="18" charset="0"/>
              </a:rPr>
              <a:t>Jayachandran</a:t>
            </a:r>
            <a:r>
              <a:rPr lang="en-US" sz="2400" dirty="0" smtClean="0">
                <a:latin typeface="Cambria" pitchFamily="18" charset="0"/>
              </a:rPr>
              <a:t>, 2006, </a:t>
            </a:r>
            <a:r>
              <a:rPr lang="en-US" sz="2400" dirty="0" err="1" smtClean="0">
                <a:latin typeface="Cambria" pitchFamily="18" charset="0"/>
              </a:rPr>
              <a:t>Glewwe</a:t>
            </a:r>
            <a:r>
              <a:rPr lang="en-US" sz="2400" dirty="0" smtClean="0">
                <a:latin typeface="Cambria" pitchFamily="18" charset="0"/>
              </a:rPr>
              <a:t> &amp; Kremer, 2006, </a:t>
            </a:r>
            <a:r>
              <a:rPr lang="en-US" sz="2400" dirty="0" err="1" smtClean="0">
                <a:latin typeface="Cambria" pitchFamily="18" charset="0"/>
              </a:rPr>
              <a:t>Tansel</a:t>
            </a:r>
            <a:r>
              <a:rPr lang="en-US" sz="2400" dirty="0" smtClean="0">
                <a:latin typeface="Cambria" pitchFamily="18" charset="0"/>
              </a:rPr>
              <a:t> and </a:t>
            </a:r>
            <a:r>
              <a:rPr lang="en-US" sz="2400" dirty="0" err="1" smtClean="0">
                <a:latin typeface="Cambria" pitchFamily="18" charset="0"/>
              </a:rPr>
              <a:t>Bircan</a:t>
            </a:r>
            <a:r>
              <a:rPr lang="en-US" sz="2400" dirty="0" smtClean="0">
                <a:latin typeface="Cambria" pitchFamily="18" charset="0"/>
              </a:rPr>
              <a:t>, 2006, Dang, 2007; Kim and Lee, 2010, </a:t>
            </a:r>
            <a:r>
              <a:rPr lang="en-US" sz="2400" dirty="0" err="1" smtClean="0">
                <a:latin typeface="Cambria" pitchFamily="18" charset="0"/>
              </a:rPr>
              <a:t>Dongre</a:t>
            </a:r>
            <a:r>
              <a:rPr lang="en-US" sz="2400" dirty="0" smtClean="0">
                <a:latin typeface="Cambria" pitchFamily="18" charset="0"/>
              </a:rPr>
              <a:t> and </a:t>
            </a:r>
            <a:r>
              <a:rPr lang="en-US" sz="2400" dirty="0" err="1" smtClean="0">
                <a:latin typeface="Cambria" pitchFamily="18" charset="0"/>
              </a:rPr>
              <a:t>Tewary</a:t>
            </a:r>
            <a:r>
              <a:rPr lang="en-US" sz="2400" dirty="0" smtClean="0">
                <a:latin typeface="Cambria" pitchFamily="18" charset="0"/>
              </a:rPr>
              <a:t>, 2014, </a:t>
            </a:r>
            <a:r>
              <a:rPr lang="en-US" sz="2400" dirty="0" err="1" smtClean="0">
                <a:latin typeface="Cambria" pitchFamily="18" charset="0"/>
              </a:rPr>
              <a:t>Gangopadhyay</a:t>
            </a:r>
            <a:r>
              <a:rPr lang="en-US" sz="2400" dirty="0" smtClean="0">
                <a:latin typeface="Cambria" pitchFamily="18" charset="0"/>
              </a:rPr>
              <a:t> and </a:t>
            </a:r>
            <a:r>
              <a:rPr lang="en-US" sz="2400" dirty="0" err="1" smtClean="0">
                <a:latin typeface="Cambria" pitchFamily="18" charset="0"/>
              </a:rPr>
              <a:t>Sarkar</a:t>
            </a:r>
            <a:r>
              <a:rPr lang="en-US" sz="2400" dirty="0" smtClean="0">
                <a:latin typeface="Cambria" pitchFamily="18" charset="0"/>
              </a:rPr>
              <a:t> 2014). </a:t>
            </a:r>
            <a:r>
              <a:rPr lang="en-IN" sz="2400" dirty="0" smtClean="0">
                <a:latin typeface="Cambria" pitchFamily="18" charset="0"/>
              </a:rPr>
              <a:t>														</a:t>
            </a:r>
            <a:endParaRPr lang="en-IN" sz="2400" dirty="0">
              <a:latin typeface="Cambria"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0"/>
            <a:ext cx="8229600" cy="1143000"/>
          </a:xfrm>
        </p:spPr>
        <p:txBody>
          <a:bodyPr>
            <a:normAutofit/>
          </a:bodyPr>
          <a:lstStyle/>
          <a:p>
            <a:r>
              <a:rPr lang="en-IN" sz="3200" b="1" dirty="0" smtClean="0">
                <a:latin typeface="Cambria" pitchFamily="18" charset="0"/>
              </a:rPr>
              <a:t>Objectives</a:t>
            </a:r>
            <a:endParaRPr lang="en-IN" sz="3200" b="1" dirty="0">
              <a:latin typeface="Cambria" pitchFamily="18" charset="0"/>
            </a:endParaRPr>
          </a:p>
        </p:txBody>
      </p:sp>
      <p:sp>
        <p:nvSpPr>
          <p:cNvPr id="3" name="Content Placeholder 2"/>
          <p:cNvSpPr>
            <a:spLocks noGrp="1"/>
          </p:cNvSpPr>
          <p:nvPr>
            <p:ph idx="1"/>
          </p:nvPr>
        </p:nvSpPr>
        <p:spPr>
          <a:xfrm>
            <a:off x="0" y="1428736"/>
            <a:ext cx="9144000" cy="5429264"/>
          </a:xfrm>
        </p:spPr>
        <p:txBody>
          <a:bodyPr>
            <a:normAutofit/>
          </a:bodyPr>
          <a:lstStyle/>
          <a:p>
            <a:r>
              <a:rPr lang="en-US" sz="2400" dirty="0" smtClean="0">
                <a:latin typeface="Cambria" pitchFamily="18" charset="0"/>
              </a:rPr>
              <a:t>Impact </a:t>
            </a:r>
            <a:r>
              <a:rPr lang="en-US" sz="2400" dirty="0">
                <a:latin typeface="Cambria" pitchFamily="18" charset="0"/>
              </a:rPr>
              <a:t>of the Mahatma Gandhi National Rural Employment Guarantee Act (</a:t>
            </a:r>
            <a:r>
              <a:rPr lang="en-US" sz="2400" dirty="0" smtClean="0">
                <a:latin typeface="Cambria" pitchFamily="18" charset="0"/>
              </a:rPr>
              <a:t>MGNREGA) on </a:t>
            </a:r>
            <a:r>
              <a:rPr lang="en-US" sz="2400" dirty="0">
                <a:latin typeface="Cambria" pitchFamily="18" charset="0"/>
              </a:rPr>
              <a:t>educational expenditures on private coaching in parts of West </a:t>
            </a:r>
            <a:r>
              <a:rPr lang="en-US" sz="2400" dirty="0" smtClean="0">
                <a:latin typeface="Cambria" pitchFamily="18" charset="0"/>
              </a:rPr>
              <a:t>Bengal</a:t>
            </a:r>
            <a:endParaRPr lang="en-US" sz="2400" dirty="0" smtClean="0">
              <a:latin typeface="Cambria" pitchFamily="18" charset="0"/>
            </a:endParaRPr>
          </a:p>
          <a:p>
            <a:endParaRPr lang="en-US" sz="2400" dirty="0">
              <a:latin typeface="Cambria" pitchFamily="18" charset="0"/>
            </a:endParaRPr>
          </a:p>
          <a:p>
            <a:r>
              <a:rPr lang="en-US" sz="2400" dirty="0" smtClean="0">
                <a:latin typeface="Cambria" pitchFamily="18" charset="0"/>
              </a:rPr>
              <a:t>If </a:t>
            </a:r>
            <a:r>
              <a:rPr lang="en-US" sz="2400" dirty="0">
                <a:latin typeface="Cambria" pitchFamily="18" charset="0"/>
              </a:rPr>
              <a:t>participation and extent of participation indicated by the number of days of work under MGNREGA and the earnings from it have an impact on the decision to send the children for private coaching and the expenditure incurred on </a:t>
            </a:r>
            <a:r>
              <a:rPr lang="en-US" sz="2400" dirty="0" smtClean="0">
                <a:latin typeface="Cambria" pitchFamily="18" charset="0"/>
              </a:rPr>
              <a:t>it</a:t>
            </a:r>
          </a:p>
          <a:p>
            <a:endParaRPr lang="en-US" sz="2400" dirty="0" smtClean="0">
              <a:latin typeface="Cambria" pitchFamily="18" charset="0"/>
            </a:endParaRPr>
          </a:p>
          <a:p>
            <a:pPr>
              <a:buNone/>
            </a:pPr>
            <a:r>
              <a:rPr lang="en-US" sz="2400" dirty="0" smtClean="0">
                <a:latin typeface="Cambria" pitchFamily="18" charset="0"/>
              </a:rPr>
              <a:t>     </a:t>
            </a:r>
            <a:r>
              <a:rPr lang="en-US" sz="2400" b="1" dirty="0" smtClean="0">
                <a:latin typeface="Cambria" pitchFamily="18" charset="0"/>
              </a:rPr>
              <a:t>NOTE:</a:t>
            </a:r>
            <a:r>
              <a:rPr lang="en-US" sz="2400" dirty="0" smtClean="0">
                <a:latin typeface="Cambria" pitchFamily="18" charset="0"/>
              </a:rPr>
              <a:t> More </a:t>
            </a:r>
            <a:r>
              <a:rPr lang="en-US" sz="2400" dirty="0" smtClean="0">
                <a:latin typeface="Cambria" pitchFamily="18" charset="0"/>
              </a:rPr>
              <a:t>than 53</a:t>
            </a:r>
            <a:r>
              <a:rPr lang="en-US" sz="2400" dirty="0" smtClean="0">
                <a:latin typeface="Cambria" pitchFamily="18" charset="0"/>
              </a:rPr>
              <a:t>% of </a:t>
            </a:r>
            <a:r>
              <a:rPr lang="en-US" sz="2400" dirty="0" smtClean="0">
                <a:latin typeface="Cambria" pitchFamily="18" charset="0"/>
              </a:rPr>
              <a:t>the sampled households </a:t>
            </a:r>
            <a:r>
              <a:rPr lang="en-US" sz="2400" dirty="0" smtClean="0">
                <a:latin typeface="Cambria" pitchFamily="18" charset="0"/>
              </a:rPr>
              <a:t>who worked in MGNREGA reported </a:t>
            </a:r>
            <a:r>
              <a:rPr lang="en-US" sz="2400" dirty="0" smtClean="0">
                <a:latin typeface="Cambria" pitchFamily="18" charset="0"/>
              </a:rPr>
              <a:t>that the money received </a:t>
            </a:r>
            <a:r>
              <a:rPr lang="en-US" sz="2400" dirty="0" smtClean="0">
                <a:latin typeface="Cambria" pitchFamily="18" charset="0"/>
              </a:rPr>
              <a:t>has </a:t>
            </a:r>
            <a:r>
              <a:rPr lang="en-US" sz="2400" dirty="0" smtClean="0">
                <a:latin typeface="Cambria" pitchFamily="18" charset="0"/>
              </a:rPr>
              <a:t>been spent on private coaching for their children apart from food and </a:t>
            </a:r>
            <a:r>
              <a:rPr lang="en-US" sz="2400" dirty="0" smtClean="0">
                <a:latin typeface="Cambria" pitchFamily="18" charset="0"/>
              </a:rPr>
              <a:t>clothing</a:t>
            </a:r>
            <a:endParaRPr lang="en-IN" sz="2400" dirty="0">
              <a:latin typeface="Cambria"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71454"/>
            <a:ext cx="8229600" cy="1143000"/>
          </a:xfrm>
        </p:spPr>
        <p:txBody>
          <a:bodyPr>
            <a:normAutofit/>
          </a:bodyPr>
          <a:lstStyle/>
          <a:p>
            <a:r>
              <a:rPr lang="en-IN" sz="3200" b="1" dirty="0" smtClean="0">
                <a:latin typeface="Cambria" pitchFamily="18" charset="0"/>
              </a:rPr>
              <a:t>MGNREGA</a:t>
            </a:r>
            <a:endParaRPr lang="en-IN" sz="3200" b="1" dirty="0">
              <a:latin typeface="Cambria" pitchFamily="18" charset="0"/>
            </a:endParaRPr>
          </a:p>
        </p:txBody>
      </p:sp>
      <p:sp>
        <p:nvSpPr>
          <p:cNvPr id="3" name="Content Placeholder 2"/>
          <p:cNvSpPr>
            <a:spLocks noGrp="1"/>
          </p:cNvSpPr>
          <p:nvPr>
            <p:ph idx="1"/>
          </p:nvPr>
        </p:nvSpPr>
        <p:spPr>
          <a:xfrm>
            <a:off x="0" y="928670"/>
            <a:ext cx="9144000" cy="5929330"/>
          </a:xfrm>
        </p:spPr>
        <p:txBody>
          <a:bodyPr/>
          <a:lstStyle/>
          <a:p>
            <a:r>
              <a:rPr lang="en-US" sz="2400" dirty="0">
                <a:latin typeface="Cambria" pitchFamily="18" charset="0"/>
              </a:rPr>
              <a:t>The MGNREGA was passed by the Indian Parliament on 23</a:t>
            </a:r>
            <a:r>
              <a:rPr lang="en-US" sz="2400" baseline="30000" dirty="0">
                <a:latin typeface="Cambria" pitchFamily="18" charset="0"/>
              </a:rPr>
              <a:t>rd</a:t>
            </a:r>
            <a:r>
              <a:rPr lang="en-US" sz="2400" dirty="0">
                <a:latin typeface="Cambria" pitchFamily="18" charset="0"/>
              </a:rPr>
              <a:t> August </a:t>
            </a:r>
            <a:r>
              <a:rPr lang="en-US" sz="2400" dirty="0" smtClean="0">
                <a:latin typeface="Cambria" pitchFamily="18" charset="0"/>
              </a:rPr>
              <a:t>2005</a:t>
            </a:r>
          </a:p>
          <a:p>
            <a:endParaRPr lang="en-US" sz="2400" dirty="0">
              <a:latin typeface="Cambria" pitchFamily="18" charset="0"/>
            </a:endParaRPr>
          </a:p>
          <a:p>
            <a:r>
              <a:rPr lang="en-US" sz="2400" dirty="0" smtClean="0">
                <a:latin typeface="Cambria" pitchFamily="18" charset="0"/>
              </a:rPr>
              <a:t>At </a:t>
            </a:r>
            <a:r>
              <a:rPr lang="en-US" sz="2400" dirty="0">
                <a:latin typeface="Cambria" pitchFamily="18" charset="0"/>
              </a:rPr>
              <a:t>least </a:t>
            </a:r>
            <a:r>
              <a:rPr lang="en-US" sz="2400" dirty="0" smtClean="0">
                <a:latin typeface="Cambria" pitchFamily="18" charset="0"/>
              </a:rPr>
              <a:t>100 days </a:t>
            </a:r>
            <a:r>
              <a:rPr lang="en-US" sz="2400" dirty="0">
                <a:latin typeface="Cambria" pitchFamily="18" charset="0"/>
              </a:rPr>
              <a:t>of guaranteed wage </a:t>
            </a:r>
            <a:r>
              <a:rPr lang="en-US" sz="2400" dirty="0" smtClean="0">
                <a:latin typeface="Cambria" pitchFamily="18" charset="0"/>
              </a:rPr>
              <a:t>employment (unskilled work) </a:t>
            </a:r>
            <a:r>
              <a:rPr lang="en-US" sz="2400" dirty="0">
                <a:latin typeface="Cambria" pitchFamily="18" charset="0"/>
              </a:rPr>
              <a:t>in every financial year to every </a:t>
            </a:r>
            <a:r>
              <a:rPr lang="en-US" sz="2400" dirty="0" smtClean="0">
                <a:latin typeface="Cambria" pitchFamily="18" charset="0"/>
              </a:rPr>
              <a:t> rural household at a statutory minimum wage.</a:t>
            </a:r>
          </a:p>
          <a:p>
            <a:endParaRPr lang="en-US" sz="2400" dirty="0">
              <a:latin typeface="Cambria" pitchFamily="18" charset="0"/>
            </a:endParaRPr>
          </a:p>
          <a:p>
            <a:r>
              <a:rPr lang="en-US" sz="2400" dirty="0" smtClean="0">
                <a:latin typeface="Cambria" pitchFamily="18" charset="0"/>
              </a:rPr>
              <a:t>Welfare impacts</a:t>
            </a:r>
          </a:p>
          <a:p>
            <a:pPr lvl="1"/>
            <a:r>
              <a:rPr lang="en-US" sz="2000" dirty="0" smtClean="0">
                <a:latin typeface="Cambria" pitchFamily="18" charset="0"/>
              </a:rPr>
              <a:t>Reducing poverty and enhancing welfare (</a:t>
            </a:r>
            <a:r>
              <a:rPr lang="en-GB" sz="2000" dirty="0" err="1">
                <a:latin typeface="Cambria" pitchFamily="18" charset="0"/>
              </a:rPr>
              <a:t>Imbert</a:t>
            </a:r>
            <a:r>
              <a:rPr lang="en-GB" sz="2000" dirty="0">
                <a:latin typeface="Cambria" pitchFamily="18" charset="0"/>
              </a:rPr>
              <a:t> &amp; Papp, 2014; </a:t>
            </a:r>
            <a:r>
              <a:rPr lang="en-US" sz="2000" dirty="0" err="1">
                <a:latin typeface="Cambria" pitchFamily="18" charset="0"/>
              </a:rPr>
              <a:t>Klonner</a:t>
            </a:r>
            <a:r>
              <a:rPr lang="en-US" sz="2000" dirty="0">
                <a:latin typeface="Cambria" pitchFamily="18" charset="0"/>
              </a:rPr>
              <a:t> and </a:t>
            </a:r>
            <a:r>
              <a:rPr lang="en-US" sz="2000" dirty="0" err="1">
                <a:latin typeface="Cambria" pitchFamily="18" charset="0"/>
              </a:rPr>
              <a:t>Oldiges</a:t>
            </a:r>
            <a:r>
              <a:rPr lang="en-US" sz="2000" dirty="0">
                <a:latin typeface="Cambria" pitchFamily="18" charset="0"/>
              </a:rPr>
              <a:t> 2014</a:t>
            </a:r>
            <a:r>
              <a:rPr lang="en-GB" sz="2000" dirty="0" smtClean="0">
                <a:latin typeface="Cambria" pitchFamily="18" charset="0"/>
              </a:rPr>
              <a:t>)</a:t>
            </a:r>
          </a:p>
          <a:p>
            <a:pPr lvl="1"/>
            <a:r>
              <a:rPr lang="en-US" sz="2000" dirty="0" smtClean="0">
                <a:latin typeface="Cambria" pitchFamily="18" charset="0"/>
              </a:rPr>
              <a:t>Reduction in short-term migration (Das, 2015)</a:t>
            </a:r>
          </a:p>
          <a:p>
            <a:pPr lvl="1"/>
            <a:r>
              <a:rPr lang="en-US" sz="2000" dirty="0" smtClean="0">
                <a:latin typeface="Cambria" pitchFamily="18" charset="0"/>
              </a:rPr>
              <a:t>Empowerment of women (</a:t>
            </a:r>
            <a:r>
              <a:rPr lang="en-US" sz="2000" dirty="0" err="1" smtClean="0">
                <a:latin typeface="Cambria" pitchFamily="18" charset="0"/>
              </a:rPr>
              <a:t>Khera</a:t>
            </a:r>
            <a:r>
              <a:rPr lang="en-US" sz="2000" dirty="0" smtClean="0">
                <a:latin typeface="Cambria" pitchFamily="18" charset="0"/>
              </a:rPr>
              <a:t> and </a:t>
            </a:r>
            <a:r>
              <a:rPr lang="en-US" sz="2000" dirty="0" err="1" smtClean="0">
                <a:latin typeface="Cambria" pitchFamily="18" charset="0"/>
              </a:rPr>
              <a:t>Nayak</a:t>
            </a:r>
            <a:r>
              <a:rPr lang="en-US" sz="2000" dirty="0" smtClean="0">
                <a:latin typeface="Cambria" pitchFamily="18" charset="0"/>
              </a:rPr>
              <a:t>, 2009; Dev, 2011)</a:t>
            </a:r>
          </a:p>
          <a:p>
            <a:pPr lvl="1"/>
            <a:r>
              <a:rPr lang="en-US" sz="2000" dirty="0" smtClean="0">
                <a:latin typeface="Cambria" pitchFamily="18" charset="0"/>
              </a:rPr>
              <a:t>Access to credit (</a:t>
            </a:r>
            <a:r>
              <a:rPr lang="en-US" sz="2000" dirty="0" err="1" smtClean="0">
                <a:latin typeface="Cambria" pitchFamily="18" charset="0"/>
              </a:rPr>
              <a:t>Dey</a:t>
            </a:r>
            <a:r>
              <a:rPr lang="en-US" sz="2000" dirty="0" smtClean="0">
                <a:latin typeface="Cambria" pitchFamily="18" charset="0"/>
              </a:rPr>
              <a:t> and Imai, 2015)</a:t>
            </a:r>
          </a:p>
          <a:p>
            <a:pPr lvl="1"/>
            <a:r>
              <a:rPr lang="en-US" sz="2000" dirty="0" smtClean="0">
                <a:latin typeface="Cambria" pitchFamily="18" charset="0"/>
              </a:rPr>
              <a:t>Positive impact of female participation on educational outcomes (</a:t>
            </a:r>
            <a:r>
              <a:rPr lang="en-US" sz="2000" dirty="0" err="1" smtClean="0">
                <a:latin typeface="Cambria" pitchFamily="18" charset="0"/>
              </a:rPr>
              <a:t>Afridi</a:t>
            </a:r>
            <a:r>
              <a:rPr lang="en-US" sz="2000" dirty="0" smtClean="0">
                <a:latin typeface="Cambria" pitchFamily="18" charset="0"/>
              </a:rPr>
              <a:t> et al. </a:t>
            </a:r>
            <a:r>
              <a:rPr lang="en-US" sz="2000" dirty="0" smtClean="0">
                <a:latin typeface="Cambria" pitchFamily="18" charset="0"/>
              </a:rPr>
              <a:t>2016)</a:t>
            </a:r>
            <a:endParaRPr lang="en-US" sz="2000" dirty="0" smtClean="0">
              <a:latin typeface="Cambria" pitchFamily="18" charset="0"/>
            </a:endParaRPr>
          </a:p>
          <a:p>
            <a:pPr lvl="1"/>
            <a:endParaRPr lang="en-US" sz="2000" dirty="0">
              <a:latin typeface="Cambria" pitchFamily="18" charset="0"/>
            </a:endParaRPr>
          </a:p>
          <a:p>
            <a:endParaRPr lang="en-IN"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fontScale="90000"/>
          </a:bodyPr>
          <a:lstStyle/>
          <a:p>
            <a:r>
              <a:rPr lang="en-US" sz="3600" b="1" dirty="0">
                <a:latin typeface="Cambria" pitchFamily="18" charset="0"/>
              </a:rPr>
              <a:t>Private Coaching in India and West Bengal</a:t>
            </a:r>
            <a:r>
              <a:rPr lang="en-IN" dirty="0"/>
              <a:t/>
            </a:r>
            <a:br>
              <a:rPr lang="en-IN" dirty="0"/>
            </a:br>
            <a:endParaRPr lang="en-IN" dirty="0"/>
          </a:p>
        </p:txBody>
      </p:sp>
      <p:sp>
        <p:nvSpPr>
          <p:cNvPr id="3" name="Content Placeholder 2"/>
          <p:cNvSpPr>
            <a:spLocks noGrp="1"/>
          </p:cNvSpPr>
          <p:nvPr>
            <p:ph idx="1"/>
          </p:nvPr>
        </p:nvSpPr>
        <p:spPr>
          <a:xfrm>
            <a:off x="0" y="1214422"/>
            <a:ext cx="9144000" cy="5643578"/>
          </a:xfrm>
        </p:spPr>
        <p:txBody>
          <a:bodyPr>
            <a:normAutofit/>
          </a:bodyPr>
          <a:lstStyle/>
          <a:p>
            <a:r>
              <a:rPr lang="en-IN" sz="2400" dirty="0" smtClean="0">
                <a:latin typeface="Cambria" pitchFamily="18" charset="0"/>
              </a:rPr>
              <a:t>NSSO, 2014: </a:t>
            </a:r>
          </a:p>
          <a:p>
            <a:pPr lvl="1"/>
            <a:r>
              <a:rPr lang="en-US" sz="2400" dirty="0" smtClean="0">
                <a:latin typeface="Cambria" pitchFamily="18" charset="0"/>
              </a:rPr>
              <a:t>About 25% of </a:t>
            </a:r>
            <a:r>
              <a:rPr lang="en-US" sz="2400" dirty="0">
                <a:latin typeface="Cambria" pitchFamily="18" charset="0"/>
              </a:rPr>
              <a:t>the students </a:t>
            </a:r>
            <a:r>
              <a:rPr lang="en-US" sz="2400" dirty="0" smtClean="0">
                <a:latin typeface="Cambria" pitchFamily="18" charset="0"/>
              </a:rPr>
              <a:t>depend </a:t>
            </a:r>
            <a:r>
              <a:rPr lang="en-US" sz="2400" dirty="0">
                <a:latin typeface="Cambria" pitchFamily="18" charset="0"/>
              </a:rPr>
              <a:t>on private </a:t>
            </a:r>
            <a:r>
              <a:rPr lang="en-US" sz="2400" dirty="0" smtClean="0">
                <a:latin typeface="Cambria" pitchFamily="18" charset="0"/>
              </a:rPr>
              <a:t>coaching</a:t>
            </a:r>
            <a:endParaRPr lang="en-US" sz="2400" dirty="0" smtClean="0">
              <a:latin typeface="Cambria" pitchFamily="18" charset="0"/>
            </a:endParaRPr>
          </a:p>
          <a:p>
            <a:pPr lvl="1"/>
            <a:r>
              <a:rPr lang="en-US" sz="2400" dirty="0" smtClean="0">
                <a:latin typeface="Cambria" pitchFamily="18" charset="0"/>
              </a:rPr>
              <a:t>At </a:t>
            </a:r>
            <a:r>
              <a:rPr lang="en-US" sz="2400" dirty="0">
                <a:latin typeface="Cambria" pitchFamily="18" charset="0"/>
              </a:rPr>
              <a:t>primary level, </a:t>
            </a:r>
            <a:r>
              <a:rPr lang="en-US" sz="2400" dirty="0" smtClean="0">
                <a:latin typeface="Cambria" pitchFamily="18" charset="0"/>
              </a:rPr>
              <a:t>23% of </a:t>
            </a:r>
            <a:r>
              <a:rPr lang="en-US" sz="2400" dirty="0">
                <a:latin typeface="Cambria" pitchFamily="18" charset="0"/>
              </a:rPr>
              <a:t>the male students and </a:t>
            </a:r>
            <a:r>
              <a:rPr lang="en-US" sz="2400" dirty="0" smtClean="0">
                <a:latin typeface="Cambria" pitchFamily="18" charset="0"/>
              </a:rPr>
              <a:t>20% female </a:t>
            </a:r>
            <a:r>
              <a:rPr lang="en-US" sz="2400" dirty="0">
                <a:latin typeface="Cambria" pitchFamily="18" charset="0"/>
              </a:rPr>
              <a:t>students </a:t>
            </a:r>
            <a:r>
              <a:rPr lang="en-US" sz="2400" dirty="0" smtClean="0">
                <a:latin typeface="Cambria" pitchFamily="18" charset="0"/>
              </a:rPr>
              <a:t>opt</a:t>
            </a:r>
            <a:r>
              <a:rPr lang="en-US" sz="2400" dirty="0" smtClean="0">
                <a:latin typeface="Cambria" pitchFamily="18" charset="0"/>
              </a:rPr>
              <a:t> </a:t>
            </a:r>
            <a:r>
              <a:rPr lang="en-US" sz="2400" dirty="0" smtClean="0">
                <a:latin typeface="Cambria" pitchFamily="18" charset="0"/>
              </a:rPr>
              <a:t>for private coaching</a:t>
            </a:r>
            <a:endParaRPr lang="en-US" sz="2400" dirty="0" smtClean="0">
              <a:latin typeface="Cambria" pitchFamily="18" charset="0"/>
            </a:endParaRPr>
          </a:p>
          <a:p>
            <a:pPr lvl="1"/>
            <a:r>
              <a:rPr lang="en-US" sz="2400" dirty="0" smtClean="0">
                <a:latin typeface="Cambria" pitchFamily="18" charset="0"/>
              </a:rPr>
              <a:t>At higher levels, </a:t>
            </a:r>
            <a:r>
              <a:rPr lang="en-US" sz="2400" dirty="0">
                <a:latin typeface="Cambria" pitchFamily="18" charset="0"/>
              </a:rPr>
              <a:t>this increases to </a:t>
            </a:r>
            <a:r>
              <a:rPr lang="en-US" sz="2400" dirty="0" smtClean="0">
                <a:latin typeface="Cambria" pitchFamily="18" charset="0"/>
              </a:rPr>
              <a:t>38% and 35% for </a:t>
            </a:r>
            <a:r>
              <a:rPr lang="en-US" sz="2400" dirty="0">
                <a:latin typeface="Cambria" pitchFamily="18" charset="0"/>
              </a:rPr>
              <a:t>male and female students </a:t>
            </a:r>
            <a:r>
              <a:rPr lang="en-US" sz="2400" dirty="0" smtClean="0">
                <a:latin typeface="Cambria" pitchFamily="18" charset="0"/>
              </a:rPr>
              <a:t>respectively</a:t>
            </a:r>
            <a:endParaRPr lang="en-US" sz="2400" dirty="0" smtClean="0">
              <a:latin typeface="Cambria" pitchFamily="18" charset="0"/>
            </a:endParaRPr>
          </a:p>
          <a:p>
            <a:pPr lvl="1">
              <a:buNone/>
            </a:pPr>
            <a:endParaRPr lang="en-US" sz="2400" dirty="0" smtClean="0">
              <a:latin typeface="Cambria" pitchFamily="18" charset="0"/>
            </a:endParaRPr>
          </a:p>
          <a:p>
            <a:r>
              <a:rPr lang="en-US" sz="2400" dirty="0" err="1">
                <a:latin typeface="Cambria" pitchFamily="18" charset="0"/>
              </a:rPr>
              <a:t>Azam</a:t>
            </a:r>
            <a:r>
              <a:rPr lang="en-US" sz="2400" dirty="0">
                <a:latin typeface="Cambria" pitchFamily="18" charset="0"/>
              </a:rPr>
              <a:t> (2015</a:t>
            </a:r>
            <a:r>
              <a:rPr lang="en-US" sz="2400" dirty="0" smtClean="0">
                <a:latin typeface="Cambria" pitchFamily="18" charset="0"/>
              </a:rPr>
              <a:t>): Private </a:t>
            </a:r>
            <a:r>
              <a:rPr lang="en-US" sz="2400" dirty="0">
                <a:latin typeface="Cambria" pitchFamily="18" charset="0"/>
              </a:rPr>
              <a:t>coaching </a:t>
            </a:r>
            <a:r>
              <a:rPr lang="en-US" sz="2400" dirty="0">
                <a:latin typeface="Cambria" pitchFamily="18" charset="0"/>
              </a:rPr>
              <a:t>is </a:t>
            </a:r>
            <a:r>
              <a:rPr lang="en-GB" sz="2400" dirty="0" smtClean="0">
                <a:latin typeface="Cambria" pitchFamily="18" charset="0"/>
              </a:rPr>
              <a:t>relatively inelastic at each levels of schooling </a:t>
            </a:r>
            <a:r>
              <a:rPr lang="en-GB" sz="2400" dirty="0" smtClean="0">
                <a:latin typeface="Cambria" pitchFamily="18" charset="0"/>
              </a:rPr>
              <a:t>and hence is considered as </a:t>
            </a:r>
            <a:r>
              <a:rPr lang="en-US" sz="2400" dirty="0" smtClean="0">
                <a:latin typeface="Cambria" pitchFamily="18" charset="0"/>
              </a:rPr>
              <a:t>a </a:t>
            </a:r>
            <a:r>
              <a:rPr lang="en-US" sz="2400" dirty="0">
                <a:latin typeface="Cambria" pitchFamily="18" charset="0"/>
              </a:rPr>
              <a:t>necessary good in the household consumption </a:t>
            </a:r>
            <a:r>
              <a:rPr lang="en-US" sz="2400" dirty="0" smtClean="0">
                <a:latin typeface="Cambria" pitchFamily="18" charset="0"/>
              </a:rPr>
              <a:t>basket</a:t>
            </a:r>
          </a:p>
          <a:p>
            <a:pPr>
              <a:buNone/>
            </a:pPr>
            <a:endParaRPr lang="en-US" sz="2400" dirty="0" smtClean="0">
              <a:latin typeface="Cambria" pitchFamily="18" charset="0"/>
            </a:endParaRPr>
          </a:p>
          <a:p>
            <a:r>
              <a:rPr lang="en-US" sz="2400" dirty="0" smtClean="0">
                <a:latin typeface="Cambria" pitchFamily="18" charset="0"/>
              </a:rPr>
              <a:t>West Bengal: More than 65% opt for private coaching. At higher levels, this is about 90</a:t>
            </a:r>
            <a:r>
              <a:rPr lang="en-US" sz="2400" dirty="0" smtClean="0">
                <a:latin typeface="Cambria" pitchFamily="18" charset="0"/>
              </a:rPr>
              <a:t>%</a:t>
            </a:r>
            <a:endParaRPr lang="en-IN" sz="2400" dirty="0">
              <a:latin typeface="Cambria"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rmAutofit/>
          </a:bodyPr>
          <a:lstStyle/>
          <a:p>
            <a:r>
              <a:rPr lang="en-US" sz="3200" b="1" dirty="0" smtClean="0">
                <a:latin typeface="Cambria" pitchFamily="18" charset="0"/>
              </a:rPr>
              <a:t>Data</a:t>
            </a:r>
            <a:endParaRPr lang="en-US" sz="3200" b="1" dirty="0">
              <a:latin typeface="Cambria" pitchFamily="18" charset="0"/>
            </a:endParaRPr>
          </a:p>
        </p:txBody>
      </p:sp>
      <p:sp>
        <p:nvSpPr>
          <p:cNvPr id="3" name="Content Placeholder 2"/>
          <p:cNvSpPr>
            <a:spLocks noGrp="1"/>
          </p:cNvSpPr>
          <p:nvPr>
            <p:ph idx="1"/>
          </p:nvPr>
        </p:nvSpPr>
        <p:spPr>
          <a:xfrm>
            <a:off x="0" y="762000"/>
            <a:ext cx="9144000" cy="6096000"/>
          </a:xfrm>
        </p:spPr>
        <p:txBody>
          <a:bodyPr/>
          <a:lstStyle/>
          <a:p>
            <a:r>
              <a:rPr lang="en-US" sz="2400" dirty="0">
                <a:latin typeface="Cambria" pitchFamily="18" charset="0"/>
              </a:rPr>
              <a:t>F</a:t>
            </a:r>
            <a:r>
              <a:rPr lang="en-US" sz="2400" dirty="0" smtClean="0">
                <a:latin typeface="Cambria" pitchFamily="18" charset="0"/>
              </a:rPr>
              <a:t>ield </a:t>
            </a:r>
            <a:r>
              <a:rPr lang="en-US" sz="2400" dirty="0">
                <a:latin typeface="Cambria" pitchFamily="18" charset="0"/>
              </a:rPr>
              <a:t>survey conducted from January to April 2012 in two blocks of Cooch Behar </a:t>
            </a:r>
            <a:r>
              <a:rPr lang="en-US" sz="2400" dirty="0" smtClean="0">
                <a:latin typeface="Cambria" pitchFamily="18" charset="0"/>
              </a:rPr>
              <a:t>district</a:t>
            </a:r>
            <a:r>
              <a:rPr lang="en-US" sz="2400" dirty="0">
                <a:latin typeface="Cambria" pitchFamily="18" charset="0"/>
              </a:rPr>
              <a:t> </a:t>
            </a:r>
            <a:r>
              <a:rPr lang="en-US" sz="2400" dirty="0" smtClean="0">
                <a:latin typeface="Cambria" pitchFamily="18" charset="0"/>
              </a:rPr>
              <a:t>of West Bengal</a:t>
            </a:r>
          </a:p>
          <a:p>
            <a:endParaRPr lang="en-US" sz="2400" dirty="0">
              <a:latin typeface="Cambria" pitchFamily="18" charset="0"/>
            </a:endParaRPr>
          </a:p>
          <a:p>
            <a:r>
              <a:rPr lang="en-US" sz="2400" dirty="0" smtClean="0">
                <a:latin typeface="Cambria" pitchFamily="18" charset="0"/>
              </a:rPr>
              <a:t>Two blocks- </a:t>
            </a:r>
            <a:r>
              <a:rPr lang="en-US" sz="2400" dirty="0" err="1" smtClean="0">
                <a:latin typeface="Cambria" pitchFamily="18" charset="0"/>
              </a:rPr>
              <a:t>Haldibari</a:t>
            </a:r>
            <a:r>
              <a:rPr lang="en-US" sz="2400" dirty="0" smtClean="0">
                <a:latin typeface="Cambria" pitchFamily="18" charset="0"/>
              </a:rPr>
              <a:t> Block and Cooch Behar-I block</a:t>
            </a:r>
          </a:p>
          <a:p>
            <a:endParaRPr lang="en-US" sz="2400" dirty="0">
              <a:latin typeface="Cambria" pitchFamily="18" charset="0"/>
            </a:endParaRPr>
          </a:p>
          <a:p>
            <a:r>
              <a:rPr lang="en-US" sz="2400" i="1" dirty="0" err="1" smtClean="0">
                <a:latin typeface="Cambria" pitchFamily="18" charset="0"/>
              </a:rPr>
              <a:t>Haldibari</a:t>
            </a:r>
            <a:r>
              <a:rPr lang="en-US" sz="2400" i="1" dirty="0" smtClean="0">
                <a:latin typeface="Cambria" pitchFamily="18" charset="0"/>
              </a:rPr>
              <a:t> block</a:t>
            </a:r>
            <a:r>
              <a:rPr lang="en-US" sz="2400" dirty="0" smtClean="0">
                <a:latin typeface="Cambria" pitchFamily="18" charset="0"/>
              </a:rPr>
              <a:t>: </a:t>
            </a:r>
            <a:r>
              <a:rPr lang="en-US" sz="2400" dirty="0" err="1" smtClean="0">
                <a:latin typeface="Cambria" pitchFamily="18" charset="0"/>
              </a:rPr>
              <a:t>Dakhin</a:t>
            </a:r>
            <a:r>
              <a:rPr lang="en-US" sz="2400" dirty="0" smtClean="0">
                <a:latin typeface="Cambria" pitchFamily="18" charset="0"/>
              </a:rPr>
              <a:t> </a:t>
            </a:r>
            <a:r>
              <a:rPr lang="en-US" sz="2400" dirty="0">
                <a:latin typeface="Cambria" pitchFamily="18" charset="0"/>
              </a:rPr>
              <a:t>Bara </a:t>
            </a:r>
            <a:r>
              <a:rPr lang="en-US" sz="2400" dirty="0" err="1">
                <a:latin typeface="Cambria" pitchFamily="18" charset="0"/>
              </a:rPr>
              <a:t>Haldibari</a:t>
            </a:r>
            <a:r>
              <a:rPr lang="en-US" sz="2400" dirty="0">
                <a:latin typeface="Cambria" pitchFamily="18" charset="0"/>
              </a:rPr>
              <a:t> </a:t>
            </a:r>
            <a:r>
              <a:rPr lang="en-US" sz="2400" dirty="0" smtClean="0">
                <a:latin typeface="Cambria" pitchFamily="18" charset="0"/>
              </a:rPr>
              <a:t>GP and </a:t>
            </a:r>
            <a:r>
              <a:rPr lang="en-US" sz="2400" dirty="0" err="1">
                <a:latin typeface="Cambria" pitchFamily="18" charset="0"/>
              </a:rPr>
              <a:t>Devanganj</a:t>
            </a:r>
            <a:r>
              <a:rPr lang="en-US" sz="2400" dirty="0">
                <a:latin typeface="Cambria" pitchFamily="18" charset="0"/>
              </a:rPr>
              <a:t> </a:t>
            </a:r>
            <a:r>
              <a:rPr lang="en-US" sz="2400" dirty="0" smtClean="0">
                <a:latin typeface="Cambria" pitchFamily="18" charset="0"/>
              </a:rPr>
              <a:t>GP; </a:t>
            </a:r>
          </a:p>
          <a:p>
            <a:pPr>
              <a:buNone/>
            </a:pPr>
            <a:r>
              <a:rPr lang="en-US" sz="2400" b="1" dirty="0" smtClean="0">
                <a:latin typeface="Cambria" pitchFamily="18" charset="0"/>
              </a:rPr>
              <a:t>     </a:t>
            </a:r>
            <a:r>
              <a:rPr lang="en-US" sz="2400" i="1" dirty="0" smtClean="0">
                <a:latin typeface="Cambria" pitchFamily="18" charset="0"/>
              </a:rPr>
              <a:t>Cooch </a:t>
            </a:r>
            <a:r>
              <a:rPr lang="en-US" sz="2400" i="1" dirty="0">
                <a:latin typeface="Cambria" pitchFamily="18" charset="0"/>
              </a:rPr>
              <a:t>Behar-I </a:t>
            </a:r>
            <a:r>
              <a:rPr lang="en-US" sz="2400" i="1" dirty="0" smtClean="0">
                <a:latin typeface="Cambria" pitchFamily="18" charset="0"/>
              </a:rPr>
              <a:t>block</a:t>
            </a:r>
            <a:r>
              <a:rPr lang="en-US" sz="2400" dirty="0" smtClean="0">
                <a:latin typeface="Cambria" pitchFamily="18" charset="0"/>
              </a:rPr>
              <a:t>: </a:t>
            </a:r>
            <a:r>
              <a:rPr lang="en-US" sz="2400" dirty="0" err="1" smtClean="0">
                <a:latin typeface="Cambria" pitchFamily="18" charset="0"/>
              </a:rPr>
              <a:t>Dawaguri</a:t>
            </a:r>
            <a:r>
              <a:rPr lang="en-US" sz="2400" dirty="0" smtClean="0">
                <a:latin typeface="Cambria" pitchFamily="18" charset="0"/>
              </a:rPr>
              <a:t> </a:t>
            </a:r>
            <a:r>
              <a:rPr lang="en-US" sz="2400" dirty="0">
                <a:latin typeface="Cambria" pitchFamily="18" charset="0"/>
              </a:rPr>
              <a:t>GP and </a:t>
            </a:r>
            <a:r>
              <a:rPr lang="en-US" sz="2400" dirty="0" err="1">
                <a:latin typeface="Cambria" pitchFamily="18" charset="0"/>
              </a:rPr>
              <a:t>Falimari</a:t>
            </a:r>
            <a:r>
              <a:rPr lang="en-US" sz="2400" dirty="0">
                <a:latin typeface="Cambria" pitchFamily="18" charset="0"/>
              </a:rPr>
              <a:t> </a:t>
            </a:r>
            <a:r>
              <a:rPr lang="en-US" sz="2400" dirty="0" smtClean="0">
                <a:latin typeface="Cambria" pitchFamily="18" charset="0"/>
              </a:rPr>
              <a:t>GP</a:t>
            </a:r>
          </a:p>
          <a:p>
            <a:pPr>
              <a:buNone/>
            </a:pPr>
            <a:endParaRPr lang="en-US" sz="2400" dirty="0">
              <a:latin typeface="Cambria" pitchFamily="18" charset="0"/>
            </a:endParaRPr>
          </a:p>
          <a:p>
            <a:r>
              <a:rPr lang="en-US" sz="2400" dirty="0" smtClean="0">
                <a:latin typeface="Cambria" pitchFamily="18" charset="0"/>
              </a:rPr>
              <a:t>556 households were surveyed</a:t>
            </a:r>
          </a:p>
          <a:p>
            <a:endParaRPr lang="en-US" sz="2400" dirty="0">
              <a:latin typeface="Cambria" pitchFamily="18" charset="0"/>
            </a:endParaRPr>
          </a:p>
          <a:p>
            <a:r>
              <a:rPr lang="en-US" sz="2400" dirty="0" smtClean="0">
                <a:latin typeface="Cambria" pitchFamily="18" charset="0"/>
              </a:rPr>
              <a:t>Questions of socio-economic and demographic characteristics; MGNREGA participation, private coaching expenditure (monthly).</a:t>
            </a:r>
          </a:p>
          <a:p>
            <a:endParaRPr lang="en-US" dirty="0"/>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4"/>
            <a:ext cx="9144000" cy="928694"/>
          </a:xfrm>
        </p:spPr>
        <p:txBody>
          <a:bodyPr>
            <a:noAutofit/>
          </a:bodyPr>
          <a:lstStyle/>
          <a:p>
            <a:r>
              <a:rPr lang="en-US" sz="3200" b="1" dirty="0" smtClean="0">
                <a:latin typeface="Cambria" pitchFamily="18" charset="0"/>
              </a:rPr>
              <a:t>Outcome and Primary Variables of Interest</a:t>
            </a:r>
            <a:endParaRPr lang="en-US" sz="3200" b="1" dirty="0">
              <a:latin typeface="Cambria" pitchFamily="18" charset="0"/>
            </a:endParaRPr>
          </a:p>
        </p:txBody>
      </p:sp>
      <p:sp>
        <p:nvSpPr>
          <p:cNvPr id="3" name="Content Placeholder 2"/>
          <p:cNvSpPr>
            <a:spLocks noGrp="1"/>
          </p:cNvSpPr>
          <p:nvPr>
            <p:ph idx="1"/>
          </p:nvPr>
        </p:nvSpPr>
        <p:spPr>
          <a:xfrm>
            <a:off x="0" y="1071546"/>
            <a:ext cx="9144000" cy="5786454"/>
          </a:xfrm>
        </p:spPr>
        <p:txBody>
          <a:bodyPr>
            <a:normAutofit/>
          </a:bodyPr>
          <a:lstStyle/>
          <a:p>
            <a:r>
              <a:rPr lang="en-US" sz="2400" dirty="0" smtClean="0">
                <a:latin typeface="Cambria" pitchFamily="18" charset="0"/>
              </a:rPr>
              <a:t>Children </a:t>
            </a:r>
            <a:r>
              <a:rPr lang="en-US" sz="2400" dirty="0" smtClean="0">
                <a:latin typeface="Cambria" pitchFamily="18" charset="0"/>
              </a:rPr>
              <a:t>of 6 to 18 years.</a:t>
            </a:r>
            <a:endParaRPr lang="en-US" sz="2400" dirty="0">
              <a:latin typeface="Cambria" pitchFamily="18" charset="0"/>
            </a:endParaRPr>
          </a:p>
          <a:p>
            <a:endParaRPr lang="en-US" sz="2400" dirty="0" smtClean="0">
              <a:latin typeface="Cambria" pitchFamily="18" charset="0"/>
            </a:endParaRPr>
          </a:p>
          <a:p>
            <a:r>
              <a:rPr lang="en-US" sz="2400" dirty="0" smtClean="0">
                <a:latin typeface="Cambria" pitchFamily="18" charset="0"/>
              </a:rPr>
              <a:t>Outcome Variable: whether the child attends private coaching and expenditure incurred on it [Log (expenditure+1)]</a:t>
            </a:r>
          </a:p>
          <a:p>
            <a:pPr>
              <a:buNone/>
            </a:pPr>
            <a:endParaRPr lang="en-US" sz="2400" dirty="0">
              <a:latin typeface="Cambria" pitchFamily="18" charset="0"/>
            </a:endParaRPr>
          </a:p>
          <a:p>
            <a:r>
              <a:rPr lang="en-US" sz="2400" dirty="0">
                <a:latin typeface="Cambria" pitchFamily="18" charset="0"/>
              </a:rPr>
              <a:t>Primary Variables</a:t>
            </a:r>
            <a:r>
              <a:rPr lang="en-US" sz="2400" dirty="0" smtClean="0">
                <a:latin typeface="Cambria" pitchFamily="18" charset="0"/>
              </a:rPr>
              <a:t>:</a:t>
            </a:r>
            <a:endParaRPr lang="en-US" sz="2400" dirty="0">
              <a:latin typeface="Cambria" pitchFamily="18" charset="0"/>
            </a:endParaRPr>
          </a:p>
          <a:p>
            <a:pPr lvl="1"/>
            <a:r>
              <a:rPr lang="en-US" sz="2400" dirty="0">
                <a:latin typeface="Cambria" pitchFamily="18" charset="0"/>
              </a:rPr>
              <a:t>Participation in </a:t>
            </a:r>
            <a:r>
              <a:rPr lang="en-US" sz="2400" dirty="0" smtClean="0">
                <a:latin typeface="Cambria" pitchFamily="18" charset="0"/>
              </a:rPr>
              <a:t>MGNREGA in 2011 </a:t>
            </a:r>
            <a:r>
              <a:rPr lang="en-US" sz="2400" dirty="0">
                <a:latin typeface="Cambria" pitchFamily="18" charset="0"/>
              </a:rPr>
              <a:t>(any member got work)- </a:t>
            </a:r>
            <a:r>
              <a:rPr lang="en-US" sz="2400" dirty="0" smtClean="0">
                <a:latin typeface="Cambria" pitchFamily="18" charset="0"/>
              </a:rPr>
              <a:t>binary.</a:t>
            </a:r>
          </a:p>
          <a:p>
            <a:pPr lvl="1"/>
            <a:r>
              <a:rPr lang="en-US" sz="2400" dirty="0" smtClean="0">
                <a:latin typeface="Cambria" pitchFamily="18" charset="0"/>
              </a:rPr>
              <a:t>Log (number </a:t>
            </a:r>
            <a:r>
              <a:rPr lang="en-US" sz="2400" dirty="0">
                <a:latin typeface="Cambria" pitchFamily="18" charset="0"/>
              </a:rPr>
              <a:t>of </a:t>
            </a:r>
            <a:r>
              <a:rPr lang="en-US" sz="2400" dirty="0" smtClean="0">
                <a:latin typeface="Cambria" pitchFamily="18" charset="0"/>
              </a:rPr>
              <a:t>days of work in MGNREGA in 2011 +1)</a:t>
            </a:r>
          </a:p>
          <a:p>
            <a:pPr lvl="1"/>
            <a:r>
              <a:rPr lang="en-US" sz="2400" dirty="0" smtClean="0">
                <a:latin typeface="Cambria" pitchFamily="18" charset="0"/>
              </a:rPr>
              <a:t>Log (annual </a:t>
            </a:r>
            <a:r>
              <a:rPr lang="en-US" sz="2400" dirty="0">
                <a:latin typeface="Cambria" pitchFamily="18" charset="0"/>
              </a:rPr>
              <a:t>earnings </a:t>
            </a:r>
            <a:r>
              <a:rPr lang="en-US" sz="2400" dirty="0" smtClean="0">
                <a:latin typeface="Cambria" pitchFamily="18" charset="0"/>
              </a:rPr>
              <a:t>from it +1)</a:t>
            </a:r>
          </a:p>
          <a:p>
            <a:pPr lvl="1"/>
            <a:endParaRPr lang="en-US" sz="2400" dirty="0">
              <a:latin typeface="Cambria" pitchFamily="18" charset="0"/>
            </a:endParaRPr>
          </a:p>
          <a:p>
            <a:r>
              <a:rPr lang="en-US" sz="2400" dirty="0" smtClean="0">
                <a:latin typeface="Cambria" pitchFamily="18" charset="0"/>
              </a:rPr>
              <a:t>Controls: Age, gender, socio-economic, demographic factors.</a:t>
            </a:r>
          </a:p>
          <a:p>
            <a:endParaRPr lang="en-US" sz="3100" dirty="0" smtClean="0">
              <a:latin typeface="Cambria"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33368"/>
            <a:ext cx="9144000" cy="990600"/>
          </a:xfrm>
        </p:spPr>
        <p:txBody>
          <a:bodyPr>
            <a:normAutofit/>
          </a:bodyPr>
          <a:lstStyle/>
          <a:p>
            <a:r>
              <a:rPr lang="en-US" sz="3200" b="1" dirty="0" smtClean="0">
                <a:latin typeface="Cambria" pitchFamily="18" charset="0"/>
              </a:rPr>
              <a:t>Estimation Methodology</a:t>
            </a:r>
            <a:endParaRPr lang="en-US" sz="3200" b="1" dirty="0">
              <a:latin typeface="Cambria" pitchFamily="18" charset="0"/>
            </a:endParaRPr>
          </a:p>
        </p:txBody>
      </p:sp>
      <p:sp>
        <p:nvSpPr>
          <p:cNvPr id="3" name="Content Placeholder 2"/>
          <p:cNvSpPr>
            <a:spLocks noGrp="1"/>
          </p:cNvSpPr>
          <p:nvPr>
            <p:ph idx="1"/>
          </p:nvPr>
        </p:nvSpPr>
        <p:spPr>
          <a:xfrm>
            <a:off x="0" y="1000108"/>
            <a:ext cx="9144000" cy="5857892"/>
          </a:xfrm>
        </p:spPr>
        <p:txBody>
          <a:bodyPr>
            <a:normAutofit/>
          </a:bodyPr>
          <a:lstStyle/>
          <a:p>
            <a:r>
              <a:rPr lang="en-US" sz="2600" dirty="0" smtClean="0">
                <a:latin typeface="Cambria" pitchFamily="18" charset="0"/>
              </a:rPr>
              <a:t>Regression equation: </a:t>
            </a:r>
          </a:p>
          <a:p>
            <a:pPr>
              <a:buNone/>
            </a:pPr>
            <a:endParaRPr lang="en-US" sz="2600" dirty="0">
              <a:latin typeface="Cambria" pitchFamily="18" charset="0"/>
            </a:endParaRPr>
          </a:p>
          <a:p>
            <a:endParaRPr lang="en-US" sz="2400" dirty="0" smtClean="0">
              <a:latin typeface="Bookman Old Style" pitchFamily="18" charset="0"/>
            </a:endParaRPr>
          </a:p>
          <a:p>
            <a:pPr>
              <a:buNone/>
            </a:pPr>
            <a:r>
              <a:rPr lang="en-US" sz="2400" dirty="0" smtClean="0">
                <a:latin typeface="Bookman Old Style" pitchFamily="18" charset="0"/>
              </a:rPr>
              <a:t>           </a:t>
            </a:r>
          </a:p>
          <a:p>
            <a:pPr>
              <a:buNone/>
            </a:pPr>
            <a:r>
              <a:rPr lang="en-US" sz="2400" dirty="0" smtClean="0">
                <a:latin typeface="Bookman Old Style" pitchFamily="18" charset="0"/>
              </a:rPr>
              <a:t>            if child,    from household,    in GP,    is sent to private </a:t>
            </a:r>
            <a:r>
              <a:rPr lang="en-US" sz="2400" dirty="0" smtClean="0">
                <a:latin typeface="Bookman Old Style" pitchFamily="18" charset="0"/>
              </a:rPr>
              <a:t>coaching, 0 otherwise/ </a:t>
            </a:r>
            <a:r>
              <a:rPr lang="en-US" sz="2400" dirty="0" smtClean="0">
                <a:latin typeface="Bookman Old Style" pitchFamily="18" charset="0"/>
              </a:rPr>
              <a:t>expenditure incurred.</a:t>
            </a:r>
          </a:p>
          <a:p>
            <a:pPr>
              <a:buNone/>
            </a:pPr>
            <a:endParaRPr lang="en-US" sz="2400" dirty="0" smtClean="0">
              <a:latin typeface="Bookman Old Style" pitchFamily="18" charset="0"/>
            </a:endParaRPr>
          </a:p>
          <a:p>
            <a:pPr>
              <a:buNone/>
            </a:pPr>
            <a:r>
              <a:rPr lang="en-US" sz="2400" dirty="0" smtClean="0">
                <a:latin typeface="Bookman Old Style" pitchFamily="18" charset="0"/>
              </a:rPr>
              <a:t>        and     = child specific and household characteristics</a:t>
            </a:r>
          </a:p>
          <a:p>
            <a:pPr>
              <a:buNone/>
            </a:pPr>
            <a:endParaRPr lang="en-US" sz="2400" dirty="0" smtClean="0">
              <a:latin typeface="Bookman Old Style" pitchFamily="18" charset="0"/>
            </a:endParaRPr>
          </a:p>
          <a:p>
            <a:pPr>
              <a:buNone/>
            </a:pPr>
            <a:r>
              <a:rPr lang="en-US" sz="2400" dirty="0" smtClean="0">
                <a:latin typeface="Bookman Old Style" pitchFamily="18" charset="0"/>
              </a:rPr>
              <a:t>         = household participation in MGNREGA</a:t>
            </a:r>
          </a:p>
          <a:p>
            <a:pPr>
              <a:buNone/>
            </a:pPr>
            <a:endParaRPr lang="en-US" sz="2400" dirty="0" smtClean="0">
              <a:latin typeface="Bookman Old Style" pitchFamily="18" charset="0"/>
            </a:endParaRPr>
          </a:p>
          <a:p>
            <a:pPr>
              <a:buNone/>
            </a:pPr>
            <a:endParaRPr lang="en-US" sz="2400" dirty="0">
              <a:latin typeface="Bookman Old Style" pitchFamily="18" charset="0"/>
            </a:endParaRPr>
          </a:p>
          <a:p>
            <a:endParaRPr lang="en-US" sz="2400" dirty="0" smtClean="0">
              <a:latin typeface="Bookman Old Style" pitchFamily="18" charset="0"/>
            </a:endParaRPr>
          </a:p>
          <a:p>
            <a:pPr>
              <a:buNone/>
            </a:pPr>
            <a:endParaRPr lang="en-US" sz="2400" dirty="0" smtClean="0">
              <a:latin typeface="Bookman Old Style" pitchFamily="18" charset="0"/>
            </a:endParaRPr>
          </a:p>
          <a:p>
            <a:pPr>
              <a:buNone/>
            </a:pPr>
            <a:endParaRPr lang="en-US" sz="2400" dirty="0">
              <a:latin typeface="Bookman Old Style" pitchFamily="18" charset="0"/>
            </a:endParaRPr>
          </a:p>
          <a:p>
            <a:endParaRPr lang="en-US" sz="2400" dirty="0">
              <a:latin typeface="Bookman Old Style" pitchFamily="18" charset="0"/>
            </a:endParaRPr>
          </a:p>
          <a:p>
            <a:endParaRPr lang="en-US" sz="2400" dirty="0">
              <a:latin typeface="Bookman Old Style" pitchFamily="18" charset="0"/>
            </a:endParaRPr>
          </a:p>
          <a:p>
            <a:endParaRPr lang="en-US" sz="2400" dirty="0" smtClean="0">
              <a:latin typeface="Bookman Old Style" pitchFamily="18" charset="0"/>
            </a:endParaRPr>
          </a:p>
          <a:p>
            <a:endParaRPr lang="en-US" sz="2400" dirty="0">
              <a:latin typeface="Bookman Old Style" pitchFamily="18" charset="0"/>
            </a:endParaRPr>
          </a:p>
          <a:p>
            <a:endParaRPr lang="en-US" sz="2400" dirty="0" smtClean="0">
              <a:latin typeface="Bookman Old Style" pitchFamily="18" charset="0"/>
            </a:endParaRPr>
          </a:p>
          <a:p>
            <a:endParaRPr lang="en-US" dirty="0" smtClean="0"/>
          </a:p>
          <a:p>
            <a:endParaRPr lang="en-US" dirty="0" smtClean="0"/>
          </a:p>
          <a:p>
            <a:endParaRPr lang="en-US" dirty="0"/>
          </a:p>
          <a:p>
            <a:endParaRPr lang="en-US" dirty="0" smtClean="0"/>
          </a:p>
          <a:p>
            <a:endParaRPr lang="en-US" dirty="0"/>
          </a:p>
          <a:p>
            <a:endParaRPr lang="en-US" dirty="0" smtClean="0"/>
          </a:p>
          <a:p>
            <a:endParaRPr lang="en-US" dirty="0"/>
          </a:p>
          <a:p>
            <a:endParaRPr lang="en-US" dirty="0"/>
          </a:p>
        </p:txBody>
      </p:sp>
      <p:graphicFrame>
        <p:nvGraphicFramePr>
          <p:cNvPr id="6" name="Object 5"/>
          <p:cNvGraphicFramePr>
            <a:graphicFrameLocks noChangeAspect="1"/>
          </p:cNvGraphicFramePr>
          <p:nvPr/>
        </p:nvGraphicFramePr>
        <p:xfrm>
          <a:off x="1571604" y="1643050"/>
          <a:ext cx="5715040" cy="571504"/>
        </p:xfrm>
        <a:graphic>
          <a:graphicData uri="http://schemas.openxmlformats.org/presentationml/2006/ole">
            <p:oleObj spid="_x0000_s1028" name="Equation" r:id="rId3" imgW="2590560" imgH="241200" progId="Equation.3">
              <p:embed/>
            </p:oleObj>
          </a:graphicData>
        </a:graphic>
      </p:graphicFrame>
      <p:graphicFrame>
        <p:nvGraphicFramePr>
          <p:cNvPr id="1029" name="Object 5"/>
          <p:cNvGraphicFramePr>
            <a:graphicFrameLocks noChangeAspect="1"/>
          </p:cNvGraphicFramePr>
          <p:nvPr/>
        </p:nvGraphicFramePr>
        <p:xfrm>
          <a:off x="107950" y="2857499"/>
          <a:ext cx="1000125" cy="428625"/>
        </p:xfrm>
        <a:graphic>
          <a:graphicData uri="http://schemas.openxmlformats.org/presentationml/2006/ole">
            <p:oleObj spid="_x0000_s1029" name="Equation" r:id="rId4" imgW="431640" imgH="241200" progId="Equation.3">
              <p:embed/>
            </p:oleObj>
          </a:graphicData>
        </a:graphic>
      </p:graphicFrame>
      <p:graphicFrame>
        <p:nvGraphicFramePr>
          <p:cNvPr id="9" name="Object 8"/>
          <p:cNvGraphicFramePr>
            <a:graphicFrameLocks noChangeAspect="1"/>
          </p:cNvGraphicFramePr>
          <p:nvPr/>
        </p:nvGraphicFramePr>
        <p:xfrm>
          <a:off x="2357422" y="2857496"/>
          <a:ext cx="357190" cy="428628"/>
        </p:xfrm>
        <a:graphic>
          <a:graphicData uri="http://schemas.openxmlformats.org/presentationml/2006/ole">
            <p:oleObj spid="_x0000_s1030" name="Equation" r:id="rId5" imgW="88560" imgH="164880" progId="Equation.3">
              <p:embed/>
            </p:oleObj>
          </a:graphicData>
        </a:graphic>
      </p:graphicFrame>
      <p:graphicFrame>
        <p:nvGraphicFramePr>
          <p:cNvPr id="10" name="Object 9"/>
          <p:cNvGraphicFramePr>
            <a:graphicFrameLocks noChangeAspect="1"/>
          </p:cNvGraphicFramePr>
          <p:nvPr/>
        </p:nvGraphicFramePr>
        <p:xfrm>
          <a:off x="5214942" y="2857496"/>
          <a:ext cx="285752" cy="357190"/>
        </p:xfrm>
        <a:graphic>
          <a:graphicData uri="http://schemas.openxmlformats.org/presentationml/2006/ole">
            <p:oleObj spid="_x0000_s1032" name="Equation" r:id="rId6" imgW="126720" imgH="190440" progId="Equation.3">
              <p:embed/>
            </p:oleObj>
          </a:graphicData>
        </a:graphic>
      </p:graphicFrame>
      <p:graphicFrame>
        <p:nvGraphicFramePr>
          <p:cNvPr id="11" name="Object 10"/>
          <p:cNvGraphicFramePr>
            <a:graphicFrameLocks noChangeAspect="1"/>
          </p:cNvGraphicFramePr>
          <p:nvPr/>
        </p:nvGraphicFramePr>
        <p:xfrm>
          <a:off x="6500826" y="2857496"/>
          <a:ext cx="285752" cy="428628"/>
        </p:xfrm>
        <a:graphic>
          <a:graphicData uri="http://schemas.openxmlformats.org/presentationml/2006/ole">
            <p:oleObj spid="_x0000_s1033" name="Equation" r:id="rId7" imgW="126720" imgH="177480" progId="Equation.3">
              <p:embed/>
            </p:oleObj>
          </a:graphicData>
        </a:graphic>
      </p:graphicFrame>
      <p:graphicFrame>
        <p:nvGraphicFramePr>
          <p:cNvPr id="1034" name="Object 10"/>
          <p:cNvGraphicFramePr>
            <a:graphicFrameLocks noChangeAspect="1"/>
          </p:cNvGraphicFramePr>
          <p:nvPr/>
        </p:nvGraphicFramePr>
        <p:xfrm>
          <a:off x="285720" y="4071942"/>
          <a:ext cx="500062" cy="500063"/>
        </p:xfrm>
        <a:graphic>
          <a:graphicData uri="http://schemas.openxmlformats.org/presentationml/2006/ole">
            <p:oleObj spid="_x0000_s1034" name="Equation" r:id="rId8" imgW="266400" imgH="241200" progId="Equation.3">
              <p:embed/>
            </p:oleObj>
          </a:graphicData>
        </a:graphic>
      </p:graphicFrame>
      <p:graphicFrame>
        <p:nvGraphicFramePr>
          <p:cNvPr id="1035" name="Object 11"/>
          <p:cNvGraphicFramePr>
            <a:graphicFrameLocks noChangeAspect="1"/>
          </p:cNvGraphicFramePr>
          <p:nvPr/>
        </p:nvGraphicFramePr>
        <p:xfrm>
          <a:off x="428596" y="5000636"/>
          <a:ext cx="468314" cy="500066"/>
        </p:xfrm>
        <a:graphic>
          <a:graphicData uri="http://schemas.openxmlformats.org/presentationml/2006/ole">
            <p:oleObj spid="_x0000_s1035" name="Equation" r:id="rId9" imgW="253800" imgH="241200" progId="Equation.3">
              <p:embed/>
            </p:oleObj>
          </a:graphicData>
        </a:graphic>
      </p:graphicFrame>
      <p:graphicFrame>
        <p:nvGraphicFramePr>
          <p:cNvPr id="1036" name="Object 12"/>
          <p:cNvGraphicFramePr>
            <a:graphicFrameLocks noChangeAspect="1"/>
          </p:cNvGraphicFramePr>
          <p:nvPr/>
        </p:nvGraphicFramePr>
        <p:xfrm>
          <a:off x="1500166" y="4071942"/>
          <a:ext cx="357190" cy="500066"/>
        </p:xfrm>
        <a:graphic>
          <a:graphicData uri="http://schemas.openxmlformats.org/presentationml/2006/ole">
            <p:oleObj spid="_x0000_s1036" name="Equation" r:id="rId10" imgW="266400" imgH="241200" progId="Equation.3">
              <p:embed/>
            </p:oleObj>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1293</TotalTime>
  <Words>1423</Words>
  <Application>Microsoft Office PowerPoint</Application>
  <PresentationFormat>On-screen Show (4:3)</PresentationFormat>
  <Paragraphs>355</Paragraphs>
  <Slides>21</Slides>
  <Notes>0</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21</vt:i4>
      </vt:variant>
    </vt:vector>
  </HeadingPairs>
  <TitlesOfParts>
    <vt:vector size="24" baseType="lpstr">
      <vt:lpstr>Office Theme</vt:lpstr>
      <vt:lpstr>Microsoft Equation 3.0</vt:lpstr>
      <vt:lpstr>Equation</vt:lpstr>
      <vt:lpstr>Private coaching and the impact of the rural employment guarantee programme on it: Evidence from West Bengal, India</vt:lpstr>
      <vt:lpstr>Introduction</vt:lpstr>
      <vt:lpstr>Slide 3</vt:lpstr>
      <vt:lpstr>Objectives</vt:lpstr>
      <vt:lpstr>MGNREGA</vt:lpstr>
      <vt:lpstr>Private Coaching in India and West Bengal </vt:lpstr>
      <vt:lpstr>Data</vt:lpstr>
      <vt:lpstr>Outcome and Primary Variables of Interest</vt:lpstr>
      <vt:lpstr>Estimation Methodology</vt:lpstr>
      <vt:lpstr>Slide 10</vt:lpstr>
      <vt:lpstr>Slide 11</vt:lpstr>
      <vt:lpstr>Instruments</vt:lpstr>
      <vt:lpstr>First stage regression</vt:lpstr>
      <vt:lpstr>Descriptive Statistics</vt:lpstr>
      <vt:lpstr>Regression Results (Participation)</vt:lpstr>
      <vt:lpstr>Regression Results (Number of working days)</vt:lpstr>
      <vt:lpstr>Regression Results (Earnings)</vt:lpstr>
      <vt:lpstr>Local Polynomial Regression Plots</vt:lpstr>
      <vt:lpstr>Slide 19</vt:lpstr>
      <vt:lpstr>Qualitative Evidence</vt:lpstr>
      <vt:lpstr>Conclusion</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Private coaching and the impact of the rural employment guarantee programme on it: Evidence from West Bengal, India</dc:title>
  <dc:creator>HP</dc:creator>
  <cp:lastModifiedBy>HP</cp:lastModifiedBy>
  <cp:revision>123</cp:revision>
  <dcterms:created xsi:type="dcterms:W3CDTF">2015-12-17T15:00:50Z</dcterms:created>
  <dcterms:modified xsi:type="dcterms:W3CDTF">2016-12-28T19:44:46Z</dcterms:modified>
</cp:coreProperties>
</file>