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86" r:id="rId9"/>
    <p:sldId id="287" r:id="rId10"/>
    <p:sldId id="288" r:id="rId11"/>
    <p:sldId id="289" r:id="rId12"/>
    <p:sldId id="290" r:id="rId13"/>
    <p:sldId id="261" r:id="rId14"/>
    <p:sldId id="264" r:id="rId15"/>
    <p:sldId id="283" r:id="rId16"/>
    <p:sldId id="285" r:id="rId17"/>
    <p:sldId id="265" r:id="rId18"/>
    <p:sldId id="272" r:id="rId19"/>
    <p:sldId id="273" r:id="rId20"/>
    <p:sldId id="274" r:id="rId21"/>
    <p:sldId id="275" r:id="rId22"/>
    <p:sldId id="276" r:id="rId23"/>
    <p:sldId id="277" r:id="rId24"/>
    <p:sldId id="278" r:id="rId25"/>
    <p:sldId id="280" r:id="rId26"/>
    <p:sldId id="279" r:id="rId27"/>
    <p:sldId id="291" r:id="rId28"/>
    <p:sldId id="292" r:id="rId29"/>
    <p:sldId id="293" r:id="rId30"/>
    <p:sldId id="281"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1C799D6C-F8D9-4E5C-9CCA-8266FD4E13FE}" type="datetimeFigureOut">
              <a:rPr lang="en-US"/>
              <a:pPr>
                <a:defRPr/>
              </a:pPr>
              <a:t>12/29/2016</a:t>
            </a:fld>
            <a:endParaRPr lang="en-IN"/>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IN"/>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A74ECB59-98E8-4B34-8087-226BF9A8B0D1}" type="slidenum">
              <a:rPr lang="en-IN"/>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588424E-7366-4202-B4CC-C79FE22F8490}" type="datetimeFigureOut">
              <a:rPr lang="en-US"/>
              <a:pPr>
                <a:defRPr/>
              </a:pPr>
              <a:t>12/29/2016</a:t>
            </a:fld>
            <a:endParaRPr lang="en-IN"/>
          </a:p>
        </p:txBody>
      </p:sp>
      <p:sp>
        <p:nvSpPr>
          <p:cNvPr id="5" name="Footer Placeholder 21"/>
          <p:cNvSpPr>
            <a:spLocks noGrp="1"/>
          </p:cNvSpPr>
          <p:nvPr>
            <p:ph type="ftr" sz="quarter" idx="11"/>
          </p:nvPr>
        </p:nvSpPr>
        <p:spPr/>
        <p:txBody>
          <a:bodyPr/>
          <a:lstStyle>
            <a:lvl1pPr>
              <a:defRPr/>
            </a:lvl1pPr>
          </a:lstStyle>
          <a:p>
            <a:pPr>
              <a:defRPr/>
            </a:pPr>
            <a:endParaRPr lang="en-IN"/>
          </a:p>
        </p:txBody>
      </p:sp>
      <p:sp>
        <p:nvSpPr>
          <p:cNvPr id="6" name="Slide Number Placeholder 17"/>
          <p:cNvSpPr>
            <a:spLocks noGrp="1"/>
          </p:cNvSpPr>
          <p:nvPr>
            <p:ph type="sldNum" sz="quarter" idx="12"/>
          </p:nvPr>
        </p:nvSpPr>
        <p:spPr/>
        <p:txBody>
          <a:bodyPr/>
          <a:lstStyle>
            <a:lvl1pPr>
              <a:defRPr/>
            </a:lvl1pPr>
          </a:lstStyle>
          <a:p>
            <a:pPr>
              <a:defRPr/>
            </a:pPr>
            <a:fld id="{9A24CC61-B97E-458B-89F1-0D7561443BC5}" type="slidenum">
              <a:rPr lang="en-IN"/>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13E2032-0C65-488C-9657-3DB8DC20EFA5}" type="datetimeFigureOut">
              <a:rPr lang="en-US"/>
              <a:pPr>
                <a:defRPr/>
              </a:pPr>
              <a:t>12/29/2016</a:t>
            </a:fld>
            <a:endParaRPr lang="en-IN"/>
          </a:p>
        </p:txBody>
      </p:sp>
      <p:sp>
        <p:nvSpPr>
          <p:cNvPr id="5" name="Footer Placeholder 21"/>
          <p:cNvSpPr>
            <a:spLocks noGrp="1"/>
          </p:cNvSpPr>
          <p:nvPr>
            <p:ph type="ftr" sz="quarter" idx="11"/>
          </p:nvPr>
        </p:nvSpPr>
        <p:spPr/>
        <p:txBody>
          <a:bodyPr/>
          <a:lstStyle>
            <a:lvl1pPr>
              <a:defRPr/>
            </a:lvl1pPr>
          </a:lstStyle>
          <a:p>
            <a:pPr>
              <a:defRPr/>
            </a:pPr>
            <a:endParaRPr lang="en-IN"/>
          </a:p>
        </p:txBody>
      </p:sp>
      <p:sp>
        <p:nvSpPr>
          <p:cNvPr id="6" name="Slide Number Placeholder 17"/>
          <p:cNvSpPr>
            <a:spLocks noGrp="1"/>
          </p:cNvSpPr>
          <p:nvPr>
            <p:ph type="sldNum" sz="quarter" idx="12"/>
          </p:nvPr>
        </p:nvSpPr>
        <p:spPr/>
        <p:txBody>
          <a:bodyPr/>
          <a:lstStyle>
            <a:lvl1pPr>
              <a:defRPr/>
            </a:lvl1pPr>
          </a:lstStyle>
          <a:p>
            <a:pPr>
              <a:defRPr/>
            </a:pPr>
            <a:fld id="{E78B99CB-48EE-4542-ABC3-DF99992F793C}" type="slidenum">
              <a:rPr lang="en-IN"/>
              <a:pPr>
                <a:defRPr/>
              </a:pPr>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IN"/>
          </a:p>
        </p:txBody>
      </p:sp>
      <p:sp>
        <p:nvSpPr>
          <p:cNvPr id="3" name="Date Placeholder 9"/>
          <p:cNvSpPr>
            <a:spLocks noGrp="1"/>
          </p:cNvSpPr>
          <p:nvPr>
            <p:ph type="dt" sz="half" idx="10"/>
          </p:nvPr>
        </p:nvSpPr>
        <p:spPr/>
        <p:txBody>
          <a:bodyPr/>
          <a:lstStyle>
            <a:lvl1pPr>
              <a:defRPr/>
            </a:lvl1pPr>
          </a:lstStyle>
          <a:p>
            <a:pPr>
              <a:defRPr/>
            </a:pPr>
            <a:fld id="{262D27CE-60A9-4B2A-BC11-94042D23C87E}" type="datetimeFigureOut">
              <a:rPr lang="en-US"/>
              <a:pPr>
                <a:defRPr/>
              </a:pPr>
              <a:t>12/29/2016</a:t>
            </a:fld>
            <a:endParaRPr lang="en-IN"/>
          </a:p>
        </p:txBody>
      </p:sp>
      <p:sp>
        <p:nvSpPr>
          <p:cNvPr id="4" name="Footer Placeholder 21"/>
          <p:cNvSpPr>
            <a:spLocks noGrp="1"/>
          </p:cNvSpPr>
          <p:nvPr>
            <p:ph type="ftr" sz="quarter" idx="11"/>
          </p:nvPr>
        </p:nvSpPr>
        <p:spPr/>
        <p:txBody>
          <a:bodyPr/>
          <a:lstStyle>
            <a:lvl1pPr>
              <a:defRPr/>
            </a:lvl1pPr>
          </a:lstStyle>
          <a:p>
            <a:pPr>
              <a:defRPr/>
            </a:pPr>
            <a:endParaRPr lang="en-IN"/>
          </a:p>
        </p:txBody>
      </p:sp>
      <p:sp>
        <p:nvSpPr>
          <p:cNvPr id="5" name="Slide Number Placeholder 17"/>
          <p:cNvSpPr>
            <a:spLocks noGrp="1"/>
          </p:cNvSpPr>
          <p:nvPr>
            <p:ph type="sldNum" sz="quarter" idx="12"/>
          </p:nvPr>
        </p:nvSpPr>
        <p:spPr/>
        <p:txBody>
          <a:bodyPr/>
          <a:lstStyle>
            <a:lvl1pPr>
              <a:defRPr/>
            </a:lvl1pPr>
          </a:lstStyle>
          <a:p>
            <a:pPr>
              <a:defRPr/>
            </a:pPr>
            <a:fld id="{8C7ED8A3-D7BF-4ECF-B0FA-E15CABF3A1CC}" type="slidenum">
              <a:rPr lang="en-IN"/>
              <a:pPr>
                <a:defRPr/>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BD77CDAD-B3D5-463E-B668-44416DB04540}" type="datetimeFigureOut">
              <a:rPr lang="en-US"/>
              <a:pPr>
                <a:defRPr/>
              </a:pPr>
              <a:t>12/29/2016</a:t>
            </a:fld>
            <a:endParaRPr lang="en-IN"/>
          </a:p>
        </p:txBody>
      </p:sp>
      <p:sp>
        <p:nvSpPr>
          <p:cNvPr id="5" name="Footer Placeholder 21"/>
          <p:cNvSpPr>
            <a:spLocks noGrp="1"/>
          </p:cNvSpPr>
          <p:nvPr>
            <p:ph type="ftr" sz="quarter" idx="11"/>
          </p:nvPr>
        </p:nvSpPr>
        <p:spPr/>
        <p:txBody>
          <a:bodyPr/>
          <a:lstStyle>
            <a:lvl1pPr>
              <a:defRPr/>
            </a:lvl1pPr>
          </a:lstStyle>
          <a:p>
            <a:pPr>
              <a:defRPr/>
            </a:pPr>
            <a:endParaRPr lang="en-IN"/>
          </a:p>
        </p:txBody>
      </p:sp>
      <p:sp>
        <p:nvSpPr>
          <p:cNvPr id="6" name="Slide Number Placeholder 17"/>
          <p:cNvSpPr>
            <a:spLocks noGrp="1"/>
          </p:cNvSpPr>
          <p:nvPr>
            <p:ph type="sldNum" sz="quarter" idx="12"/>
          </p:nvPr>
        </p:nvSpPr>
        <p:spPr/>
        <p:txBody>
          <a:bodyPr/>
          <a:lstStyle>
            <a:lvl1pPr>
              <a:defRPr/>
            </a:lvl1pPr>
          </a:lstStyle>
          <a:p>
            <a:pPr>
              <a:defRPr/>
            </a:pPr>
            <a:fld id="{78DD126D-4E6E-4A28-9040-5A1FE52A8A0B}" type="slidenum">
              <a:rPr lang="en-IN"/>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29CA633-6C99-4210-96EC-5EBA11547F0E}" type="datetimeFigureOut">
              <a:rPr lang="en-US"/>
              <a:pPr>
                <a:defRPr/>
              </a:pPr>
              <a:t>12/29/2016</a:t>
            </a:fld>
            <a:endParaRPr lang="en-IN"/>
          </a:p>
        </p:txBody>
      </p:sp>
      <p:sp>
        <p:nvSpPr>
          <p:cNvPr id="7" name="Footer Placeholder 4"/>
          <p:cNvSpPr>
            <a:spLocks noGrp="1"/>
          </p:cNvSpPr>
          <p:nvPr>
            <p:ph type="ftr" sz="quarter" idx="11"/>
          </p:nvPr>
        </p:nvSpPr>
        <p:spPr/>
        <p:txBody>
          <a:bodyPr/>
          <a:lstStyle>
            <a:lvl1pPr>
              <a:defRPr/>
            </a:lvl1pPr>
            <a:extLst/>
          </a:lstStyle>
          <a:p>
            <a:pPr>
              <a:defRPr/>
            </a:pPr>
            <a:endParaRPr lang="en-IN"/>
          </a:p>
        </p:txBody>
      </p:sp>
      <p:sp>
        <p:nvSpPr>
          <p:cNvPr id="8" name="Slide Number Placeholder 5"/>
          <p:cNvSpPr>
            <a:spLocks noGrp="1"/>
          </p:cNvSpPr>
          <p:nvPr>
            <p:ph type="sldNum" sz="quarter" idx="12"/>
          </p:nvPr>
        </p:nvSpPr>
        <p:spPr/>
        <p:txBody>
          <a:bodyPr/>
          <a:lstStyle>
            <a:lvl1pPr>
              <a:defRPr/>
            </a:lvl1pPr>
            <a:extLst/>
          </a:lstStyle>
          <a:p>
            <a:pPr>
              <a:defRPr/>
            </a:pPr>
            <a:fld id="{F3B9C422-90B8-4264-87AB-F72E3ABE388B}" type="slidenum">
              <a:rPr lang="en-IN"/>
              <a:pPr>
                <a:defRPr/>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974CDA92-AA25-4E08-BE0F-8FB3261E1D37}" type="datetimeFigureOut">
              <a:rPr lang="en-US"/>
              <a:pPr>
                <a:defRPr/>
              </a:pPr>
              <a:t>12/29/2016</a:t>
            </a:fld>
            <a:endParaRPr lang="en-IN"/>
          </a:p>
        </p:txBody>
      </p:sp>
      <p:sp>
        <p:nvSpPr>
          <p:cNvPr id="6" name="Footer Placeholder 5"/>
          <p:cNvSpPr>
            <a:spLocks noGrp="1"/>
          </p:cNvSpPr>
          <p:nvPr>
            <p:ph type="ftr" sz="quarter" idx="11"/>
          </p:nvPr>
        </p:nvSpPr>
        <p:spPr/>
        <p:txBody>
          <a:bodyPr/>
          <a:lstStyle>
            <a:lvl1pPr>
              <a:defRPr/>
            </a:lvl1pPr>
            <a:extLst/>
          </a:lstStyle>
          <a:p>
            <a:pPr>
              <a:defRPr/>
            </a:pPr>
            <a:endParaRPr lang="en-IN"/>
          </a:p>
        </p:txBody>
      </p:sp>
      <p:sp>
        <p:nvSpPr>
          <p:cNvPr id="7" name="Slide Number Placeholder 6"/>
          <p:cNvSpPr>
            <a:spLocks noGrp="1"/>
          </p:cNvSpPr>
          <p:nvPr>
            <p:ph type="sldNum" sz="quarter" idx="12"/>
          </p:nvPr>
        </p:nvSpPr>
        <p:spPr/>
        <p:txBody>
          <a:bodyPr/>
          <a:lstStyle>
            <a:lvl1pPr>
              <a:defRPr/>
            </a:lvl1pPr>
            <a:extLst/>
          </a:lstStyle>
          <a:p>
            <a:pPr>
              <a:defRPr/>
            </a:pPr>
            <a:fld id="{3D143F4E-5D89-44BB-A186-A4611E048124}" type="slidenum">
              <a:rPr lang="en-IN"/>
              <a:pPr>
                <a:defRPr/>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4205A085-35AC-415D-B68C-FD401F8B1211}" type="datetimeFigureOut">
              <a:rPr lang="en-US"/>
              <a:pPr>
                <a:defRPr/>
              </a:pPr>
              <a:t>12/29/2016</a:t>
            </a:fld>
            <a:endParaRPr lang="en-IN"/>
          </a:p>
        </p:txBody>
      </p:sp>
      <p:sp>
        <p:nvSpPr>
          <p:cNvPr id="8" name="Footer Placeholder 7"/>
          <p:cNvSpPr>
            <a:spLocks noGrp="1"/>
          </p:cNvSpPr>
          <p:nvPr>
            <p:ph type="ftr" sz="quarter" idx="11"/>
          </p:nvPr>
        </p:nvSpPr>
        <p:spPr/>
        <p:txBody>
          <a:bodyPr/>
          <a:lstStyle>
            <a:lvl1pPr>
              <a:defRPr/>
            </a:lvl1pPr>
            <a:extLst/>
          </a:lstStyle>
          <a:p>
            <a:pPr>
              <a:defRPr/>
            </a:pPr>
            <a:endParaRPr lang="en-IN"/>
          </a:p>
        </p:txBody>
      </p:sp>
      <p:sp>
        <p:nvSpPr>
          <p:cNvPr id="9" name="Slide Number Placeholder 8"/>
          <p:cNvSpPr>
            <a:spLocks noGrp="1"/>
          </p:cNvSpPr>
          <p:nvPr>
            <p:ph type="sldNum" sz="quarter" idx="12"/>
          </p:nvPr>
        </p:nvSpPr>
        <p:spPr/>
        <p:txBody>
          <a:bodyPr/>
          <a:lstStyle>
            <a:lvl1pPr>
              <a:defRPr/>
            </a:lvl1pPr>
            <a:extLst/>
          </a:lstStyle>
          <a:p>
            <a:pPr>
              <a:defRPr/>
            </a:pPr>
            <a:fld id="{DE400A25-C787-42B6-80EB-ED0C17ADB4F4}"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63381FF7-F8FD-4097-955E-A4067C4B5B5F}" type="datetimeFigureOut">
              <a:rPr lang="en-US"/>
              <a:pPr>
                <a:defRPr/>
              </a:pPr>
              <a:t>12/29/2016</a:t>
            </a:fld>
            <a:endParaRPr lang="en-IN"/>
          </a:p>
        </p:txBody>
      </p:sp>
      <p:sp>
        <p:nvSpPr>
          <p:cNvPr id="4" name="Footer Placeholder 3"/>
          <p:cNvSpPr>
            <a:spLocks noGrp="1"/>
          </p:cNvSpPr>
          <p:nvPr>
            <p:ph type="ftr" sz="quarter" idx="11"/>
          </p:nvPr>
        </p:nvSpPr>
        <p:spPr/>
        <p:txBody>
          <a:bodyPr/>
          <a:lstStyle>
            <a:lvl1pPr>
              <a:defRPr/>
            </a:lvl1pPr>
            <a:extLst/>
          </a:lstStyle>
          <a:p>
            <a:pPr>
              <a:defRPr/>
            </a:pPr>
            <a:endParaRPr lang="en-IN"/>
          </a:p>
        </p:txBody>
      </p:sp>
      <p:sp>
        <p:nvSpPr>
          <p:cNvPr id="5" name="Slide Number Placeholder 4"/>
          <p:cNvSpPr>
            <a:spLocks noGrp="1"/>
          </p:cNvSpPr>
          <p:nvPr>
            <p:ph type="sldNum" sz="quarter" idx="12"/>
          </p:nvPr>
        </p:nvSpPr>
        <p:spPr/>
        <p:txBody>
          <a:bodyPr/>
          <a:lstStyle>
            <a:lvl1pPr>
              <a:defRPr/>
            </a:lvl1pPr>
            <a:extLst/>
          </a:lstStyle>
          <a:p>
            <a:pPr>
              <a:defRPr/>
            </a:pPr>
            <a:fld id="{C610E171-01D0-4FB8-A22C-04E2E4E902E0}" type="slidenum">
              <a:rPr lang="en-IN"/>
              <a:pPr>
                <a:defRPr/>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8605DCF-50A5-455F-B0E0-DC158E0414D2}" type="datetimeFigureOut">
              <a:rPr lang="en-US"/>
              <a:pPr>
                <a:defRPr/>
              </a:pPr>
              <a:t>12/29/2016</a:t>
            </a:fld>
            <a:endParaRPr lang="en-IN"/>
          </a:p>
        </p:txBody>
      </p:sp>
      <p:sp>
        <p:nvSpPr>
          <p:cNvPr id="3" name="Footer Placeholder 21"/>
          <p:cNvSpPr>
            <a:spLocks noGrp="1"/>
          </p:cNvSpPr>
          <p:nvPr>
            <p:ph type="ftr" sz="quarter" idx="11"/>
          </p:nvPr>
        </p:nvSpPr>
        <p:spPr/>
        <p:txBody>
          <a:bodyPr/>
          <a:lstStyle>
            <a:lvl1pPr>
              <a:defRPr/>
            </a:lvl1pPr>
          </a:lstStyle>
          <a:p>
            <a:pPr>
              <a:defRPr/>
            </a:pPr>
            <a:endParaRPr lang="en-IN"/>
          </a:p>
        </p:txBody>
      </p:sp>
      <p:sp>
        <p:nvSpPr>
          <p:cNvPr id="4" name="Slide Number Placeholder 17"/>
          <p:cNvSpPr>
            <a:spLocks noGrp="1"/>
          </p:cNvSpPr>
          <p:nvPr>
            <p:ph type="sldNum" sz="quarter" idx="12"/>
          </p:nvPr>
        </p:nvSpPr>
        <p:spPr/>
        <p:txBody>
          <a:bodyPr/>
          <a:lstStyle>
            <a:lvl1pPr>
              <a:defRPr/>
            </a:lvl1pPr>
          </a:lstStyle>
          <a:p>
            <a:pPr>
              <a:defRPr/>
            </a:pPr>
            <a:fld id="{3150D98F-C8E6-46C5-AD2B-329EB45E0FD8}"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ABE6D1C-8743-4B82-B2F3-DA5B8CC26DAD}" type="datetimeFigureOut">
              <a:rPr lang="en-US"/>
              <a:pPr>
                <a:defRPr/>
              </a:pPr>
              <a:t>12/29/2016</a:t>
            </a:fld>
            <a:endParaRPr lang="en-IN"/>
          </a:p>
        </p:txBody>
      </p:sp>
      <p:sp>
        <p:nvSpPr>
          <p:cNvPr id="6" name="Footer Placeholder 5"/>
          <p:cNvSpPr>
            <a:spLocks noGrp="1"/>
          </p:cNvSpPr>
          <p:nvPr>
            <p:ph type="ftr" sz="quarter" idx="11"/>
          </p:nvPr>
        </p:nvSpPr>
        <p:spPr/>
        <p:txBody>
          <a:bodyPr/>
          <a:lstStyle>
            <a:lvl1pPr>
              <a:defRPr/>
            </a:lvl1pPr>
            <a:extLst/>
          </a:lstStyle>
          <a:p>
            <a:pPr>
              <a:defRPr/>
            </a:pPr>
            <a:endParaRPr lang="en-IN"/>
          </a:p>
        </p:txBody>
      </p:sp>
      <p:sp>
        <p:nvSpPr>
          <p:cNvPr id="7" name="Slide Number Placeholder 6"/>
          <p:cNvSpPr>
            <a:spLocks noGrp="1"/>
          </p:cNvSpPr>
          <p:nvPr>
            <p:ph type="sldNum" sz="quarter" idx="12"/>
          </p:nvPr>
        </p:nvSpPr>
        <p:spPr/>
        <p:txBody>
          <a:bodyPr/>
          <a:lstStyle>
            <a:lvl1pPr>
              <a:defRPr/>
            </a:lvl1pPr>
            <a:extLst/>
          </a:lstStyle>
          <a:p>
            <a:pPr>
              <a:defRPr/>
            </a:pPr>
            <a:fld id="{11742B8F-9A4B-4894-9697-6A03758240DB}"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5209546E-5BFF-4646-8990-0E2C1DF581E9}" type="datetimeFigureOut">
              <a:rPr lang="en-US"/>
              <a:pPr>
                <a:defRPr/>
              </a:pPr>
              <a:t>12/29/2016</a:t>
            </a:fld>
            <a:endParaRPr lang="en-IN"/>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IN"/>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F859E00-4DB2-4C6C-8002-DEA6CCE98C3E}" type="slidenum">
              <a:rPr lang="en-IN"/>
              <a:pPr>
                <a:defRPr/>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B46AC8CA-9932-432A-B9DA-C306D7195B59}" type="datetimeFigureOut">
              <a:rPr lang="en-US"/>
              <a:pPr>
                <a:defRPr/>
              </a:pPr>
              <a:t>12/29/2016</a:t>
            </a:fld>
            <a:endParaRPr lang="en-IN"/>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IN"/>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3C156810-0845-4D96-8709-1A349E69D3B6}"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711" r:id="rId1"/>
    <p:sldLayoutId id="2147483706" r:id="rId2"/>
    <p:sldLayoutId id="2147483712" r:id="rId3"/>
    <p:sldLayoutId id="2147483713" r:id="rId4"/>
    <p:sldLayoutId id="2147483714" r:id="rId5"/>
    <p:sldLayoutId id="2147483715" r:id="rId6"/>
    <p:sldLayoutId id="2147483707" r:id="rId7"/>
    <p:sldLayoutId id="2147483716" r:id="rId8"/>
    <p:sldLayoutId id="2147483717" r:id="rId9"/>
    <p:sldLayoutId id="2147483708" r:id="rId10"/>
    <p:sldLayoutId id="2147483709" r:id="rId11"/>
    <p:sldLayoutId id="2147483710" r:id="rId12"/>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Microsoft_Office_Word_97_-_2003_Document5.doc"/></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750" y="392092"/>
            <a:ext cx="7772400" cy="3153759"/>
          </a:xfrm>
        </p:spPr>
        <p:txBody>
          <a:bodyPr/>
          <a:lstStyle/>
          <a:p>
            <a:pPr>
              <a:defRPr/>
            </a:pPr>
            <a:r>
              <a:rPr lang="en-US" dirty="0" smtClean="0"/>
              <a:t>Juvenile Delinquency:</a:t>
            </a:r>
            <a:r>
              <a:rPr lang="en-IN" dirty="0" smtClean="0"/>
              <a:t/>
            </a:r>
            <a:br>
              <a:rPr lang="en-IN" dirty="0" smtClean="0"/>
            </a:br>
            <a:r>
              <a:rPr lang="en-US" dirty="0" smtClean="0"/>
              <a:t>Crime and Prosperity in India</a:t>
            </a:r>
            <a:endParaRPr lang="en-IN" dirty="0"/>
          </a:p>
        </p:txBody>
      </p:sp>
      <p:sp>
        <p:nvSpPr>
          <p:cNvPr id="17411" name="Subtitle 2"/>
          <p:cNvSpPr>
            <a:spLocks noGrp="1"/>
          </p:cNvSpPr>
          <p:nvPr>
            <p:ph type="subTitle" idx="1"/>
          </p:nvPr>
        </p:nvSpPr>
        <p:spPr>
          <a:xfrm>
            <a:off x="685800" y="3611563"/>
            <a:ext cx="8029575" cy="1389062"/>
          </a:xfrm>
        </p:spPr>
        <p:txBody>
          <a:bodyPr/>
          <a:lstStyle/>
          <a:p>
            <a:pPr marR="0" eaLnBrk="1" hangingPunct="1"/>
            <a:r>
              <a:rPr lang="en-IN" smtClean="0"/>
              <a:t>Nabamita Dutta (U Wisconsin, La-Crosse) Dipparna Jana (CSSSC)</a:t>
            </a:r>
          </a:p>
          <a:p>
            <a:pPr marR="0" eaLnBrk="1" hangingPunct="1"/>
            <a:r>
              <a:rPr lang="en-IN" smtClean="0"/>
              <a:t>Saibal Kar (Calcutta University and IZA, Bonn)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a:srcRect/>
          <a:stretch>
            <a:fillRect/>
          </a:stretch>
        </p:blipFill>
        <p:spPr bwMode="auto">
          <a:xfrm>
            <a:off x="357188" y="1285875"/>
            <a:ext cx="8464550" cy="4572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srcRect/>
          <a:stretch>
            <a:fillRect/>
          </a:stretch>
        </p:blipFill>
        <p:spPr bwMode="auto">
          <a:xfrm>
            <a:off x="285750" y="1000125"/>
            <a:ext cx="8572500" cy="40005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1071563" y="0"/>
            <a:ext cx="7358062" cy="64516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a:xfrm>
            <a:off x="457200" y="928688"/>
            <a:ext cx="8229600" cy="5643562"/>
          </a:xfrm>
        </p:spPr>
        <p:txBody>
          <a:bodyPr/>
          <a:lstStyle/>
          <a:p>
            <a:pPr eaLnBrk="1" hangingPunct="1">
              <a:lnSpc>
                <a:spcPct val="90000"/>
              </a:lnSpc>
            </a:pPr>
            <a:r>
              <a:rPr lang="en-US" sz="2200" smtClean="0">
                <a:latin typeface="Times New Roman" pitchFamily="18" charset="0"/>
                <a:cs typeface="Times New Roman" pitchFamily="18" charset="0"/>
              </a:rPr>
              <a:t>We adopt the standard NCRB report’s definition throughout, by considering crime under Indian Penal Code (IPC)</a:t>
            </a:r>
            <a:r>
              <a:rPr lang="en-US" sz="2200" smtClean="0">
                <a:latin typeface="Times New Roman" pitchFamily="18" charset="0"/>
              </a:rPr>
              <a:t> </a:t>
            </a:r>
            <a:r>
              <a:rPr lang="en-IN" sz="2200" smtClean="0">
                <a:latin typeface="Times New Roman" pitchFamily="18" charset="0"/>
              </a:rPr>
              <a:t> </a:t>
            </a:r>
          </a:p>
          <a:p>
            <a:pPr eaLnBrk="1" hangingPunct="1">
              <a:lnSpc>
                <a:spcPct val="90000"/>
              </a:lnSpc>
            </a:pPr>
            <a:endParaRPr lang="en-IN" sz="2200" smtClean="0">
              <a:latin typeface="Times New Roman" pitchFamily="18" charset="0"/>
            </a:endParaRPr>
          </a:p>
          <a:p>
            <a:pPr eaLnBrk="1" hangingPunct="1">
              <a:lnSpc>
                <a:spcPct val="90000"/>
              </a:lnSpc>
            </a:pPr>
            <a:r>
              <a:rPr lang="en-US" sz="2200" smtClean="0">
                <a:latin typeface="Times New Roman" pitchFamily="18" charset="0"/>
                <a:cs typeface="Times New Roman" pitchFamily="18" charset="0"/>
              </a:rPr>
              <a:t>Violent crime includes murder, attempt to murder, kidnapping and abduction and hurt. Property crime includes burglary and theft </a:t>
            </a:r>
          </a:p>
          <a:p>
            <a:pPr eaLnBrk="1" hangingPunct="1">
              <a:lnSpc>
                <a:spcPct val="90000"/>
              </a:lnSpc>
            </a:pPr>
            <a:endParaRPr lang="en-US" sz="2200" smtClean="0">
              <a:latin typeface="Times New Roman" pitchFamily="18" charset="0"/>
              <a:cs typeface="Times New Roman" pitchFamily="18" charset="0"/>
            </a:endParaRPr>
          </a:p>
          <a:p>
            <a:pPr eaLnBrk="1" hangingPunct="1">
              <a:lnSpc>
                <a:spcPct val="90000"/>
              </a:lnSpc>
            </a:pPr>
            <a:r>
              <a:rPr lang="en-US" sz="2200" smtClean="0">
                <a:latin typeface="Times New Roman" pitchFamily="18" charset="0"/>
                <a:cs typeface="Times New Roman" pitchFamily="18" charset="0"/>
              </a:rPr>
              <a:t>Violent and property crimes represent a limited subset of all crimes. </a:t>
            </a:r>
          </a:p>
          <a:p>
            <a:pPr eaLnBrk="1" hangingPunct="1">
              <a:lnSpc>
                <a:spcPct val="90000"/>
              </a:lnSpc>
            </a:pPr>
            <a:endParaRPr lang="en-US" sz="2200" smtClean="0">
              <a:latin typeface="Times New Roman" pitchFamily="18" charset="0"/>
              <a:cs typeface="Times New Roman" pitchFamily="18" charset="0"/>
            </a:endParaRPr>
          </a:p>
          <a:p>
            <a:pPr eaLnBrk="1" hangingPunct="1">
              <a:lnSpc>
                <a:spcPct val="90000"/>
              </a:lnSpc>
            </a:pPr>
            <a:r>
              <a:rPr lang="en-US" sz="2200" smtClean="0">
                <a:latin typeface="Times New Roman" pitchFamily="18" charset="0"/>
                <a:cs typeface="Times New Roman" pitchFamily="18" charset="0"/>
              </a:rPr>
              <a:t>Omitted from these categories are all those crimes that are recorded under the Special and Local Laws (SLL). </a:t>
            </a:r>
          </a:p>
          <a:p>
            <a:pPr eaLnBrk="1" hangingPunct="1">
              <a:lnSpc>
                <a:spcPct val="90000"/>
              </a:lnSpc>
            </a:pPr>
            <a:endParaRPr lang="en-US" sz="2200" smtClean="0">
              <a:latin typeface="Times New Roman" pitchFamily="18" charset="0"/>
              <a:cs typeface="Times New Roman" pitchFamily="18" charset="0"/>
            </a:endParaRPr>
          </a:p>
          <a:p>
            <a:pPr eaLnBrk="1" hangingPunct="1">
              <a:lnSpc>
                <a:spcPct val="90000"/>
              </a:lnSpc>
            </a:pPr>
            <a:r>
              <a:rPr lang="en-US" sz="2200" smtClean="0">
                <a:latin typeface="Times New Roman" pitchFamily="18" charset="0"/>
                <a:cs typeface="Times New Roman" pitchFamily="18" charset="0"/>
              </a:rPr>
              <a:t>We shall focus relatively more on the violent and property offenses especially owing to the larger frequency associated with these at the state level </a:t>
            </a:r>
            <a:endParaRPr lang="en-IN" sz="2200" smtClean="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725470"/>
          </a:xfrm>
        </p:spPr>
        <p:txBody>
          <a:bodyPr/>
          <a:lstStyle/>
          <a:p>
            <a:pPr eaLnBrk="1" fontAlgn="auto" hangingPunct="1">
              <a:spcAft>
                <a:spcPts val="0"/>
              </a:spcAft>
              <a:defRPr/>
            </a:pPr>
            <a:r>
              <a:rPr lang="en-IN" sz="3200" dirty="0" smtClean="0"/>
              <a:t>Data and Definitions</a:t>
            </a:r>
            <a:endParaRPr lang="en-IN"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z="2800" smtClean="0">
                <a:effectLst/>
              </a:rPr>
              <a:t>Data and Methodology</a:t>
            </a:r>
          </a:p>
        </p:txBody>
      </p:sp>
      <p:sp>
        <p:nvSpPr>
          <p:cNvPr id="30723" name="Rectangle 3"/>
          <p:cNvSpPr>
            <a:spLocks noGrp="1"/>
          </p:cNvSpPr>
          <p:nvPr>
            <p:ph type="body" idx="1"/>
          </p:nvPr>
        </p:nvSpPr>
        <p:spPr/>
        <p:txBody>
          <a:bodyPr/>
          <a:lstStyle/>
          <a:p>
            <a:pPr eaLnBrk="1" hangingPunct="1">
              <a:lnSpc>
                <a:spcPct val="90000"/>
              </a:lnSpc>
            </a:pPr>
            <a:r>
              <a:rPr lang="en-US" sz="2200" smtClean="0">
                <a:latin typeface="Times New Roman" pitchFamily="18" charset="0"/>
                <a:cs typeface="Times New Roman" pitchFamily="18" charset="0"/>
              </a:rPr>
              <a:t>For our benchmark specifications we consider, the household income of the arrested children, incidences of adult crime and incidences of children arrested and sent to court</a:t>
            </a:r>
          </a:p>
          <a:p>
            <a:pPr eaLnBrk="1" hangingPunct="1">
              <a:lnSpc>
                <a:spcPct val="90000"/>
              </a:lnSpc>
            </a:pPr>
            <a:r>
              <a:rPr lang="en-US" sz="2200" smtClean="0">
                <a:latin typeface="Times New Roman" pitchFamily="18" charset="0"/>
                <a:cs typeface="Times New Roman" pitchFamily="18" charset="0"/>
              </a:rPr>
              <a:t>Importantly, the general observation from the data is that the incidence varies substantially across states and across important cities.</a:t>
            </a:r>
          </a:p>
          <a:p>
            <a:pPr eaLnBrk="1" hangingPunct="1">
              <a:lnSpc>
                <a:spcPct val="90000"/>
              </a:lnSpc>
            </a:pPr>
            <a:r>
              <a:rPr lang="en-US" sz="2200" smtClean="0">
                <a:latin typeface="Times New Roman" pitchFamily="18" charset="0"/>
              </a:rPr>
              <a:t>Therefore, the state-level characteristics, distribution of household income, education, depth and spread of law enforcement, mean employment status, presence of juvenile homes, etc have been considered.  </a:t>
            </a:r>
            <a:r>
              <a:rPr lang="en-US" smtClean="0"/>
              <a:t> </a:t>
            </a:r>
          </a:p>
          <a:p>
            <a:pPr eaLnBrk="1" hangingPunct="1">
              <a:lnSpc>
                <a:spcPct val="90000"/>
              </a:lnSpc>
            </a:pPr>
            <a:r>
              <a:rPr lang="en-US" sz="2200" smtClean="0">
                <a:latin typeface="Times New Roman" pitchFamily="18" charset="0"/>
                <a:cs typeface="Times New Roman" pitchFamily="18" charset="0"/>
              </a:rPr>
              <a:t>The explanatory variables include, the net state domestic product (NSDP) and estimated mid-year population as taken from the Central Statistic Organization (CSO, GoI). </a:t>
            </a:r>
          </a:p>
          <a:p>
            <a:pPr eaLnBrk="1" hangingPunct="1">
              <a:lnSpc>
                <a:spcPct val="90000"/>
              </a:lnSpc>
              <a:buFont typeface="Wingdings 3" pitchFamily="18" charset="2"/>
              <a:buNone/>
            </a:pPr>
            <a:endParaRPr lang="en-US" sz="2200" smtClean="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rmAutofit fontScale="90000"/>
          </a:bodyPr>
          <a:lstStyle/>
          <a:p>
            <a:pPr eaLnBrk="1" hangingPunct="1">
              <a:defRPr/>
            </a:pPr>
            <a:r>
              <a:rPr lang="en-US" dirty="0" smtClean="0"/>
              <a:t>West Bengal</a:t>
            </a:r>
            <a:endParaRPr lang="en-US" dirty="0"/>
          </a:p>
        </p:txBody>
      </p:sp>
      <p:sp>
        <p:nvSpPr>
          <p:cNvPr id="31747" name="Content Placeholder 2"/>
          <p:cNvSpPr>
            <a:spLocks noGrp="1"/>
          </p:cNvSpPr>
          <p:nvPr>
            <p:ph idx="1"/>
          </p:nvPr>
        </p:nvSpPr>
        <p:spPr>
          <a:xfrm>
            <a:off x="228600" y="762000"/>
            <a:ext cx="8763000" cy="5592763"/>
          </a:xfrm>
        </p:spPr>
        <p:txBody>
          <a:bodyPr/>
          <a:lstStyle/>
          <a:p>
            <a:pPr eaLnBrk="1" hangingPunct="1"/>
            <a:r>
              <a:rPr lang="en-US" sz="2000" smtClean="0">
                <a:latin typeface="Times New Roman" pitchFamily="18" charset="0"/>
                <a:cs typeface="Times New Roman" pitchFamily="18" charset="0"/>
              </a:rPr>
              <a:t>According to the Annual Report of Women and Child Development Department, Government of West Bengal (GoWB), 2010-2011 – the state has a foolproof child protection mechanism in terms of </a:t>
            </a:r>
            <a:r>
              <a:rPr lang="en-US" sz="2000" b="1" smtClean="0">
                <a:latin typeface="Times New Roman" pitchFamily="18" charset="0"/>
                <a:cs typeface="Times New Roman" pitchFamily="18" charset="0"/>
              </a:rPr>
              <a:t>JJBs, Child Protection Committee, Special Juvenile Police Unit and a child protection society in every district</a:t>
            </a:r>
            <a:r>
              <a:rPr lang="en-US" sz="2000" smtClean="0">
                <a:latin typeface="Times New Roman" pitchFamily="18" charset="0"/>
                <a:cs typeface="Times New Roman" pitchFamily="18" charset="0"/>
              </a:rPr>
              <a:t>.</a:t>
            </a:r>
          </a:p>
          <a:p>
            <a:pPr eaLnBrk="1" hangingPunct="1"/>
            <a:endParaRPr lang="en-US" sz="2000" smtClean="0">
              <a:latin typeface="Times New Roman" pitchFamily="18" charset="0"/>
              <a:cs typeface="Times New Roman" pitchFamily="18" charset="0"/>
            </a:endParaRPr>
          </a:p>
          <a:p>
            <a:pPr eaLnBrk="1" hangingPunct="1"/>
            <a:r>
              <a:rPr lang="en-US" sz="2000" smtClean="0">
                <a:latin typeface="Times New Roman" pitchFamily="18" charset="0"/>
                <a:cs typeface="Times New Roman" pitchFamily="18" charset="0"/>
              </a:rPr>
              <a:t>The budget for children from 2007-08 to 2011-12 reveals that regarding sectoral allocation “child protection” is somewhat neglected with average percentage in total state budget being only 0.05%. </a:t>
            </a:r>
          </a:p>
          <a:p>
            <a:pPr eaLnBrk="1" hangingPunct="1"/>
            <a:endParaRPr lang="en-US" sz="2000" smtClean="0">
              <a:latin typeface="Times New Roman" pitchFamily="18" charset="0"/>
              <a:cs typeface="Times New Roman" pitchFamily="18" charset="0"/>
            </a:endParaRPr>
          </a:p>
          <a:p>
            <a:pPr eaLnBrk="1" hangingPunct="1"/>
            <a:r>
              <a:rPr lang="en-US" sz="2000" smtClean="0">
                <a:latin typeface="Times New Roman" pitchFamily="18" charset="0"/>
                <a:cs typeface="Times New Roman" pitchFamily="18" charset="0"/>
              </a:rPr>
              <a:t>In West Bengal, Department of Women and Child Development and Social Welfare is the nodal department.</a:t>
            </a:r>
          </a:p>
          <a:p>
            <a:pPr eaLnBrk="1" hangingPunct="1"/>
            <a:endParaRPr lang="en-US" sz="2000" smtClean="0">
              <a:latin typeface="Times New Roman" pitchFamily="18" charset="0"/>
              <a:cs typeface="Times New Roman" pitchFamily="18" charset="0"/>
            </a:endParaRPr>
          </a:p>
          <a:p>
            <a:pPr eaLnBrk="1" hangingPunct="1"/>
            <a:r>
              <a:rPr lang="en-US" sz="2000" smtClean="0">
                <a:latin typeface="Times New Roman" pitchFamily="18" charset="0"/>
                <a:cs typeface="Times New Roman" pitchFamily="18" charset="0"/>
              </a:rPr>
              <a:t>Both in the case of Government and NGO run homes notified under JJ Act, GoWB allocated Rs. 1100 per child per month for their up keep. Out of that, Rs. 250 is contributed by Government of India before Integrated Child Protection Scheme (ICPS) norms were formulated. </a:t>
            </a:r>
          </a:p>
          <a:p>
            <a:pPr eaLnBrk="1" hangingPunct="1"/>
            <a:endParaRPr lang="en-US" sz="2000" smtClean="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0034" y="0"/>
            <a:ext cx="8229600" cy="642918"/>
          </a:xfrm>
        </p:spPr>
        <p:txBody>
          <a:bodyPr/>
          <a:lstStyle/>
          <a:p>
            <a:pPr eaLnBrk="1" hangingPunct="1">
              <a:defRPr/>
            </a:pPr>
            <a:r>
              <a:rPr lang="en-US" sz="2800" dirty="0" smtClean="0"/>
              <a:t>Juvenile Homes under JJ ACT</a:t>
            </a:r>
            <a:endParaRPr lang="en-US" sz="2800" dirty="0"/>
          </a:p>
        </p:txBody>
      </p:sp>
      <p:sp>
        <p:nvSpPr>
          <p:cNvPr id="1028" name="Content Placeholder 2"/>
          <p:cNvSpPr>
            <a:spLocks noGrp="1"/>
          </p:cNvSpPr>
          <p:nvPr>
            <p:ph idx="1"/>
          </p:nvPr>
        </p:nvSpPr>
        <p:spPr>
          <a:xfrm>
            <a:off x="228600" y="500063"/>
            <a:ext cx="8763000" cy="5626100"/>
          </a:xfrm>
        </p:spPr>
        <p:txBody>
          <a:bodyPr/>
          <a:lstStyle/>
          <a:p>
            <a:pPr eaLnBrk="1" hangingPunct="1"/>
            <a:r>
              <a:rPr lang="en-US" sz="2000" smtClean="0">
                <a:latin typeface="Times New Roman" pitchFamily="18" charset="0"/>
                <a:cs typeface="Times New Roman" pitchFamily="18" charset="0"/>
              </a:rPr>
              <a:t>In West Bengal as per the Juvenile Justice Act 2000 there are 18 existing Government run Homes and 21 existing NGO run homes.</a:t>
            </a:r>
          </a:p>
          <a:p>
            <a:pPr eaLnBrk="1" hangingPunct="1"/>
            <a:r>
              <a:rPr lang="en-US" sz="2000" smtClean="0">
                <a:latin typeface="Times New Roman" pitchFamily="18" charset="0"/>
                <a:cs typeface="Times New Roman" pitchFamily="18" charset="0"/>
              </a:rPr>
              <a:t>District-wise distribution of Homes are – </a:t>
            </a:r>
          </a:p>
          <a:p>
            <a:pPr eaLnBrk="1" hangingPunct="1"/>
            <a:endParaRPr lang="en-US" sz="2000" smtClean="0">
              <a:latin typeface="Times New Roman" pitchFamily="18" charset="0"/>
              <a:cs typeface="Times New Roman" pitchFamily="18" charset="0"/>
            </a:endParaRPr>
          </a:p>
          <a:p>
            <a:pPr eaLnBrk="1" hangingPunct="1"/>
            <a:endParaRPr lang="en-US" smtClean="0"/>
          </a:p>
        </p:txBody>
      </p:sp>
      <p:graphicFrame>
        <p:nvGraphicFramePr>
          <p:cNvPr id="1026" name="Object 2"/>
          <p:cNvGraphicFramePr>
            <a:graphicFrameLocks noChangeAspect="1"/>
          </p:cNvGraphicFramePr>
          <p:nvPr/>
        </p:nvGraphicFramePr>
        <p:xfrm>
          <a:off x="2928938" y="1500188"/>
          <a:ext cx="5786437" cy="5357812"/>
        </p:xfrm>
        <a:graphic>
          <a:graphicData uri="http://schemas.openxmlformats.org/presentationml/2006/ole">
            <p:oleObj spid="_x0000_s1026" name="Worksheet" r:id="rId3" imgW="3400527" imgH="4371908" progId="Excel.Sheet.12">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z="2800" smtClean="0">
                <a:effectLst/>
              </a:rPr>
              <a:t>Data and Methodology</a:t>
            </a:r>
          </a:p>
        </p:txBody>
      </p:sp>
      <p:sp>
        <p:nvSpPr>
          <p:cNvPr id="2052" name="Rectangle 3"/>
          <p:cNvSpPr>
            <a:spLocks noGrp="1"/>
          </p:cNvSpPr>
          <p:nvPr>
            <p:ph type="body" idx="1"/>
          </p:nvPr>
        </p:nvSpPr>
        <p:spPr/>
        <p:txBody>
          <a:bodyPr/>
          <a:lstStyle/>
          <a:p>
            <a:pPr eaLnBrk="1" hangingPunct="1"/>
            <a:r>
              <a:rPr lang="en-US" sz="2200" smtClean="0">
                <a:latin typeface="Times New Roman" pitchFamily="18" charset="0"/>
                <a:cs typeface="Times New Roman" pitchFamily="18" charset="0"/>
              </a:rPr>
              <a:t>The share of employment across states is taken from the NSSO 61</a:t>
            </a:r>
            <a:r>
              <a:rPr lang="en-US" sz="2200" baseline="30000" smtClean="0">
                <a:latin typeface="Times New Roman" pitchFamily="18" charset="0"/>
                <a:cs typeface="Times New Roman" pitchFamily="18" charset="0"/>
              </a:rPr>
              <a:t>st</a:t>
            </a:r>
            <a:r>
              <a:rPr lang="en-US" sz="2200" smtClean="0">
                <a:latin typeface="Times New Roman" pitchFamily="18" charset="0"/>
                <a:cs typeface="Times New Roman" pitchFamily="18" charset="0"/>
              </a:rPr>
              <a:t> (2004-2005) and 66</a:t>
            </a:r>
            <a:r>
              <a:rPr lang="en-US" sz="2200" baseline="30000" smtClean="0">
                <a:latin typeface="Times New Roman" pitchFamily="18" charset="0"/>
                <a:cs typeface="Times New Roman" pitchFamily="18" charset="0"/>
              </a:rPr>
              <a:t>th</a:t>
            </a:r>
            <a:r>
              <a:rPr lang="en-US" sz="2200" smtClean="0">
                <a:latin typeface="Times New Roman" pitchFamily="18" charset="0"/>
                <a:cs typeface="Times New Roman" pitchFamily="18" charset="0"/>
              </a:rPr>
              <a:t> (2009-2010) round survey (Working group on 12</a:t>
            </a:r>
            <a:r>
              <a:rPr lang="en-US" sz="2200" baseline="30000" smtClean="0">
                <a:latin typeface="Times New Roman" pitchFamily="18" charset="0"/>
                <a:cs typeface="Times New Roman" pitchFamily="18" charset="0"/>
              </a:rPr>
              <a:t>th</a:t>
            </a:r>
            <a:r>
              <a:rPr lang="en-US" sz="2200" smtClean="0">
                <a:latin typeface="Times New Roman" pitchFamily="18" charset="0"/>
                <a:cs typeface="Times New Roman" pitchFamily="18" charset="0"/>
              </a:rPr>
              <a:t> Plan – Employment, Planning and Policy).</a:t>
            </a:r>
          </a:p>
          <a:p>
            <a:pPr eaLnBrk="1" hangingPunct="1"/>
            <a:endParaRPr lang="en-US" sz="2200" smtClean="0">
              <a:latin typeface="Times New Roman" pitchFamily="18" charset="0"/>
              <a:cs typeface="Times New Roman" pitchFamily="18" charset="0"/>
            </a:endParaRPr>
          </a:p>
          <a:p>
            <a:pPr eaLnBrk="1" hangingPunct="1"/>
            <a:r>
              <a:rPr lang="en-US" sz="2200" smtClean="0">
                <a:latin typeface="Times New Roman" pitchFamily="18" charset="0"/>
                <a:cs typeface="Times New Roman" pitchFamily="18" charset="0"/>
              </a:rPr>
              <a:t>We estimate the following specification (state fixed effects):</a:t>
            </a:r>
            <a:endParaRPr lang="en-US" sz="2200" smtClean="0">
              <a:latin typeface="Calibri" pitchFamily="34" charset="0"/>
              <a:cs typeface="Times New Roman" pitchFamily="18" charset="0"/>
            </a:endParaRPr>
          </a:p>
          <a:p>
            <a:pPr algn="just" eaLnBrk="1" hangingPunct="1">
              <a:buFont typeface="Wingdings 3" pitchFamily="18" charset="2"/>
              <a:buNone/>
            </a:pPr>
            <a:endParaRPr lang="en-US" sz="2200" smtClean="0">
              <a:latin typeface="Calibri" pitchFamily="34" charset="0"/>
              <a:cs typeface="Times New Roman" pitchFamily="18" charset="0"/>
            </a:endParaRPr>
          </a:p>
          <a:p>
            <a:pPr eaLnBrk="1" hangingPunct="1"/>
            <a:endParaRPr lang="en-US" sz="2200" smtClean="0">
              <a:latin typeface="Times New Roman" pitchFamily="18" charset="0"/>
              <a:cs typeface="Times New Roman" pitchFamily="18" charset="0"/>
            </a:endParaRPr>
          </a:p>
        </p:txBody>
      </p:sp>
      <p:graphicFrame>
        <p:nvGraphicFramePr>
          <p:cNvPr id="2050" name="Object 4"/>
          <p:cNvGraphicFramePr>
            <a:graphicFrameLocks noChangeAspect="1"/>
          </p:cNvGraphicFramePr>
          <p:nvPr/>
        </p:nvGraphicFramePr>
        <p:xfrm>
          <a:off x="457200" y="3810000"/>
          <a:ext cx="8305800" cy="685800"/>
        </p:xfrm>
        <a:graphic>
          <a:graphicData uri="http://schemas.openxmlformats.org/presentationml/2006/ole">
            <p:oleObj spid="_x0000_s2050" name="Equation" r:id="rId3" imgW="5384520" imgH="444240" progId="Equation.3">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a:xfrm>
            <a:off x="457200" y="274638"/>
            <a:ext cx="8229600" cy="639762"/>
          </a:xfrm>
        </p:spPr>
        <p:txBody>
          <a:bodyPr wrap="square" lIns="91440" tIns="45720" rIns="91440" bIns="45720" numCol="1" anchorCtr="0" compatLnSpc="1">
            <a:prstTxWarp prst="textNoShape">
              <a:avLst/>
            </a:prstTxWarp>
          </a:bodyPr>
          <a:lstStyle/>
          <a:p>
            <a:pPr eaLnBrk="1" hangingPunct="1">
              <a:defRPr/>
            </a:pPr>
            <a:r>
              <a:rPr lang="en-US" sz="2800" dirty="0" smtClean="0">
                <a:effectLst/>
              </a:rPr>
              <a:t>Description</a:t>
            </a:r>
          </a:p>
        </p:txBody>
      </p:sp>
      <p:graphicFrame>
        <p:nvGraphicFramePr>
          <p:cNvPr id="3074" name="Object 3"/>
          <p:cNvGraphicFramePr>
            <a:graphicFrameLocks noChangeAspect="1"/>
          </p:cNvGraphicFramePr>
          <p:nvPr>
            <p:ph type="body" idx="1"/>
          </p:nvPr>
        </p:nvGraphicFramePr>
        <p:xfrm>
          <a:off x="457200" y="914400"/>
          <a:ext cx="8362950" cy="5484813"/>
        </p:xfrm>
        <a:graphic>
          <a:graphicData uri="http://schemas.openxmlformats.org/presentationml/2006/ole">
            <p:oleObj spid="_x0000_s3074" name="Document" r:id="rId3" imgW="8163000" imgH="5361120" progId="Word.Document.8">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7"/>
          <p:cNvPicPr>
            <a:picLocks noChangeAspect="1" noChangeArrowheads="1"/>
          </p:cNvPicPr>
          <p:nvPr/>
        </p:nvPicPr>
        <p:blipFill>
          <a:blip r:embed="rId2"/>
          <a:srcRect/>
          <a:stretch>
            <a:fillRect/>
          </a:stretch>
        </p:blipFill>
        <p:spPr bwMode="auto">
          <a:xfrm>
            <a:off x="152400" y="0"/>
            <a:ext cx="8777288" cy="62801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071563"/>
            <a:ext cx="8229600" cy="4935537"/>
          </a:xfrm>
        </p:spPr>
        <p:txBody>
          <a:bodyPr/>
          <a:lstStyle/>
          <a:p>
            <a:pPr eaLnBrk="1" hangingPunct="1">
              <a:lnSpc>
                <a:spcPct val="90000"/>
              </a:lnSpc>
            </a:pPr>
            <a:r>
              <a:rPr lang="en-US" sz="2200" smtClean="0">
                <a:latin typeface="Times New Roman" pitchFamily="18" charset="0"/>
                <a:cs typeface="Times New Roman" pitchFamily="18" charset="0"/>
              </a:rPr>
              <a:t>Delinquency among juveniles covers misdemeanor and felony as part of individual/group behavior. </a:t>
            </a:r>
          </a:p>
          <a:p>
            <a:pPr eaLnBrk="1" hangingPunct="1">
              <a:lnSpc>
                <a:spcPct val="90000"/>
              </a:lnSpc>
            </a:pPr>
            <a:r>
              <a:rPr lang="en-US" sz="2200" smtClean="0">
                <a:latin typeface="Times New Roman" pitchFamily="18" charset="0"/>
                <a:cs typeface="Times New Roman" pitchFamily="18" charset="0"/>
              </a:rPr>
              <a:t>This is the first paper to show that incidence of juvenile crime across states in India is significantly explained by net state domestic product per capita – rising when income grows – and falling, once the state attains a critical per-capita income. </a:t>
            </a:r>
          </a:p>
          <a:p>
            <a:pPr eaLnBrk="1" hangingPunct="1">
              <a:lnSpc>
                <a:spcPct val="90000"/>
              </a:lnSpc>
              <a:buFont typeface="Wingdings 3" pitchFamily="18" charset="2"/>
              <a:buNone/>
            </a:pPr>
            <a:endParaRPr lang="en-IN" sz="2200" smtClean="0">
              <a:latin typeface="Times New Roman" pitchFamily="18" charset="0"/>
              <a:cs typeface="Times New Roman" pitchFamily="18" charset="0"/>
            </a:endParaRPr>
          </a:p>
          <a:p>
            <a:pPr eaLnBrk="1" hangingPunct="1">
              <a:lnSpc>
                <a:spcPct val="90000"/>
              </a:lnSpc>
            </a:pPr>
            <a:r>
              <a:rPr lang="en-US" sz="2200" smtClean="0">
                <a:latin typeface="Times New Roman" pitchFamily="18" charset="0"/>
                <a:cs typeface="Times New Roman" pitchFamily="18" charset="0"/>
              </a:rPr>
              <a:t>If the percentage of arrested children belonging to households with annual income less than $400 increases, it enhances the state-wide incidence of juveniles committing property crime.</a:t>
            </a:r>
          </a:p>
          <a:p>
            <a:pPr eaLnBrk="1" hangingPunct="1">
              <a:lnSpc>
                <a:spcPct val="90000"/>
              </a:lnSpc>
            </a:pPr>
            <a:r>
              <a:rPr lang="en-US" sz="2200" smtClean="0">
                <a:latin typeface="Times New Roman" pitchFamily="18" charset="0"/>
                <a:cs typeface="Times New Roman" pitchFamily="18" charset="0"/>
              </a:rPr>
              <a:t>States with higher percentages of arrested children coming from poorest households benefit more --- for these states one standard deviation rise in NSDP per capita raises crime by a smaller amount</a:t>
            </a:r>
          </a:p>
          <a:p>
            <a:pPr eaLnBrk="1" hangingPunct="1">
              <a:lnSpc>
                <a:spcPct val="90000"/>
              </a:lnSpc>
            </a:pPr>
            <a:r>
              <a:rPr lang="en-US" sz="2200" smtClean="0">
                <a:latin typeface="Times New Roman" pitchFamily="18" charset="0"/>
                <a:cs typeface="Times New Roman" pitchFamily="18" charset="0"/>
              </a:rPr>
              <a:t>Adult crime nullifies the moderating impact of rising income on juvenile crime</a:t>
            </a:r>
            <a:endParaRPr lang="en-IN" sz="2200" smtClean="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725470"/>
          </a:xfrm>
        </p:spPr>
        <p:txBody>
          <a:bodyPr/>
          <a:lstStyle/>
          <a:p>
            <a:pPr eaLnBrk="1" fontAlgn="auto" hangingPunct="1">
              <a:spcAft>
                <a:spcPts val="0"/>
              </a:spcAft>
              <a:defRPr/>
            </a:pPr>
            <a:r>
              <a:rPr lang="en-IN" sz="3200" dirty="0" smtClean="0"/>
              <a:t>Introduction and Take Away</a:t>
            </a:r>
            <a:endParaRPr lang="en-IN"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a:xfrm>
            <a:off x="428596" y="214290"/>
            <a:ext cx="8229600" cy="685800"/>
          </a:xfrm>
        </p:spPr>
        <p:txBody>
          <a:bodyPr wrap="square" lIns="91440" tIns="45720" rIns="91440" bIns="45720" numCol="1" anchorCtr="0" compatLnSpc="1">
            <a:prstTxWarp prst="textNoShape">
              <a:avLst/>
            </a:prstTxWarp>
          </a:bodyPr>
          <a:lstStyle/>
          <a:p>
            <a:pPr eaLnBrk="1" hangingPunct="1">
              <a:defRPr/>
            </a:pPr>
            <a:r>
              <a:rPr lang="en-US" sz="3200" smtClean="0">
                <a:effectLst/>
              </a:rPr>
              <a:t>Results</a:t>
            </a:r>
          </a:p>
        </p:txBody>
      </p:sp>
      <p:sp>
        <p:nvSpPr>
          <p:cNvPr id="33795" name="Rectangle 3"/>
          <p:cNvSpPr>
            <a:spLocks noGrp="1"/>
          </p:cNvSpPr>
          <p:nvPr>
            <p:ph type="body" idx="1"/>
          </p:nvPr>
        </p:nvSpPr>
        <p:spPr>
          <a:xfrm>
            <a:off x="500063" y="857250"/>
            <a:ext cx="8229600" cy="5367338"/>
          </a:xfrm>
        </p:spPr>
        <p:txBody>
          <a:bodyPr/>
          <a:lstStyle/>
          <a:p>
            <a:pPr eaLnBrk="1" hangingPunct="1"/>
            <a:r>
              <a:rPr lang="en-US" sz="2200" i="1" smtClean="0">
                <a:latin typeface="Times New Roman" pitchFamily="18" charset="0"/>
                <a:cs typeface="Times New Roman" pitchFamily="18" charset="0"/>
              </a:rPr>
              <a:t>NSDP</a:t>
            </a:r>
            <a:r>
              <a:rPr lang="en-US" sz="2200" smtClean="0">
                <a:latin typeface="Times New Roman" pitchFamily="18" charset="0"/>
                <a:cs typeface="Times New Roman" pitchFamily="18" charset="0"/>
              </a:rPr>
              <a:t> and </a:t>
            </a:r>
            <a:r>
              <a:rPr lang="en-US" sz="2200" i="1" smtClean="0">
                <a:latin typeface="Times New Roman" pitchFamily="18" charset="0"/>
                <a:cs typeface="Times New Roman" pitchFamily="18" charset="0"/>
              </a:rPr>
              <a:t>NSDP</a:t>
            </a:r>
            <a:r>
              <a:rPr lang="en-US" sz="2200" i="1" baseline="30000" smtClean="0">
                <a:latin typeface="Times New Roman" pitchFamily="18" charset="0"/>
                <a:cs typeface="Times New Roman" pitchFamily="18" charset="0"/>
              </a:rPr>
              <a:t>2</a:t>
            </a:r>
            <a:r>
              <a:rPr lang="en-US" sz="2200" smtClean="0">
                <a:latin typeface="Times New Roman" pitchFamily="18" charset="0"/>
                <a:cs typeface="Times New Roman" pitchFamily="18" charset="0"/>
              </a:rPr>
              <a:t> are significant for all specifications.</a:t>
            </a:r>
            <a:r>
              <a:rPr lang="en-US" sz="2200" smtClean="0">
                <a:latin typeface="Times New Roman" pitchFamily="18" charset="0"/>
              </a:rPr>
              <a:t> </a:t>
            </a:r>
          </a:p>
          <a:p>
            <a:pPr eaLnBrk="1" hangingPunct="1"/>
            <a:endParaRPr lang="en-US" sz="2200" smtClean="0">
              <a:latin typeface="Times New Roman" pitchFamily="18" charset="0"/>
            </a:endParaRPr>
          </a:p>
          <a:p>
            <a:pPr eaLnBrk="1" hangingPunct="1"/>
            <a:r>
              <a:rPr lang="en-US" sz="2200" smtClean="0">
                <a:latin typeface="Times New Roman" pitchFamily="18" charset="0"/>
                <a:cs typeface="Times New Roman" pitchFamily="18" charset="0"/>
              </a:rPr>
              <a:t>The sign of the coefficient of </a:t>
            </a:r>
            <a:r>
              <a:rPr lang="en-US" sz="2200" i="1" smtClean="0">
                <a:latin typeface="Times New Roman" pitchFamily="18" charset="0"/>
                <a:cs typeface="Times New Roman" pitchFamily="18" charset="0"/>
              </a:rPr>
              <a:t>NSDP</a:t>
            </a:r>
            <a:r>
              <a:rPr lang="en-US" sz="2200" smtClean="0">
                <a:latin typeface="Times New Roman" pitchFamily="18" charset="0"/>
                <a:cs typeface="Times New Roman" pitchFamily="18" charset="0"/>
              </a:rPr>
              <a:t> and </a:t>
            </a:r>
            <a:r>
              <a:rPr lang="en-US" sz="2200" i="1" smtClean="0">
                <a:latin typeface="Times New Roman" pitchFamily="18" charset="0"/>
                <a:cs typeface="Times New Roman" pitchFamily="18" charset="0"/>
              </a:rPr>
              <a:t>NSDP</a:t>
            </a:r>
            <a:r>
              <a:rPr lang="en-US" sz="2200" i="1" baseline="30000" smtClean="0">
                <a:latin typeface="Times New Roman" pitchFamily="18" charset="0"/>
                <a:cs typeface="Times New Roman" pitchFamily="18" charset="0"/>
              </a:rPr>
              <a:t>2</a:t>
            </a:r>
            <a:r>
              <a:rPr lang="en-US" sz="2200" smtClean="0">
                <a:latin typeface="Times New Roman" pitchFamily="18" charset="0"/>
                <a:cs typeface="Times New Roman" pitchFamily="18" charset="0"/>
              </a:rPr>
              <a:t> implies that state domestic product has a concave relationship with the level of incidences of juveniles committing property crime</a:t>
            </a:r>
            <a:r>
              <a:rPr lang="en-US" sz="2200" smtClean="0">
                <a:latin typeface="Times New Roman" pitchFamily="18" charset="0"/>
              </a:rPr>
              <a:t> </a:t>
            </a:r>
          </a:p>
          <a:p>
            <a:pPr eaLnBrk="1" hangingPunct="1"/>
            <a:endParaRPr lang="en-US" sz="2200" smtClean="0">
              <a:latin typeface="Times New Roman" pitchFamily="18" charset="0"/>
            </a:endParaRPr>
          </a:p>
          <a:p>
            <a:pPr eaLnBrk="1" hangingPunct="1"/>
            <a:r>
              <a:rPr lang="en-US" sz="2200" smtClean="0">
                <a:latin typeface="Times New Roman" pitchFamily="18" charset="0"/>
                <a:cs typeface="Times New Roman" pitchFamily="18" charset="0"/>
              </a:rPr>
              <a:t>The lagged variable has a negative but insignificant impact.</a:t>
            </a:r>
            <a:r>
              <a:rPr lang="en-US" sz="2200" smtClean="0">
                <a:latin typeface="Times New Roman" pitchFamily="18" charset="0"/>
              </a:rPr>
              <a:t> </a:t>
            </a:r>
          </a:p>
          <a:p>
            <a:pPr eaLnBrk="1" hangingPunct="1"/>
            <a:endParaRPr lang="en-US" sz="2200" smtClean="0">
              <a:latin typeface="Times New Roman" pitchFamily="18" charset="0"/>
            </a:endParaRPr>
          </a:p>
          <a:p>
            <a:pPr eaLnBrk="1" hangingPunct="1"/>
            <a:r>
              <a:rPr lang="en-US" sz="2200" smtClean="0">
                <a:latin typeface="Times New Roman" pitchFamily="18" charset="0"/>
                <a:cs typeface="Times New Roman" pitchFamily="18" charset="0"/>
              </a:rPr>
              <a:t>Per-capita police strength and its square term are significant and represents a convex relation with the dependent variable</a:t>
            </a:r>
            <a:r>
              <a:rPr lang="en-US" sz="2200" smtClean="0">
                <a:latin typeface="Times New Roman" pitchFamily="18" charset="0"/>
              </a:rPr>
              <a:t> </a:t>
            </a:r>
          </a:p>
          <a:p>
            <a:pPr eaLnBrk="1" hangingPunct="1"/>
            <a:r>
              <a:rPr lang="en-US" sz="2200" smtClean="0">
                <a:latin typeface="Times New Roman" pitchFamily="18" charset="0"/>
                <a:cs typeface="Times New Roman" pitchFamily="18" charset="0"/>
              </a:rPr>
              <a:t>With a rise in police strength for a state, the incidences of juveniles committing property crime declines but the rate of decline occurs at an decreasing rate –</a:t>
            </a:r>
          </a:p>
          <a:p>
            <a:pPr eaLnBrk="1" hangingPunct="1"/>
            <a:r>
              <a:rPr lang="en-US" sz="2200" smtClean="0">
                <a:latin typeface="Times New Roman" pitchFamily="18" charset="0"/>
                <a:cs typeface="Times New Roman" pitchFamily="18" charset="0"/>
              </a:rPr>
              <a:t> children and teens not too afraid of the police?</a:t>
            </a:r>
            <a:r>
              <a:rPr lang="en-US" sz="2200" smtClean="0">
                <a:latin typeface="Times New Roman" pitchFamily="18" charset="0"/>
              </a:rPr>
              <a:t> </a:t>
            </a:r>
          </a:p>
          <a:p>
            <a:pPr eaLnBrk="1" hangingPunct="1">
              <a:buFont typeface="Wingdings 3" pitchFamily="18" charset="2"/>
              <a:buNone/>
            </a:pPr>
            <a:endParaRPr lang="en-US" sz="2200" smtClean="0">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xfrm>
            <a:off x="457200" y="304800"/>
            <a:ext cx="8229600" cy="685800"/>
          </a:xfrm>
        </p:spPr>
        <p:txBody>
          <a:bodyPr wrap="square" lIns="91440" tIns="45720" rIns="91440" bIns="45720" numCol="1" anchorCtr="0" compatLnSpc="1">
            <a:prstTxWarp prst="textNoShape">
              <a:avLst/>
            </a:prstTxWarp>
          </a:bodyPr>
          <a:lstStyle/>
          <a:p>
            <a:pPr eaLnBrk="1" hangingPunct="1">
              <a:defRPr/>
            </a:pPr>
            <a:r>
              <a:rPr lang="en-US" sz="3200" dirty="0" smtClean="0">
                <a:effectLst/>
              </a:rPr>
              <a:t>Second Set</a:t>
            </a:r>
          </a:p>
        </p:txBody>
      </p:sp>
      <p:sp>
        <p:nvSpPr>
          <p:cNvPr id="4100" name="Rectangle 3"/>
          <p:cNvSpPr>
            <a:spLocks noGrp="1"/>
          </p:cNvSpPr>
          <p:nvPr>
            <p:ph type="body" idx="1"/>
          </p:nvPr>
        </p:nvSpPr>
        <p:spPr>
          <a:xfrm>
            <a:off x="533400" y="990600"/>
            <a:ext cx="8229600" cy="4843463"/>
          </a:xfrm>
        </p:spPr>
        <p:txBody>
          <a:bodyPr/>
          <a:lstStyle/>
          <a:p>
            <a:pPr eaLnBrk="1" hangingPunct="1"/>
            <a:r>
              <a:rPr lang="en-US" sz="2200" smtClean="0">
                <a:latin typeface="Calibri" pitchFamily="34" charset="0"/>
                <a:cs typeface="Times New Roman" pitchFamily="18" charset="0"/>
              </a:rPr>
              <a:t>To explore the second part of the study, i.e., the impact of state income on the incidences of property crime committed by the juveniles conditioned upon the other state specific factors that can also influence such incidences, we consider the following empirical specification </a:t>
            </a:r>
          </a:p>
          <a:p>
            <a:pPr eaLnBrk="1" hangingPunct="1"/>
            <a:endParaRPr lang="en-US" sz="2200" smtClean="0">
              <a:latin typeface="Calibri" pitchFamily="34" charset="0"/>
              <a:cs typeface="Times New Roman" pitchFamily="18" charset="0"/>
            </a:endParaRPr>
          </a:p>
          <a:p>
            <a:pPr eaLnBrk="1" hangingPunct="1"/>
            <a:endParaRPr lang="en-US" sz="2200" smtClean="0">
              <a:latin typeface="Calibri" pitchFamily="34" charset="0"/>
              <a:cs typeface="Times New Roman" pitchFamily="18" charset="0"/>
            </a:endParaRPr>
          </a:p>
        </p:txBody>
      </p:sp>
      <p:graphicFrame>
        <p:nvGraphicFramePr>
          <p:cNvPr id="4098" name="Object 4"/>
          <p:cNvGraphicFramePr>
            <a:graphicFrameLocks noChangeAspect="1"/>
          </p:cNvGraphicFramePr>
          <p:nvPr/>
        </p:nvGraphicFramePr>
        <p:xfrm>
          <a:off x="533400" y="3335338"/>
          <a:ext cx="8588375" cy="1165225"/>
        </p:xfrm>
        <a:graphic>
          <a:graphicData uri="http://schemas.openxmlformats.org/presentationml/2006/ole">
            <p:oleObj spid="_x0000_s4098" name="Equation" r:id="rId3" imgW="5244840" imgH="711000"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z="2800" smtClean="0">
                <a:effectLst/>
              </a:rPr>
              <a:t>Description</a:t>
            </a:r>
          </a:p>
        </p:txBody>
      </p:sp>
      <p:graphicFrame>
        <p:nvGraphicFramePr>
          <p:cNvPr id="5122" name="Object 3"/>
          <p:cNvGraphicFramePr>
            <a:graphicFrameLocks noChangeAspect="1"/>
          </p:cNvGraphicFramePr>
          <p:nvPr>
            <p:ph type="body" idx="1"/>
          </p:nvPr>
        </p:nvGraphicFramePr>
        <p:xfrm>
          <a:off x="457200" y="1447800"/>
          <a:ext cx="8039100" cy="4064000"/>
        </p:xfrm>
        <a:graphic>
          <a:graphicData uri="http://schemas.openxmlformats.org/presentationml/2006/ole">
            <p:oleObj spid="_x0000_s5122" name="Document" r:id="rId3" imgW="7849800" imgH="3968280" progId="Word.Document.8">
              <p:embed/>
            </p:oleObj>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bwMode="auto">
          <a:xfrm>
            <a:off x="357158" y="214290"/>
            <a:ext cx="8229600" cy="639763"/>
          </a:xfrm>
        </p:spPr>
        <p:txBody>
          <a:bodyPr wrap="square" lIns="91440" tIns="45720" rIns="91440" bIns="45720" numCol="1" anchorCtr="0" compatLnSpc="1">
            <a:prstTxWarp prst="textNoShape">
              <a:avLst/>
            </a:prstTxWarp>
          </a:bodyPr>
          <a:lstStyle/>
          <a:p>
            <a:pPr eaLnBrk="1" hangingPunct="1">
              <a:defRPr/>
            </a:pPr>
            <a:r>
              <a:rPr lang="en-US" sz="2800" dirty="0" smtClean="0">
                <a:effectLst/>
              </a:rPr>
              <a:t>Description</a:t>
            </a:r>
          </a:p>
        </p:txBody>
      </p:sp>
      <p:graphicFrame>
        <p:nvGraphicFramePr>
          <p:cNvPr id="6146" name="Object 3"/>
          <p:cNvGraphicFramePr>
            <a:graphicFrameLocks noChangeAspect="1"/>
          </p:cNvGraphicFramePr>
          <p:nvPr>
            <p:ph type="body" idx="1"/>
          </p:nvPr>
        </p:nvGraphicFramePr>
        <p:xfrm>
          <a:off x="457200" y="714375"/>
          <a:ext cx="8382000" cy="5643563"/>
        </p:xfrm>
        <a:graphic>
          <a:graphicData uri="http://schemas.openxmlformats.org/presentationml/2006/ole">
            <p:oleObj spid="_x0000_s6146" name="Document" r:id="rId3" imgW="5486400" imgH="3154680" progId="Word.Document.8">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3"/>
          <p:cNvPicPr>
            <a:picLocks noChangeAspect="1" noChangeArrowheads="1"/>
          </p:cNvPicPr>
          <p:nvPr/>
        </p:nvPicPr>
        <p:blipFill>
          <a:blip r:embed="rId2"/>
          <a:srcRect/>
          <a:stretch>
            <a:fillRect/>
          </a:stretch>
        </p:blipFill>
        <p:spPr bwMode="auto">
          <a:xfrm>
            <a:off x="1143000" y="0"/>
            <a:ext cx="7218363" cy="65532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a:xfrm>
            <a:off x="457200" y="152400"/>
            <a:ext cx="8229600" cy="533400"/>
          </a:xfrm>
        </p:spPr>
        <p:txBody>
          <a:bodyPr wrap="square" lIns="91440" tIns="45720" rIns="91440" bIns="45720" numCol="1" anchorCtr="0" compatLnSpc="1">
            <a:prstTxWarp prst="textNoShape">
              <a:avLst/>
            </a:prstTxWarp>
            <a:normAutofit fontScale="90000"/>
          </a:bodyPr>
          <a:lstStyle/>
          <a:p>
            <a:pPr eaLnBrk="1" hangingPunct="1">
              <a:defRPr/>
            </a:pPr>
            <a:r>
              <a:rPr lang="en-US" sz="3200" smtClean="0">
                <a:effectLst/>
              </a:rPr>
              <a:t>Results</a:t>
            </a:r>
          </a:p>
        </p:txBody>
      </p:sp>
      <p:graphicFrame>
        <p:nvGraphicFramePr>
          <p:cNvPr id="7170" name="Object 4"/>
          <p:cNvGraphicFramePr>
            <a:graphicFrameLocks noChangeAspect="1"/>
          </p:cNvGraphicFramePr>
          <p:nvPr/>
        </p:nvGraphicFramePr>
        <p:xfrm>
          <a:off x="433388" y="635000"/>
          <a:ext cx="8353425" cy="6013450"/>
        </p:xfrm>
        <a:graphic>
          <a:graphicData uri="http://schemas.openxmlformats.org/presentationml/2006/ole">
            <p:oleObj spid="_x0000_s7170" name="Document" r:id="rId3" imgW="8026848" imgH="5775329" progId="Word.Document.8">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z="2800" dirty="0" smtClean="0">
                <a:effectLst/>
              </a:rPr>
              <a:t>Marginal Effects</a:t>
            </a:r>
          </a:p>
        </p:txBody>
      </p:sp>
      <p:sp>
        <p:nvSpPr>
          <p:cNvPr id="8196" name="Rectangle 3"/>
          <p:cNvSpPr>
            <a:spLocks noGrp="1"/>
          </p:cNvSpPr>
          <p:nvPr>
            <p:ph type="body" idx="1"/>
          </p:nvPr>
        </p:nvSpPr>
        <p:spPr>
          <a:xfrm>
            <a:off x="457200" y="1285875"/>
            <a:ext cx="8229600" cy="4721225"/>
          </a:xfrm>
        </p:spPr>
        <p:txBody>
          <a:bodyPr/>
          <a:lstStyle/>
          <a:p>
            <a:pPr eaLnBrk="1" hangingPunct="1"/>
            <a:r>
              <a:rPr lang="en-US" sz="2200" smtClean="0">
                <a:latin typeface="Times New Roman" pitchFamily="18" charset="0"/>
              </a:rPr>
              <a:t>For example, </a:t>
            </a:r>
          </a:p>
        </p:txBody>
      </p:sp>
      <p:pic>
        <p:nvPicPr>
          <p:cNvPr id="8197" name="Picture 4"/>
          <p:cNvPicPr>
            <a:picLocks noChangeAspect="1" noChangeArrowheads="1"/>
          </p:cNvPicPr>
          <p:nvPr/>
        </p:nvPicPr>
        <p:blipFill>
          <a:blip r:embed="rId3"/>
          <a:srcRect/>
          <a:stretch>
            <a:fillRect/>
          </a:stretch>
        </p:blipFill>
        <p:spPr bwMode="auto">
          <a:xfrm>
            <a:off x="214313" y="2214563"/>
            <a:ext cx="8572500" cy="1230312"/>
          </a:xfrm>
          <a:prstGeom prst="rect">
            <a:avLst/>
          </a:prstGeom>
          <a:noFill/>
          <a:ln w="9525">
            <a:noFill/>
            <a:miter lim="800000"/>
            <a:headEnd/>
            <a:tailEnd/>
          </a:ln>
        </p:spPr>
      </p:pic>
      <p:graphicFrame>
        <p:nvGraphicFramePr>
          <p:cNvPr id="8194" name="Object 5"/>
          <p:cNvGraphicFramePr>
            <a:graphicFrameLocks noChangeAspect="1"/>
          </p:cNvGraphicFramePr>
          <p:nvPr/>
        </p:nvGraphicFramePr>
        <p:xfrm>
          <a:off x="500063" y="3500438"/>
          <a:ext cx="8080375" cy="1428750"/>
        </p:xfrm>
        <a:graphic>
          <a:graphicData uri="http://schemas.openxmlformats.org/presentationml/2006/ole">
            <p:oleObj spid="_x0000_s8194" name="Document" r:id="rId4" imgW="8047009" imgH="1243047" progId="Word.Document.8">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
          <p:cNvSpPr>
            <a:spLocks noGrp="1"/>
          </p:cNvSpPr>
          <p:nvPr>
            <p:ph idx="1"/>
          </p:nvPr>
        </p:nvSpPr>
        <p:spPr/>
        <p:txBody>
          <a:bodyPr/>
          <a:lstStyle/>
          <a:p>
            <a:endParaRPr lang="en-IN" smtClean="0"/>
          </a:p>
        </p:txBody>
      </p:sp>
      <p:sp>
        <p:nvSpPr>
          <p:cNvPr id="3" name="Title 2"/>
          <p:cNvSpPr>
            <a:spLocks noGrp="1"/>
          </p:cNvSpPr>
          <p:nvPr>
            <p:ph type="title"/>
          </p:nvPr>
        </p:nvSpPr>
        <p:spPr/>
        <p:txBody>
          <a:bodyPr/>
          <a:lstStyle/>
          <a:p>
            <a:pPr>
              <a:defRPr/>
            </a:pPr>
            <a:r>
              <a:rPr lang="en-IN" sz="2400" dirty="0" smtClean="0"/>
              <a:t>State Comparison for Incidence by poor household</a:t>
            </a:r>
            <a:endParaRPr lang="en-IN" sz="2400" dirty="0"/>
          </a:p>
        </p:txBody>
      </p:sp>
      <p:sp>
        <p:nvSpPr>
          <p:cNvPr id="35844" name="Rectangle 4"/>
          <p:cNvSpPr>
            <a:spLocks noChangeArrowheads="1"/>
          </p:cNvSpPr>
          <p:nvPr/>
        </p:nvSpPr>
        <p:spPr bwMode="auto">
          <a:xfrm>
            <a:off x="428625" y="1143000"/>
            <a:ext cx="8286750" cy="507841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For a given state it may so happen that an overwhelmingly large number of arrested children originate in households in the lowest income bracket (33% for Uttar Pradesh). </a:t>
            </a:r>
          </a:p>
          <a:p>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In another state, this proportion may be 7%, only (Gujarat). We argued that this might have to do with the per capita income level of a particular state. </a:t>
            </a:r>
          </a:p>
          <a:p>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Subsequently, these shares were interacted with the state level per capita income. </a:t>
            </a:r>
          </a:p>
          <a:p>
            <a:endParaRPr lang="en-US" sz="2400">
              <a:latin typeface="Times New Roman" pitchFamily="18" charset="0"/>
              <a:cs typeface="Times New Roman" pitchFamily="18" charset="0"/>
            </a:endParaRPr>
          </a:p>
          <a:p>
            <a:r>
              <a:rPr lang="en-US" sz="2000" b="1"/>
              <a:t>We showed that for the first kind of state, an equivalent rise in per capita NSDP is much more beneficial than that enjoyed by the second kind of state. </a:t>
            </a:r>
            <a:endParaRPr lang="en-IN" sz="2000"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srcRect/>
          <a:stretch>
            <a:fillRect/>
          </a:stretch>
        </p:blipFill>
        <p:spPr bwMode="auto">
          <a:xfrm>
            <a:off x="642938" y="0"/>
            <a:ext cx="8442325" cy="6357938"/>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p:cNvSpPr>
            <a:spLocks noGrp="1"/>
          </p:cNvSpPr>
          <p:nvPr>
            <p:ph idx="1"/>
          </p:nvPr>
        </p:nvSpPr>
        <p:spPr>
          <a:xfrm>
            <a:off x="457200" y="1071563"/>
            <a:ext cx="8229600" cy="4935537"/>
          </a:xfrm>
        </p:spPr>
        <p:txBody>
          <a:bodyPr/>
          <a:lstStyle/>
          <a:p>
            <a:r>
              <a:rPr lang="en-US" sz="2000" smtClean="0">
                <a:latin typeface="Times New Roman" pitchFamily="18" charset="0"/>
                <a:cs typeface="Times New Roman" pitchFamily="18" charset="0"/>
              </a:rPr>
              <a:t>We also considered the propensity of adult crime and state-specific employment share in explaining the differential impact at the state level. </a:t>
            </a:r>
          </a:p>
          <a:p>
            <a:endParaRPr lang="en-US" sz="2000" smtClean="0">
              <a:latin typeface="Times New Roman" pitchFamily="18" charset="0"/>
              <a:cs typeface="Times New Roman" pitchFamily="18" charset="0"/>
            </a:endParaRPr>
          </a:p>
          <a:p>
            <a:r>
              <a:rPr lang="en-US" sz="2000" smtClean="0">
                <a:latin typeface="Times New Roman" pitchFamily="18" charset="0"/>
                <a:cs typeface="Times New Roman" pitchFamily="18" charset="0"/>
              </a:rPr>
              <a:t>We showed that the influence of adult crime is positive and significant on preponderance of juvenile crime. </a:t>
            </a:r>
          </a:p>
          <a:p>
            <a:endParaRPr lang="en-US" sz="2000" smtClean="0">
              <a:latin typeface="Times New Roman" pitchFamily="18" charset="0"/>
              <a:cs typeface="Times New Roman" pitchFamily="18" charset="0"/>
            </a:endParaRPr>
          </a:p>
          <a:p>
            <a:r>
              <a:rPr lang="en-US" sz="2000" smtClean="0">
                <a:latin typeface="Times New Roman" pitchFamily="18" charset="0"/>
                <a:cs typeface="Times New Roman" pitchFamily="18" charset="0"/>
              </a:rPr>
              <a:t>Our results further show that state income does not necessarily act as a moderator in terms of ‘peer’ and ‘deterrence’ effects. Interestingly, we found that while deterrence has an expected direct negative impact on juvenile crime, interaction with per capita NSDP counters the beneficial impact. </a:t>
            </a:r>
          </a:p>
          <a:p>
            <a:r>
              <a:rPr lang="en-US" sz="2000" smtClean="0">
                <a:latin typeface="Times New Roman" pitchFamily="18" charset="0"/>
                <a:cs typeface="Times New Roman" pitchFamily="18" charset="0"/>
              </a:rPr>
              <a:t>A richer state may witness rise in delinquency if they raise the degree of deterrence. In this regard, one needs to explore further the somewhat fuzzy line between crime deterrence and repression in a given society</a:t>
            </a:r>
            <a:r>
              <a:rPr lang="en-US" sz="2800" smtClean="0">
                <a:latin typeface="Times New Roman" pitchFamily="18" charset="0"/>
                <a:cs typeface="Times New Roman" pitchFamily="18" charset="0"/>
              </a:rPr>
              <a:t>.</a:t>
            </a:r>
            <a:endParaRPr lang="en-IN" smtClean="0"/>
          </a:p>
        </p:txBody>
      </p:sp>
      <p:sp>
        <p:nvSpPr>
          <p:cNvPr id="3" name="Title 2"/>
          <p:cNvSpPr>
            <a:spLocks noGrp="1"/>
          </p:cNvSpPr>
          <p:nvPr>
            <p:ph type="title"/>
          </p:nvPr>
        </p:nvSpPr>
        <p:spPr>
          <a:xfrm>
            <a:off x="457200" y="274638"/>
            <a:ext cx="8229600" cy="654032"/>
          </a:xfrm>
        </p:spPr>
        <p:txBody>
          <a:bodyPr/>
          <a:lstStyle/>
          <a:p>
            <a:pPr>
              <a:defRPr/>
            </a:pPr>
            <a:r>
              <a:rPr lang="en-IN" sz="2400" dirty="0" smtClean="0"/>
              <a:t>Concluding Remarks</a:t>
            </a:r>
            <a:endParaRPr lang="en-I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762000" y="1000125"/>
            <a:ext cx="7924800" cy="5286375"/>
          </a:xfrm>
        </p:spPr>
        <p:txBody>
          <a:bodyPr/>
          <a:lstStyle/>
          <a:p>
            <a:pPr eaLnBrk="1" hangingPunct="1">
              <a:lnSpc>
                <a:spcPct val="90000"/>
              </a:lnSpc>
            </a:pPr>
            <a:r>
              <a:rPr lang="en-US" sz="2000" smtClean="0">
                <a:latin typeface="Times New Roman" pitchFamily="18" charset="0"/>
                <a:cs typeface="Times New Roman" pitchFamily="18" charset="0"/>
              </a:rPr>
              <a:t>Oliver Twist during industrial revolution in Britain to the graphic US-based 'Juveniles in Justice' by Richard Ross or to the most recent account of rape in New Delhi</a:t>
            </a:r>
          </a:p>
          <a:p>
            <a:pPr eaLnBrk="1" hangingPunct="1">
              <a:lnSpc>
                <a:spcPct val="90000"/>
              </a:lnSpc>
            </a:pPr>
            <a:endParaRPr lang="en-IN" sz="2000" smtClean="0">
              <a:latin typeface="Times New Roman" pitchFamily="18" charset="0"/>
              <a:cs typeface="Times New Roman" pitchFamily="18" charset="0"/>
            </a:endParaRPr>
          </a:p>
          <a:p>
            <a:pPr eaLnBrk="1" hangingPunct="1">
              <a:lnSpc>
                <a:spcPct val="90000"/>
              </a:lnSpc>
            </a:pPr>
            <a:r>
              <a:rPr lang="en-US" sz="2000" b="1" smtClean="0">
                <a:latin typeface="Times New Roman" pitchFamily="18" charset="0"/>
                <a:cs typeface="Times New Roman" pitchFamily="18" charset="0"/>
              </a:rPr>
              <a:t>In USA, about 70,000 juveniles </a:t>
            </a:r>
            <a:r>
              <a:rPr lang="en-US" sz="2000" smtClean="0">
                <a:latin typeface="Times New Roman" pitchFamily="18" charset="0"/>
                <a:cs typeface="Times New Roman" pitchFamily="18" charset="0"/>
              </a:rPr>
              <a:t>are detained on any given day (Aizer and Doyle Jr., 2013) and the combined public and private expenditure aimed at deterring crime amounts to about </a:t>
            </a:r>
            <a:r>
              <a:rPr lang="en-US" sz="2000" b="1" smtClean="0">
                <a:latin typeface="Times New Roman" pitchFamily="18" charset="0"/>
                <a:cs typeface="Times New Roman" pitchFamily="18" charset="0"/>
              </a:rPr>
              <a:t>US100 bn. annually</a:t>
            </a:r>
          </a:p>
          <a:p>
            <a:pPr eaLnBrk="1" hangingPunct="1">
              <a:lnSpc>
                <a:spcPct val="90000"/>
              </a:lnSpc>
            </a:pPr>
            <a:r>
              <a:rPr lang="en-US" sz="2000" smtClean="0">
                <a:latin typeface="Times New Roman" pitchFamily="18" charset="0"/>
                <a:cs typeface="Times New Roman" pitchFamily="18" charset="0"/>
              </a:rPr>
              <a:t>Concern of economists about crime is not a new phenomenon --- well known papers by Becker (1968), Fleisher (1966), Freeman (1996), Glaeser and Sacerdote (1999), Jacob and Lefgren (2003), Di Tella and Schargrodsky (2004), Williams and Sickles (2002), Levitt (1998, 2004), Lochner and Moretti (2004), Lee and McCrary (2005), etc.</a:t>
            </a:r>
          </a:p>
          <a:p>
            <a:pPr eaLnBrk="1" hangingPunct="1">
              <a:lnSpc>
                <a:spcPct val="90000"/>
              </a:lnSpc>
              <a:buFont typeface="Wingdings 3" pitchFamily="18" charset="2"/>
              <a:buNone/>
            </a:pPr>
            <a:endParaRPr lang="en-US" sz="2000" smtClean="0">
              <a:latin typeface="Times New Roman" pitchFamily="18" charset="0"/>
              <a:cs typeface="Times New Roman" pitchFamily="18" charset="0"/>
            </a:endParaRPr>
          </a:p>
          <a:p>
            <a:pPr eaLnBrk="1" hangingPunct="1">
              <a:lnSpc>
                <a:spcPct val="90000"/>
              </a:lnSpc>
              <a:buFont typeface="Wingdings 3" pitchFamily="18" charset="2"/>
              <a:buNone/>
            </a:pPr>
            <a:r>
              <a:rPr lang="en-US" sz="2000" smtClean="0">
                <a:latin typeface="Times New Roman" pitchFamily="18" charset="0"/>
                <a:cs typeface="Times New Roman" pitchFamily="18" charset="0"/>
              </a:rPr>
              <a:t>	Complex literature in terms of a wide variety of influential factors. These studies include Levitt (1998), Levitt and Lochner (2001), Roman and Butts (2005), Mansour </a:t>
            </a:r>
            <a:r>
              <a:rPr lang="en-US" sz="2000" i="1" smtClean="0">
                <a:latin typeface="Times New Roman" pitchFamily="18" charset="0"/>
                <a:cs typeface="Times New Roman" pitchFamily="18" charset="0"/>
              </a:rPr>
              <a:t>et al</a:t>
            </a:r>
            <a:r>
              <a:rPr lang="en-US" sz="2000" smtClean="0">
                <a:latin typeface="Times New Roman" pitchFamily="18" charset="0"/>
                <a:cs typeface="Times New Roman" pitchFamily="18" charset="0"/>
              </a:rPr>
              <a:t>. (2006), United Nations (2010), Patachhini and Zenou (2012), Merlo and Wolpin (2015), Kang (2016).</a:t>
            </a:r>
            <a:endParaRPr lang="en-IN" sz="2000" smtClean="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725470"/>
          </a:xfrm>
        </p:spPr>
        <p:txBody>
          <a:bodyPr/>
          <a:lstStyle/>
          <a:p>
            <a:pPr eaLnBrk="1" fontAlgn="auto" hangingPunct="1">
              <a:spcAft>
                <a:spcPts val="0"/>
              </a:spcAft>
              <a:defRPr/>
            </a:pPr>
            <a:r>
              <a:rPr lang="en-IN" sz="3200" dirty="0" smtClean="0"/>
              <a:t>Motivation and Literature</a:t>
            </a:r>
            <a:endParaRPr lang="en-IN"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676400" y="2362200"/>
            <a:ext cx="5181600" cy="366713"/>
          </a:xfrm>
          <a:prstGeom prst="rect">
            <a:avLst/>
          </a:prstGeom>
          <a:noFill/>
          <a:ln w="9525">
            <a:noFill/>
            <a:miter lim="800000"/>
            <a:headEnd/>
            <a:tailEnd/>
          </a:ln>
        </p:spPr>
        <p:txBody>
          <a:bodyPr>
            <a:spAutoFit/>
          </a:bodyPr>
          <a:lstStyle/>
          <a:p>
            <a:pPr algn="ctr">
              <a:spcBef>
                <a:spcPct val="50000"/>
              </a:spcBef>
            </a:pPr>
            <a:r>
              <a:rPr lang="en-US"/>
              <a:t>Thank you for your time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a:xfrm>
            <a:off x="457200" y="928688"/>
            <a:ext cx="8229600" cy="5078412"/>
          </a:xfrm>
        </p:spPr>
        <p:txBody>
          <a:bodyPr/>
          <a:lstStyle/>
          <a:p>
            <a:pPr eaLnBrk="1" hangingPunct="1"/>
            <a:r>
              <a:rPr lang="en-US" sz="2000" smtClean="0">
                <a:latin typeface="Times New Roman" pitchFamily="18" charset="0"/>
                <a:cs typeface="Times New Roman" pitchFamily="18" charset="0"/>
              </a:rPr>
              <a:t>To clarify various ambiguities with regard to impact of inequality on crime, Chisholm and Choe (2005) relate Gini and mean income of a given society with criminal activities - although, not juvenile crime</a:t>
            </a:r>
            <a:r>
              <a:rPr lang="en-IN" sz="2000" smtClean="0">
                <a:latin typeface="Times New Roman" pitchFamily="18" charset="0"/>
                <a:cs typeface="Times New Roman" pitchFamily="18" charset="0"/>
              </a:rPr>
              <a:t> </a:t>
            </a:r>
          </a:p>
          <a:p>
            <a:pPr eaLnBrk="1" hangingPunct="1"/>
            <a:r>
              <a:rPr lang="en-IN" sz="2000" smtClean="0">
                <a:latin typeface="Times New Roman" pitchFamily="18" charset="0"/>
                <a:cs typeface="Times New Roman" pitchFamily="18" charset="0"/>
              </a:rPr>
              <a:t>However, what if criminals observe relative income or wealth rather than direct income, which is often unobservable? </a:t>
            </a:r>
          </a:p>
          <a:p>
            <a:pPr eaLnBrk="1" hangingPunct="1"/>
            <a:r>
              <a:rPr lang="en-IN" sz="2000" smtClean="0">
                <a:latin typeface="Times New Roman" pitchFamily="18" charset="0"/>
                <a:cs typeface="Times New Roman" pitchFamily="18" charset="0"/>
              </a:rPr>
              <a:t>If information plays a significant role in criminal behaviour, then violent crime shall be based on observable wealth inequality but not on inequality in total expenditure (for US states, see, Hicks and Hicks, 2014).</a:t>
            </a:r>
            <a:r>
              <a:rPr lang="en-IN" sz="2400" smtClean="0">
                <a:latin typeface="Times New Roman" pitchFamily="18" charset="0"/>
                <a:cs typeface="Times New Roman" pitchFamily="18" charset="0"/>
              </a:rPr>
              <a:t>   </a:t>
            </a:r>
          </a:p>
          <a:p>
            <a:pPr eaLnBrk="1" hangingPunct="1"/>
            <a:r>
              <a:rPr lang="en-US" sz="2000" smtClean="0">
                <a:latin typeface="Times New Roman" pitchFamily="18" charset="0"/>
                <a:cs typeface="Times New Roman" pitchFamily="18" charset="0"/>
              </a:rPr>
              <a:t>The infamous Nirbhaya incident in New Delhi in 2012, or the brutal murder of a standard XII student by his four minor friends in Greater Noida (near New Delhi) with police finding the body in Aligarh 27 Kms away – impact on society -----</a:t>
            </a:r>
          </a:p>
          <a:p>
            <a:pPr eaLnBrk="1" hangingPunct="1"/>
            <a:r>
              <a:rPr lang="en-US" sz="2000" smtClean="0">
                <a:latin typeface="Times New Roman" pitchFamily="18" charset="0"/>
                <a:cs typeface="Times New Roman" pitchFamily="18" charset="0"/>
              </a:rPr>
              <a:t>In India alone, the National Crime Records Bureau (NCRB) reports 100 to 300% rise in juvenile crime across cities and towns - between </a:t>
            </a:r>
            <a:r>
              <a:rPr lang="en-US" sz="2000" b="1" smtClean="0">
                <a:latin typeface="Times New Roman" pitchFamily="18" charset="0"/>
                <a:cs typeface="Times New Roman" pitchFamily="18" charset="0"/>
              </a:rPr>
              <a:t>2005 and 2014</a:t>
            </a:r>
            <a:r>
              <a:rPr lang="en-US" sz="2000" smtClean="0">
                <a:latin typeface="Times New Roman" pitchFamily="18" charset="0"/>
                <a:cs typeface="Times New Roman" pitchFamily="18" charset="0"/>
              </a:rPr>
              <a:t>, the number of reported incidents </a:t>
            </a:r>
            <a:r>
              <a:rPr lang="en-US" sz="2000" b="1" smtClean="0">
                <a:latin typeface="Times New Roman" pitchFamily="18" charset="0"/>
                <a:cs typeface="Times New Roman" pitchFamily="18" charset="0"/>
              </a:rPr>
              <a:t>went up from 18,939 to 33,526</a:t>
            </a:r>
            <a:endParaRPr lang="en-IN" sz="2000" b="1" smtClean="0">
              <a:latin typeface="Times New Roman" pitchFamily="18" charset="0"/>
              <a:cs typeface="Times New Roman" pitchFamily="18" charset="0"/>
            </a:endParaRPr>
          </a:p>
        </p:txBody>
      </p:sp>
      <p:sp>
        <p:nvSpPr>
          <p:cNvPr id="3" name="Title 2"/>
          <p:cNvSpPr>
            <a:spLocks noGrp="1"/>
          </p:cNvSpPr>
          <p:nvPr>
            <p:ph type="title"/>
          </p:nvPr>
        </p:nvSpPr>
        <p:spPr>
          <a:xfrm>
            <a:off x="493712" y="247650"/>
            <a:ext cx="8229601" cy="725471"/>
          </a:xfrm>
        </p:spPr>
        <p:txBody>
          <a:bodyPr>
            <a:normAutofit fontScale="90000"/>
          </a:bodyPr>
          <a:lstStyle/>
          <a:p>
            <a:pPr eaLnBrk="1" fontAlgn="auto" hangingPunct="1">
              <a:spcAft>
                <a:spcPts val="0"/>
              </a:spcAft>
              <a:defRPr/>
            </a:pPr>
            <a:r>
              <a:rPr lang="en-IN" sz="3200" dirty="0" smtClean="0"/>
              <a:t>Introduction...Income Link and Indian Cases</a:t>
            </a:r>
            <a:endParaRPr lang="en-IN"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1071563"/>
            <a:ext cx="8229600" cy="5214937"/>
          </a:xfrm>
        </p:spPr>
        <p:txBody>
          <a:bodyPr/>
          <a:lstStyle/>
          <a:p>
            <a:pPr eaLnBrk="1" hangingPunct="1">
              <a:lnSpc>
                <a:spcPct val="90000"/>
              </a:lnSpc>
            </a:pPr>
            <a:r>
              <a:rPr lang="en-US" sz="2000" smtClean="0"/>
              <a:t>Does this have a lot to do with rise in per capita income as well as inequality coupled with high illiteracy rates and school dropouts?</a:t>
            </a:r>
          </a:p>
          <a:p>
            <a:pPr eaLnBrk="1" hangingPunct="1">
              <a:lnSpc>
                <a:spcPct val="90000"/>
              </a:lnSpc>
            </a:pPr>
            <a:endParaRPr lang="en-IN" sz="2200" smtClean="0">
              <a:latin typeface="Times New Roman" pitchFamily="18" charset="0"/>
            </a:endParaRPr>
          </a:p>
          <a:p>
            <a:pPr eaLnBrk="1" hangingPunct="1">
              <a:lnSpc>
                <a:spcPct val="90000"/>
              </a:lnSpc>
            </a:pPr>
            <a:r>
              <a:rPr lang="en-US" sz="2000" smtClean="0"/>
              <a:t>Are regulations and punishments inadequate (law enforcement officers in many places agree that heinous crime committed by youth in the borderline of adulthood go under-punished)?</a:t>
            </a:r>
          </a:p>
          <a:p>
            <a:pPr eaLnBrk="1" hangingPunct="1">
              <a:lnSpc>
                <a:spcPct val="90000"/>
              </a:lnSpc>
              <a:buFont typeface="Wingdings 3" pitchFamily="18" charset="2"/>
              <a:buNone/>
            </a:pPr>
            <a:endParaRPr lang="en-US" sz="2000" smtClean="0"/>
          </a:p>
          <a:p>
            <a:pPr eaLnBrk="1" hangingPunct="1">
              <a:lnSpc>
                <a:spcPct val="90000"/>
              </a:lnSpc>
            </a:pPr>
            <a:r>
              <a:rPr lang="en-US" sz="2000" smtClean="0"/>
              <a:t>Should one factor in the influence of adult crime and conformist group behavior among teens (see Patacchini and Zenou, 2012, Calvo-Armengol, Verdier and Zenou, 2007)?</a:t>
            </a:r>
          </a:p>
          <a:p>
            <a:pPr eaLnBrk="1" hangingPunct="1">
              <a:lnSpc>
                <a:spcPct val="90000"/>
              </a:lnSpc>
              <a:buFont typeface="Wingdings 3" pitchFamily="18" charset="2"/>
              <a:buNone/>
            </a:pPr>
            <a:endParaRPr lang="en-US" sz="2000" smtClean="0"/>
          </a:p>
          <a:p>
            <a:pPr eaLnBrk="1" hangingPunct="1">
              <a:lnSpc>
                <a:spcPct val="90000"/>
              </a:lnSpc>
            </a:pPr>
            <a:r>
              <a:rPr lang="en-IN" sz="2000" smtClean="0">
                <a:latin typeface="Times New Roman" pitchFamily="18" charset="0"/>
              </a:rPr>
              <a:t>Levitt (1998, JPE) also takes up the incidence and persistence of juvenile crime and how it is influenced by several factors – household income, parental education, adult crime rate, neighbourhood effects, etc . Evidence is from the US.</a:t>
            </a:r>
          </a:p>
          <a:p>
            <a:pPr eaLnBrk="1" hangingPunct="1">
              <a:lnSpc>
                <a:spcPct val="90000"/>
              </a:lnSpc>
            </a:pPr>
            <a:endParaRPr lang="en-IN" sz="2000" smtClean="0">
              <a:latin typeface="Times New Roman" pitchFamily="18" charset="0"/>
            </a:endParaRPr>
          </a:p>
        </p:txBody>
      </p:sp>
      <p:sp>
        <p:nvSpPr>
          <p:cNvPr id="3" name="Title 2"/>
          <p:cNvSpPr>
            <a:spLocks noGrp="1"/>
          </p:cNvSpPr>
          <p:nvPr>
            <p:ph type="title"/>
          </p:nvPr>
        </p:nvSpPr>
        <p:spPr>
          <a:xfrm>
            <a:off x="493712" y="247650"/>
            <a:ext cx="8229601" cy="725471"/>
          </a:xfrm>
        </p:spPr>
        <p:txBody>
          <a:bodyPr/>
          <a:lstStyle/>
          <a:p>
            <a:pPr eaLnBrk="1" fontAlgn="auto" hangingPunct="1">
              <a:spcAft>
                <a:spcPts val="0"/>
              </a:spcAft>
              <a:defRPr/>
            </a:pPr>
            <a:r>
              <a:rPr lang="en-IN" sz="3200" dirty="0" smtClean="0"/>
              <a:t>So, Questions </a:t>
            </a:r>
            <a:endParaRPr lang="en-IN"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4294967295"/>
          </p:nvPr>
        </p:nvSpPr>
        <p:spPr>
          <a:xfrm>
            <a:off x="457200" y="928688"/>
            <a:ext cx="8229600" cy="5078412"/>
          </a:xfrm>
        </p:spPr>
        <p:txBody>
          <a:bodyPr/>
          <a:lstStyle/>
          <a:p>
            <a:pPr eaLnBrk="1" hangingPunct="1">
              <a:lnSpc>
                <a:spcPct val="90000"/>
              </a:lnSpc>
            </a:pPr>
            <a:endParaRPr lang="en-US" sz="2000" smtClean="0">
              <a:latin typeface="Times New Roman" pitchFamily="18" charset="0"/>
              <a:cs typeface="Times New Roman" pitchFamily="18" charset="0"/>
            </a:endParaRPr>
          </a:p>
          <a:p>
            <a:pPr eaLnBrk="1" hangingPunct="1">
              <a:lnSpc>
                <a:spcPct val="90000"/>
              </a:lnSpc>
            </a:pPr>
            <a:r>
              <a:rPr lang="en-US" sz="2000" smtClean="0">
                <a:latin typeface="Times New Roman" pitchFamily="18" charset="0"/>
                <a:cs typeface="Times New Roman" pitchFamily="18" charset="0"/>
              </a:rPr>
              <a:t>Demombynes and Ozler (2005) for local inequality and crime in South Africa. The richer neighborhoods face on average 32% higher burglary rates.  </a:t>
            </a:r>
          </a:p>
          <a:p>
            <a:pPr eaLnBrk="1" hangingPunct="1">
              <a:lnSpc>
                <a:spcPct val="90000"/>
              </a:lnSpc>
            </a:pPr>
            <a:endParaRPr lang="en-US" sz="2000" smtClean="0">
              <a:latin typeface="Times New Roman" pitchFamily="18" charset="0"/>
              <a:cs typeface="Times New Roman" pitchFamily="18" charset="0"/>
            </a:endParaRPr>
          </a:p>
          <a:p>
            <a:pPr eaLnBrk="1" hangingPunct="1">
              <a:lnSpc>
                <a:spcPct val="90000"/>
              </a:lnSpc>
            </a:pPr>
            <a:r>
              <a:rPr lang="en-US" sz="2000" smtClean="0">
                <a:latin typeface="Times New Roman" pitchFamily="18" charset="0"/>
                <a:cs typeface="Times New Roman" pitchFamily="18" charset="0"/>
              </a:rPr>
              <a:t>Inequality may also lead to violent crime. In Mexico, a one point increase in Gini coefficient leads to 36% rise in drug-related homicide – an outcome of capturing larger territories in the municipalities (see Enamorado, </a:t>
            </a:r>
            <a:r>
              <a:rPr lang="en-US" sz="2000" i="1" smtClean="0">
                <a:latin typeface="Times New Roman" pitchFamily="18" charset="0"/>
                <a:cs typeface="Times New Roman" pitchFamily="18" charset="0"/>
              </a:rPr>
              <a:t>et al</a:t>
            </a:r>
            <a:r>
              <a:rPr lang="en-US" sz="2000" smtClean="0">
                <a:latin typeface="Times New Roman" pitchFamily="18" charset="0"/>
                <a:cs typeface="Times New Roman" pitchFamily="18" charset="0"/>
              </a:rPr>
              <a:t>, 2016). </a:t>
            </a:r>
          </a:p>
          <a:p>
            <a:pPr eaLnBrk="1" hangingPunct="1">
              <a:lnSpc>
                <a:spcPct val="90000"/>
              </a:lnSpc>
            </a:pPr>
            <a:r>
              <a:rPr lang="en-US" sz="2000" smtClean="0">
                <a:latin typeface="Times New Roman" pitchFamily="18" charset="0"/>
                <a:cs typeface="Times New Roman" pitchFamily="18" charset="0"/>
              </a:rPr>
              <a:t>Kang (2016) shows that economic segregation across neighborhoods remain responsible for the correlation between violent crime and economic inequality</a:t>
            </a:r>
            <a:endParaRPr lang="en-IN" sz="2000" smtClean="0">
              <a:latin typeface="Times New Roman" pitchFamily="18" charset="0"/>
              <a:cs typeface="Times New Roman" pitchFamily="18" charset="0"/>
            </a:endParaRPr>
          </a:p>
          <a:p>
            <a:pPr eaLnBrk="1" hangingPunct="1">
              <a:lnSpc>
                <a:spcPct val="90000"/>
              </a:lnSpc>
            </a:pPr>
            <a:r>
              <a:rPr lang="en-IN" sz="2000" smtClean="0">
                <a:latin typeface="Times New Roman" pitchFamily="18" charset="0"/>
                <a:cs typeface="Times New Roman" pitchFamily="18" charset="0"/>
              </a:rPr>
              <a:t>Further, Mocan and Rees (1999) uses micro-data from high school (1995, Gallup survey) to investigate if neighborhood characteristics and deterrence policies have strong influence on incidence. </a:t>
            </a:r>
          </a:p>
        </p:txBody>
      </p:sp>
      <p:sp>
        <p:nvSpPr>
          <p:cNvPr id="22531" name="TextBox 3"/>
          <p:cNvSpPr txBox="1">
            <a:spLocks noChangeArrowheads="1"/>
          </p:cNvSpPr>
          <p:nvPr/>
        </p:nvSpPr>
        <p:spPr bwMode="auto">
          <a:xfrm>
            <a:off x="357188" y="214313"/>
            <a:ext cx="8358187" cy="523875"/>
          </a:xfrm>
          <a:prstGeom prst="rect">
            <a:avLst/>
          </a:prstGeom>
          <a:noFill/>
          <a:ln w="9525">
            <a:noFill/>
            <a:miter lim="800000"/>
            <a:headEnd/>
            <a:tailEnd/>
          </a:ln>
        </p:spPr>
        <p:txBody>
          <a:bodyPr>
            <a:spAutoFit/>
          </a:bodyPr>
          <a:lstStyle/>
          <a:p>
            <a:r>
              <a:rPr lang="en-IN" sz="2800" b="1">
                <a:latin typeface="Times New Roman" pitchFamily="18" charset="0"/>
                <a:cs typeface="Times New Roman" pitchFamily="18" charset="0"/>
              </a:rPr>
              <a:t>Available Answers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4294967295"/>
          </p:nvPr>
        </p:nvSpPr>
        <p:spPr>
          <a:xfrm>
            <a:off x="457200" y="928688"/>
            <a:ext cx="8229600" cy="5078412"/>
          </a:xfrm>
        </p:spPr>
        <p:txBody>
          <a:bodyPr/>
          <a:lstStyle/>
          <a:p>
            <a:pPr eaLnBrk="1" hangingPunct="1">
              <a:lnSpc>
                <a:spcPct val="90000"/>
              </a:lnSpc>
            </a:pPr>
            <a:r>
              <a:rPr lang="en-IN" sz="2000" smtClean="0">
                <a:latin typeface="Times New Roman" pitchFamily="18" charset="0"/>
                <a:cs typeface="Times New Roman" pitchFamily="18" charset="0"/>
              </a:rPr>
              <a:t>They find that an increase in violent crime arrests reduces the probability of selling drugs and assaulting someone for males, and reduces the probability of selling drugs and stealing for females</a:t>
            </a:r>
          </a:p>
          <a:p>
            <a:pPr eaLnBrk="1" hangingPunct="1">
              <a:lnSpc>
                <a:spcPct val="90000"/>
              </a:lnSpc>
            </a:pPr>
            <a:r>
              <a:rPr lang="en-IN" sz="2000" smtClean="0">
                <a:latin typeface="Times New Roman" pitchFamily="18" charset="0"/>
                <a:cs typeface="Times New Roman" pitchFamily="18" charset="0"/>
              </a:rPr>
              <a:t>An increase in local unemployment increases the propensity to commit crimes, as does local poverty </a:t>
            </a:r>
          </a:p>
          <a:p>
            <a:pPr eaLnBrk="1" hangingPunct="1">
              <a:lnSpc>
                <a:spcPct val="90000"/>
              </a:lnSpc>
            </a:pPr>
            <a:endParaRPr lang="en-IN" sz="2000" smtClean="0">
              <a:latin typeface="Times New Roman" pitchFamily="18" charset="0"/>
            </a:endParaRPr>
          </a:p>
          <a:p>
            <a:pPr eaLnBrk="1" hangingPunct="1">
              <a:lnSpc>
                <a:spcPct val="90000"/>
              </a:lnSpc>
            </a:pPr>
            <a:r>
              <a:rPr lang="en-US" sz="2000" smtClean="0">
                <a:latin typeface="Times New Roman" pitchFamily="18" charset="0"/>
                <a:cs typeface="Times New Roman" pitchFamily="18" charset="0"/>
              </a:rPr>
              <a:t>For India, the government set an elaborate policy of attending to juvenile delinquency via The Juvenile Justice Act (henceforth, J. J. Act) of India, 1986 (amended in the year 2000).</a:t>
            </a:r>
          </a:p>
          <a:p>
            <a:pPr eaLnBrk="1" hangingPunct="1">
              <a:lnSpc>
                <a:spcPct val="90000"/>
              </a:lnSpc>
            </a:pPr>
            <a:endParaRPr lang="en-US" sz="2000" smtClean="0">
              <a:latin typeface="Times New Roman" pitchFamily="18" charset="0"/>
              <a:cs typeface="Times New Roman" pitchFamily="18" charset="0"/>
            </a:endParaRPr>
          </a:p>
          <a:p>
            <a:pPr eaLnBrk="1" hangingPunct="1">
              <a:lnSpc>
                <a:spcPct val="90000"/>
              </a:lnSpc>
            </a:pPr>
            <a:r>
              <a:rPr lang="en-US" sz="2000" smtClean="0"/>
              <a:t>In principle, it was aimed at offering legal protection to children exposed to and participating in criminal activities</a:t>
            </a:r>
          </a:p>
          <a:p>
            <a:pPr eaLnBrk="1" hangingPunct="1">
              <a:lnSpc>
                <a:spcPct val="90000"/>
              </a:lnSpc>
            </a:pPr>
            <a:endParaRPr lang="en-US" sz="2000" smtClean="0">
              <a:latin typeface="Times New Roman" pitchFamily="18" charset="0"/>
              <a:cs typeface="Times New Roman" pitchFamily="18" charset="0"/>
            </a:endParaRPr>
          </a:p>
          <a:p>
            <a:pPr eaLnBrk="1" hangingPunct="1">
              <a:lnSpc>
                <a:spcPct val="90000"/>
              </a:lnSpc>
            </a:pPr>
            <a:r>
              <a:rPr lang="en-US" sz="2000" smtClean="0"/>
              <a:t>The present paper accommodates a time scale whereby the reported incidences right before the Act was adopted by most states in India, and the longer period following that, is duly represented</a:t>
            </a:r>
            <a:endParaRPr lang="en-US" sz="2000" smtClean="0">
              <a:latin typeface="Times New Roman" pitchFamily="18" charset="0"/>
              <a:cs typeface="Times New Roman" pitchFamily="18" charset="0"/>
            </a:endParaRPr>
          </a:p>
          <a:p>
            <a:pPr eaLnBrk="1" hangingPunct="1">
              <a:lnSpc>
                <a:spcPct val="90000"/>
              </a:lnSpc>
            </a:pPr>
            <a:endParaRPr lang="en-IN" sz="2000" smtClean="0">
              <a:latin typeface="Times New Roman" pitchFamily="18" charset="0"/>
              <a:cs typeface="Times New Roman" pitchFamily="18" charset="0"/>
            </a:endParaRPr>
          </a:p>
          <a:p>
            <a:pPr eaLnBrk="1" hangingPunct="1">
              <a:lnSpc>
                <a:spcPct val="90000"/>
              </a:lnSpc>
              <a:buFont typeface="Wingdings 3" pitchFamily="18" charset="2"/>
              <a:buNone/>
            </a:pPr>
            <a:endParaRPr lang="en-IN" sz="2200" smtClean="0">
              <a:latin typeface="Times New Roman" pitchFamily="18" charset="0"/>
            </a:endParaRPr>
          </a:p>
        </p:txBody>
      </p:sp>
      <p:sp>
        <p:nvSpPr>
          <p:cNvPr id="3" name="Title 2"/>
          <p:cNvSpPr>
            <a:spLocks noGrp="1"/>
          </p:cNvSpPr>
          <p:nvPr>
            <p:ph type="title" idx="4294967295"/>
          </p:nvPr>
        </p:nvSpPr>
        <p:spPr>
          <a:xfrm>
            <a:off x="493712" y="247650"/>
            <a:ext cx="8229601" cy="725471"/>
          </a:xfrm>
        </p:spPr>
        <p:txBody>
          <a:bodyPr rtlCol="0"/>
          <a:lstStyle/>
          <a:p>
            <a:pPr eaLnBrk="1" fontAlgn="auto" hangingPunct="1">
              <a:spcAft>
                <a:spcPts val="0"/>
              </a:spcAft>
              <a:defRPr/>
            </a:pPr>
            <a:r>
              <a:rPr lang="en-IN" sz="3200" dirty="0" smtClean="0"/>
              <a:t>Available Answers and Indian Evidence</a:t>
            </a:r>
            <a:endParaRPr lang="en-IN"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a:xfrm>
            <a:off x="457200" y="785813"/>
            <a:ext cx="8229600" cy="5221287"/>
          </a:xfrm>
        </p:spPr>
        <p:txBody>
          <a:bodyPr/>
          <a:lstStyle/>
          <a:p>
            <a:r>
              <a:rPr lang="en-US" sz="2000" smtClean="0"/>
              <a:t>A few state level graphical relations between net state domestic product and incidence of property crime, these tend to peak (except for Delhi) around the adoption and implementation of the Act, following which the downslide is directly observable</a:t>
            </a:r>
            <a:endParaRPr lang="en-IN" sz="2000" smtClean="0"/>
          </a:p>
        </p:txBody>
      </p:sp>
      <p:sp>
        <p:nvSpPr>
          <p:cNvPr id="3" name="Title 2"/>
          <p:cNvSpPr>
            <a:spLocks noGrp="1"/>
          </p:cNvSpPr>
          <p:nvPr>
            <p:ph type="title"/>
          </p:nvPr>
        </p:nvSpPr>
        <p:spPr>
          <a:xfrm>
            <a:off x="428596" y="214290"/>
            <a:ext cx="8229600" cy="500066"/>
          </a:xfrm>
        </p:spPr>
        <p:txBody>
          <a:bodyPr>
            <a:noAutofit/>
          </a:bodyPr>
          <a:lstStyle/>
          <a:p>
            <a:pPr>
              <a:defRPr/>
            </a:pPr>
            <a:r>
              <a:rPr lang="en-IN" sz="2800" dirty="0" smtClean="0"/>
              <a:t>Relations</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2"/>
          <p:cNvPicPr>
            <a:picLocks noChangeAspect="1" noChangeArrowheads="1"/>
          </p:cNvPicPr>
          <p:nvPr/>
        </p:nvPicPr>
        <p:blipFill>
          <a:blip r:embed="rId2"/>
          <a:srcRect/>
          <a:stretch>
            <a:fillRect/>
          </a:stretch>
        </p:blipFill>
        <p:spPr bwMode="auto">
          <a:xfrm>
            <a:off x="0" y="1357313"/>
            <a:ext cx="4548188" cy="2714625"/>
          </a:xfrm>
          <a:prstGeom prst="rect">
            <a:avLst/>
          </a:prstGeom>
          <a:noFill/>
          <a:ln w="9525">
            <a:noFill/>
            <a:miter lim="800000"/>
            <a:headEnd/>
            <a:tailEnd/>
          </a:ln>
        </p:spPr>
      </p:pic>
      <p:pic>
        <p:nvPicPr>
          <p:cNvPr id="25603" name="Picture 11"/>
          <p:cNvPicPr>
            <a:picLocks noChangeAspect="1" noChangeArrowheads="1"/>
          </p:cNvPicPr>
          <p:nvPr/>
        </p:nvPicPr>
        <p:blipFill>
          <a:blip r:embed="rId3"/>
          <a:srcRect/>
          <a:stretch>
            <a:fillRect/>
          </a:stretch>
        </p:blipFill>
        <p:spPr bwMode="auto">
          <a:xfrm>
            <a:off x="4722813" y="1285875"/>
            <a:ext cx="4300537" cy="2714625"/>
          </a:xfrm>
          <a:prstGeom prst="rect">
            <a:avLst/>
          </a:prstGeom>
          <a:noFill/>
          <a:ln w="9525">
            <a:noFill/>
            <a:miter lim="800000"/>
            <a:headEnd/>
            <a:tailEnd/>
          </a:ln>
        </p:spPr>
      </p:pic>
      <p:sp>
        <p:nvSpPr>
          <p:cNvPr id="25604" name="Rectangle 13"/>
          <p:cNvSpPr>
            <a:spLocks noChangeArrowheads="1"/>
          </p:cNvSpPr>
          <p:nvPr/>
        </p:nvSpPr>
        <p:spPr bwMode="auto">
          <a:xfrm>
            <a:off x="0" y="0"/>
            <a:ext cx="6294438" cy="1323975"/>
          </a:xfrm>
          <a:prstGeom prst="rect">
            <a:avLst/>
          </a:prstGeom>
          <a:noFill/>
          <a:ln w="9525">
            <a:noFill/>
            <a:miter lim="800000"/>
            <a:headEnd/>
            <a:tailEnd/>
          </a:ln>
        </p:spPr>
        <p:txBody>
          <a:bodyPr wrap="none" anchor="ctr">
            <a:spAutoFit/>
          </a:bodyPr>
          <a:lstStyle/>
          <a:p>
            <a:pPr eaLnBrk="0" hangingPunct="0"/>
            <a:r>
              <a:rPr lang="en-US" sz="2000" i="1">
                <a:cs typeface="Times New Roman" pitchFamily="18" charset="0"/>
              </a:rPr>
              <a:t>Figure 1: Association between per-capita NSDP and </a:t>
            </a:r>
          </a:p>
          <a:p>
            <a:pPr eaLnBrk="0" hangingPunct="0"/>
            <a:r>
              <a:rPr lang="en-US" sz="2000" i="1">
                <a:cs typeface="Times New Roman" pitchFamily="18" charset="0"/>
              </a:rPr>
              <a:t>Incidences of Property Crime committed by Juveniles </a:t>
            </a:r>
          </a:p>
          <a:p>
            <a:pPr eaLnBrk="0" hangingPunct="0"/>
            <a:r>
              <a:rPr lang="en-US" sz="2000" i="1">
                <a:cs typeface="Times New Roman" pitchFamily="18" charset="0"/>
              </a:rPr>
              <a:t>in six States in India, 2001-2013</a:t>
            </a:r>
            <a:endParaRPr lang="en-US" sz="2000"/>
          </a:p>
          <a:p>
            <a:pPr eaLnBrk="0" hangingPunct="0"/>
            <a:endParaRPr lang="en-US" sz="2000"/>
          </a:p>
        </p:txBody>
      </p:sp>
      <p:sp>
        <p:nvSpPr>
          <p:cNvPr id="25605" name="Rectangle 14"/>
          <p:cNvSpPr>
            <a:spLocks noChangeArrowheads="1"/>
          </p:cNvSpPr>
          <p:nvPr/>
        </p:nvSpPr>
        <p:spPr bwMode="auto">
          <a:xfrm>
            <a:off x="0" y="4143375"/>
            <a:ext cx="9144000" cy="369888"/>
          </a:xfrm>
          <a:prstGeom prst="rect">
            <a:avLst/>
          </a:prstGeom>
          <a:noFill/>
          <a:ln w="9525">
            <a:noFill/>
            <a:miter lim="800000"/>
            <a:headEnd/>
            <a:tailEnd/>
          </a:ln>
        </p:spPr>
        <p:txBody>
          <a:bodyPr anchor="ctr">
            <a:spAutoFit/>
          </a:bodyPr>
          <a:lstStyle/>
          <a:p>
            <a:pPr algn="just" eaLnBrk="0" hangingPunct="0">
              <a:buFontTx/>
              <a:buChar char="•"/>
            </a:pPr>
            <a:r>
              <a:rPr lang="en-US" b="1">
                <a:latin typeface="Times New Roman" pitchFamily="18" charset="0"/>
                <a:cs typeface="Times New Roman" pitchFamily="18" charset="0"/>
              </a:rPr>
              <a:t>Madhya Pradesh</a:t>
            </a:r>
            <a:r>
              <a:rPr lang="en-US">
                <a:latin typeface="Times New Roman" pitchFamily="18" charset="0"/>
                <a:cs typeface="Times New Roman" pitchFamily="18" charset="0"/>
              </a:rPr>
              <a:t>					</a:t>
            </a:r>
            <a:r>
              <a:rPr lang="en-US" b="1">
                <a:latin typeface="Times New Roman" pitchFamily="18" charset="0"/>
                <a:cs typeface="Times New Roman" pitchFamily="18" charset="0"/>
              </a:rPr>
              <a:t>B. Gujarat</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314</TotalTime>
  <Words>1837</Words>
  <Application>Microsoft Office PowerPoint</Application>
  <PresentationFormat>On-screen Show (4:3)</PresentationFormat>
  <Paragraphs>117</Paragraphs>
  <Slides>30</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4</vt:i4>
      </vt:variant>
      <vt:variant>
        <vt:lpstr>Slide Titles</vt:lpstr>
      </vt:variant>
      <vt:variant>
        <vt:i4>30</vt:i4>
      </vt:variant>
    </vt:vector>
  </HeadingPairs>
  <TitlesOfParts>
    <vt:vector size="42" baseType="lpstr">
      <vt:lpstr>Arial</vt:lpstr>
      <vt:lpstr>Lucida Sans Unicode</vt:lpstr>
      <vt:lpstr>Wingdings 3</vt:lpstr>
      <vt:lpstr>Verdana</vt:lpstr>
      <vt:lpstr>Wingdings 2</vt:lpstr>
      <vt:lpstr>Calibri</vt:lpstr>
      <vt:lpstr>Times New Roman</vt:lpstr>
      <vt:lpstr>Concourse</vt:lpstr>
      <vt:lpstr>Microsoft Office Excel Worksheet</vt:lpstr>
      <vt:lpstr>Microsoft Equation 3.0</vt:lpstr>
      <vt:lpstr>Microsoft Word Document</vt:lpstr>
      <vt:lpstr>Microsoft Office Word 97 - 2003 Document</vt:lpstr>
      <vt:lpstr>Juvenile Delinquency: Crime and Prosperity in India</vt:lpstr>
      <vt:lpstr>Introduction and Take Away</vt:lpstr>
      <vt:lpstr>Motivation and Literature</vt:lpstr>
      <vt:lpstr>Introduction...Income Link and Indian Cases</vt:lpstr>
      <vt:lpstr>So, Questions </vt:lpstr>
      <vt:lpstr>Slide 6</vt:lpstr>
      <vt:lpstr>Available Answers and Indian Evidence</vt:lpstr>
      <vt:lpstr>Relations</vt:lpstr>
      <vt:lpstr>Slide 9</vt:lpstr>
      <vt:lpstr>Slide 10</vt:lpstr>
      <vt:lpstr>Slide 11</vt:lpstr>
      <vt:lpstr>Slide 12</vt:lpstr>
      <vt:lpstr>Data and Definitions</vt:lpstr>
      <vt:lpstr>Data and Methodology</vt:lpstr>
      <vt:lpstr>West Bengal</vt:lpstr>
      <vt:lpstr>Juvenile Homes under JJ ACT</vt:lpstr>
      <vt:lpstr>Data and Methodology</vt:lpstr>
      <vt:lpstr>Description</vt:lpstr>
      <vt:lpstr>Slide 19</vt:lpstr>
      <vt:lpstr>Results</vt:lpstr>
      <vt:lpstr>Second Set</vt:lpstr>
      <vt:lpstr>Description</vt:lpstr>
      <vt:lpstr>Description</vt:lpstr>
      <vt:lpstr>Slide 24</vt:lpstr>
      <vt:lpstr>Results</vt:lpstr>
      <vt:lpstr>Marginal Effects</vt:lpstr>
      <vt:lpstr>State Comparison for Incidence by poor household</vt:lpstr>
      <vt:lpstr>Slide 28</vt:lpstr>
      <vt:lpstr>Concluding Remarks</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Institutions and Welfare</dc:title>
  <dc:creator>saibal kar</dc:creator>
  <cp:lastModifiedBy>user</cp:lastModifiedBy>
  <cp:revision>28</cp:revision>
  <dcterms:created xsi:type="dcterms:W3CDTF">2016-02-09T03:31:50Z</dcterms:created>
  <dcterms:modified xsi:type="dcterms:W3CDTF">2016-12-29T04:31:13Z</dcterms:modified>
</cp:coreProperties>
</file>