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  <p:sldId id="268" r:id="rId16"/>
    <p:sldId id="273" r:id="rId17"/>
    <p:sldId id="269" r:id="rId18"/>
    <p:sldId id="27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esults%20Assemble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COC!$B$12</c:f>
              <c:strCache>
                <c:ptCount val="1"/>
                <c:pt idx="0">
                  <c:v>Subsidy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0740740740740751E-2"/>
                  <c:y val="-2.188307770081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617283950617313E-2"/>
                  <c:y val="-3.675438796119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777777777777779E-2"/>
                  <c:y val="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COC!$C$10:$H$11</c:f>
              <c:multiLvlStrCache>
                <c:ptCount val="6"/>
                <c:lvl>
                  <c:pt idx="0">
                    <c:v>Public</c:v>
                  </c:pt>
                  <c:pt idx="1">
                    <c:v>Private</c:v>
                  </c:pt>
                  <c:pt idx="2">
                    <c:v>Public</c:v>
                  </c:pt>
                  <c:pt idx="3">
                    <c:v>Private</c:v>
                  </c:pt>
                  <c:pt idx="4">
                    <c:v>Public</c:v>
                  </c:pt>
                  <c:pt idx="5">
                    <c:v>Private</c:v>
                  </c:pt>
                </c:lvl>
                <c:lvl>
                  <c:pt idx="0">
                    <c:v>WB</c:v>
                  </c:pt>
                  <c:pt idx="2">
                    <c:v>RAJ</c:v>
                  </c:pt>
                  <c:pt idx="4">
                    <c:v>TN</c:v>
                  </c:pt>
                </c:lvl>
              </c:multiLvlStrCache>
            </c:multiLvlStrRef>
          </c:cat>
          <c:val>
            <c:numRef>
              <c:f>COC!$C$12:$H$12</c:f>
              <c:numCache>
                <c:formatCode>General</c:formatCode>
                <c:ptCount val="6"/>
                <c:pt idx="0" formatCode="0">
                  <c:v>703.52</c:v>
                </c:pt>
                <c:pt idx="2" formatCode="0">
                  <c:v>931.76</c:v>
                </c:pt>
                <c:pt idx="4" formatCode="0">
                  <c:v>13131.69</c:v>
                </c:pt>
              </c:numCache>
            </c:numRef>
          </c:val>
        </c:ser>
        <c:ser>
          <c:idx val="1"/>
          <c:order val="1"/>
          <c:tx>
            <c:strRef>
              <c:f>COC!$B$13</c:f>
              <c:strCache>
                <c:ptCount val="1"/>
                <c:pt idx="0">
                  <c:v>OOP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8765432098765482E-3"/>
                  <c:y val="-4.0677751895011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4753086419753091E-2"/>
                  <c:y val="-5.61206532178897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592592592592639E-3"/>
                  <c:y val="-3.2683431128358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518518518518521E-2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345679012345684E-2"/>
                  <c:y val="-1.3747571511300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7777777777779E-2"/>
                  <c:y val="-0.15152576368830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COC!$C$10:$H$11</c:f>
              <c:multiLvlStrCache>
                <c:ptCount val="6"/>
                <c:lvl>
                  <c:pt idx="0">
                    <c:v>Public</c:v>
                  </c:pt>
                  <c:pt idx="1">
                    <c:v>Private</c:v>
                  </c:pt>
                  <c:pt idx="2">
                    <c:v>Public</c:v>
                  </c:pt>
                  <c:pt idx="3">
                    <c:v>Private</c:v>
                  </c:pt>
                  <c:pt idx="4">
                    <c:v>Public</c:v>
                  </c:pt>
                  <c:pt idx="5">
                    <c:v>Private</c:v>
                  </c:pt>
                </c:lvl>
                <c:lvl>
                  <c:pt idx="0">
                    <c:v>WB</c:v>
                  </c:pt>
                  <c:pt idx="2">
                    <c:v>RAJ</c:v>
                  </c:pt>
                  <c:pt idx="4">
                    <c:v>TN</c:v>
                  </c:pt>
                </c:lvl>
              </c:multiLvlStrCache>
            </c:multiLvlStrRef>
          </c:cat>
          <c:val>
            <c:numRef>
              <c:f>COC!$C$13:$H$13</c:f>
              <c:numCache>
                <c:formatCode>0</c:formatCode>
                <c:ptCount val="6"/>
                <c:pt idx="0">
                  <c:v>7345.8611671540011</c:v>
                </c:pt>
                <c:pt idx="1">
                  <c:v>23535.833970369993</c:v>
                </c:pt>
                <c:pt idx="2">
                  <c:v>4757.5191866080004</c:v>
                </c:pt>
                <c:pt idx="3">
                  <c:v>30085.324856069998</c:v>
                </c:pt>
                <c:pt idx="4">
                  <c:v>591.10819519389997</c:v>
                </c:pt>
                <c:pt idx="5">
                  <c:v>25258.171362979996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9518976"/>
        <c:axId val="111317376"/>
      </c:barChart>
      <c:catAx>
        <c:axId val="149518976"/>
        <c:scaling>
          <c:orientation val="minMax"/>
        </c:scaling>
        <c:delete val="0"/>
        <c:axPos val="b"/>
        <c:majorTickMark val="out"/>
        <c:minorTickMark val="none"/>
        <c:tickLblPos val="nextTo"/>
        <c:crossAx val="111317376"/>
        <c:crosses val="autoZero"/>
        <c:auto val="1"/>
        <c:lblAlgn val="ctr"/>
        <c:lblOffset val="100"/>
        <c:noMultiLvlLbl val="0"/>
      </c:catAx>
      <c:valAx>
        <c:axId val="111317376"/>
        <c:scaling>
          <c:orientation val="minMax"/>
          <c:max val="30000"/>
        </c:scaling>
        <c:delete val="0"/>
        <c:axPos val="l"/>
        <c:numFmt formatCode="0" sourceLinked="1"/>
        <c:majorTickMark val="out"/>
        <c:minorTickMark val="none"/>
        <c:tickLblPos val="nextTo"/>
        <c:crossAx val="149518976"/>
        <c:crosses val="autoZero"/>
        <c:crossBetween val="between"/>
        <c:majorUnit val="3000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E72C0-62B9-4F79-8653-E6AE4C51CB66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864E5-0378-4557-8EBD-BE539010F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05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FAFC88-0C45-49C1-B12D-DA8F5C14511A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2609AB4-FD04-4B7F-9AD5-973DAF5AB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44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BA3D-3A53-4CA7-8372-848A78B90724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17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FF794-985A-499D-9C99-8EA6C35ED38A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76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0C5F-553A-4C1D-A02F-0D3801385168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3F30-4E0B-4FE9-A4D1-349C248D7B47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5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CEFB1-505E-4DC3-8B3E-EEFF99BCE7C0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64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12F4F-EF5D-4CD6-A001-110F17B7046A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6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C872-7E77-459B-B1A9-83750A240F6B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8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8949-9DA7-47B0-AE1B-76237DC1E161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6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2FC4-CB93-403D-8A70-6D1F600F4902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4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B8C8-7775-4957-A758-867BE2A889CE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2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E95-BBDD-467C-B1E3-E25FAC75078D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8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2C91A-50BC-47EB-A039-86B30CDBE6E3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068DE-A255-415C-9FD4-F81AE526B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64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Ailment_JU_Conference.docx" TargetMode="External"/><Relationship Id="rId2" Type="http://schemas.openxmlformats.org/officeDocument/2006/relationships/hyperlink" Target="Ailment_distribution_JU%20Conference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90600"/>
            <a:ext cx="8229600" cy="177482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Innovative Health Financing in India: A Comparative Study of Three States</a:t>
            </a:r>
            <a:endParaRPr lang="en-US" sz="4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Montu Bose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TERI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University</a:t>
            </a:r>
          </a:p>
          <a:p>
            <a:r>
              <a:rPr lang="en-US" sz="29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Email: monbose@gmail.com</a:t>
            </a:r>
            <a:endParaRPr lang="en-US" sz="29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&amp;</a:t>
            </a:r>
          </a:p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Arijita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Dutta</a:t>
            </a:r>
            <a:endParaRPr lang="en-US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University of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Calcutta</a:t>
            </a:r>
          </a:p>
          <a:p>
            <a:r>
              <a:rPr lang="en-US" sz="29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Email: dutta.arijita@gmail.com </a:t>
            </a:r>
            <a:endParaRPr lang="en-US" sz="29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6477000"/>
            <a:ext cx="8610600" cy="228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IGC-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Jadavpur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University-ISI West Bengal Growth Conference, JU, 28</a:t>
            </a:r>
            <a:r>
              <a:rPr lang="en-US" sz="1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December 2016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03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358451"/>
              </p:ext>
            </p:extLst>
          </p:nvPr>
        </p:nvGraphicFramePr>
        <p:xfrm>
          <a:off x="304800" y="304800"/>
          <a:ext cx="8534400" cy="6172194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  <a:gridCol w="1066800"/>
                <a:gridCol w="1066800"/>
                <a:gridCol w="1066800"/>
              </a:tblGrid>
              <a:tr h="76294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MPCE </a:t>
                      </a:r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 wise Utilization Share of Public Facilities for Inpatient Care (in 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3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Sector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MPCE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RAJ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WB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63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Rural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22.30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35.28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27.41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37.51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28.76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28.45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LM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33.39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26.43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31.58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21.30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25.65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22.80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26.08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23.73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14.39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22.72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25.15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27.03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18.23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14.56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26.62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18.47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20.44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21.73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63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Urban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47.63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49.42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38.38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35.94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42.13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33.56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23.60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18.84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21.84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32.52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35.74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32.87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21.51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22.77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19.38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10.99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23.50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7.26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8.96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21.65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63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Combine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30.52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41.34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30.78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37.14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32.69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29.72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30.21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23.18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28.59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28.61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25.29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24.60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23.32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15.54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21.92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26.16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14.67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12.16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16.95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17.71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18.84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495800" y="1905000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6629400" y="1905000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495800" y="3429000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495800" y="5029200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29400" y="5029200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763000" y="1905000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763000" y="3505200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8763000" y="5029200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629400" y="3505200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6781800" y="1752600"/>
            <a:ext cx="2057400" cy="838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781800" y="3352800"/>
            <a:ext cx="2057400" cy="838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781800" y="4876800"/>
            <a:ext cx="2057400" cy="838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572000" y="3276600"/>
            <a:ext cx="21336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0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  <p:bldP spid="18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975085"/>
              </p:ext>
            </p:extLst>
          </p:nvPr>
        </p:nvGraphicFramePr>
        <p:xfrm>
          <a:off x="457200" y="304800"/>
          <a:ext cx="8382000" cy="579120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397000"/>
                <a:gridCol w="1397000"/>
                <a:gridCol w="1397000"/>
                <a:gridCol w="1397000"/>
                <a:gridCol w="1397000"/>
                <a:gridCol w="1397000"/>
              </a:tblGrid>
              <a:tr h="114645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Per-episode Out-of-pocket Expenditure during Hospitalization (in INR)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05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Service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05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Public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Private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Public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Private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8059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Medicine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102.41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1125.90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150.16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3920.06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805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RAJ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1725.07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2228.25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1516.13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3451.26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805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WB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1326.12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1934.32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1916.52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2816.03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8059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Medical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1391.69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11766.71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450.85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19264.71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805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RAJ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6212.58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10691.45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3628.62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22946.43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805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WB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3222.24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13715.03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5602.78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17951.06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11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7315200" y="2743200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7315200" y="3886200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7315200" y="5638800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315200" y="3352800"/>
            <a:ext cx="0" cy="304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315200" y="4495800"/>
            <a:ext cx="0" cy="304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315200" y="5105400"/>
            <a:ext cx="0" cy="304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7200" y="61722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Note: 2014 figures are converted into 2004 prices; Medical: Professional charges, medicine, diagnostic tests, bed charges, physiotherapy, blood, oxygen etc.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05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162196"/>
              </p:ext>
            </p:extLst>
          </p:nvPr>
        </p:nvGraphicFramePr>
        <p:xfrm>
          <a:off x="304803" y="381003"/>
          <a:ext cx="8610595" cy="6019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085"/>
                <a:gridCol w="1230085"/>
                <a:gridCol w="1230085"/>
                <a:gridCol w="1230085"/>
                <a:gridCol w="1230085"/>
                <a:gridCol w="1230085"/>
                <a:gridCol w="1230085"/>
              </a:tblGrid>
              <a:tr h="1743851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MPCE 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Class wise per-episode OOP Expenditure on 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Medicine in 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 (in INR)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084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MPCE Class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TN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RAJ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WB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08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Public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Private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Public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Private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Public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Private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08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64.72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3937.05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1264.77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2766.55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3438.17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3576.45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08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LM</a:t>
                      </a:r>
                      <a:endParaRPr lang="en-US" sz="2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72.12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5561.21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2132.33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3836.96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2551.06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2058.38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08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UM</a:t>
                      </a:r>
                      <a:endParaRPr lang="en-US" sz="2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320.19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3808.41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1641.08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4976.74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1718.48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2862.76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08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endParaRPr lang="en-US" sz="2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524.40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6978.39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3549.75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5602.23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2356.55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5370.90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08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196.87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5139.63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1987.81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4524.98</a:t>
                      </a:r>
                      <a:endParaRPr lang="en-US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2530.77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3692.13</a:t>
                      </a:r>
                      <a:endParaRPr lang="en-US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553200" y="5867400"/>
            <a:ext cx="10668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>
                <a:alpha val="9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96200" y="5867400"/>
            <a:ext cx="11430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1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011713"/>
              </p:ext>
            </p:extLst>
          </p:nvPr>
        </p:nvGraphicFramePr>
        <p:xfrm>
          <a:off x="457200" y="457200"/>
          <a:ext cx="8229599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7583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MPCE Class &amp; Sector wise per-episode OOP Expenditure on Medicine at Public Hospital in 2014 (in INR</a:t>
                      </a:r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)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07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MPCE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TN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RAJ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WB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07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Rural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Urban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Rural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Urban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Rural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Urban</a:t>
                      </a:r>
                    </a:p>
                  </a:txBody>
                  <a:tcPr marL="9525" marR="9525" marT="9525" marB="0" anchor="ctr"/>
                </a:tc>
              </a:tr>
              <a:tr h="7407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69.7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60.2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1234.0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1355.0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3749.0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2660.0</a:t>
                      </a:r>
                    </a:p>
                  </a:txBody>
                  <a:tcPr marL="9525" marR="9525" marT="9525" marB="0" anchor="ctr"/>
                </a:tc>
              </a:tr>
              <a:tr h="7407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60.8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91.7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2166.0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2085.0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2682.0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2373.0</a:t>
                      </a:r>
                    </a:p>
                  </a:txBody>
                  <a:tcPr marL="9525" marR="9525" marT="9525" marB="0" anchor="ctr"/>
                </a:tc>
              </a:tr>
              <a:tr h="7407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520.4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1332.0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5038.0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1430.0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2596.0</a:t>
                      </a:r>
                    </a:p>
                  </a:txBody>
                  <a:tcPr marL="9525" marR="9525" marT="9525" marB="0" anchor="ctr"/>
                </a:tc>
              </a:tr>
              <a:tr h="7407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325.4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951.4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2721.0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6209.0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2336.0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2470.0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407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145.1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274.1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1741.0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3117.0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2533.0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2527.0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324600" y="2743200"/>
            <a:ext cx="2286000" cy="6477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24600" y="3505200"/>
            <a:ext cx="1143000" cy="5334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543800" y="5029200"/>
            <a:ext cx="1143000" cy="5334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is it so?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Access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free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medicine and diagnostic tests have increased marginally in WB but still its very low compared to TN and RAJ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Share of NCDs, Injury and disabilities have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increased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substantially among all income groups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Majority of the patients rely on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public facilities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treatment of NCDs, Injury and disabilities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Mismatch between actual need of the patients and EDL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2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074092"/>
              </p:ext>
            </p:extLst>
          </p:nvPr>
        </p:nvGraphicFramePr>
        <p:xfrm>
          <a:off x="457200" y="457200"/>
          <a:ext cx="8382000" cy="594360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47750"/>
                <a:gridCol w="1047750"/>
                <a:gridCol w="1047750"/>
                <a:gridCol w="1047750"/>
                <a:gridCol w="1047750"/>
                <a:gridCol w="1047750"/>
                <a:gridCol w="1047750"/>
                <a:gridCol w="1047750"/>
              </a:tblGrid>
              <a:tr h="397506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MPCE 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 wise 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Distribution</a:t>
                      </a:r>
                      <a:r>
                        <a:rPr lang="en-US" sz="2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of 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Public Subsidy (in %)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15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Sector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MPCE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RAJ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WB</a:t>
                      </a:r>
                      <a:endParaRPr lang="en-US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150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Rural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20.74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42.25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19.28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44.43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22.36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25.99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LM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36.71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26.58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35.72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15.13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25.96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19.44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29.21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20.48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16.22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20.66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29.30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28.15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en-US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13.34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10.69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28.78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19.78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22.38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26.41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150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Urban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57.76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64.35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28.12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38.59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41.01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36.21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LM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18.98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11.01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15.69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38.88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40.53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31.53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18.63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20.21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11.30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14.86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6.19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24.66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4.18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4.43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44.89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7.66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12.27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7.60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150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Combine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41.52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54.17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25.35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41.53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30.50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31.30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LM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26.87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18.18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21.98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26.94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32.32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25.72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23.36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20.33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12.84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17.78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19.21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26.34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en-US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8.25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7.31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39.83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13.75</a:t>
                      </a:r>
                      <a:endParaRPr lang="en-US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17.96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16.64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81800" y="1600200"/>
            <a:ext cx="1981200" cy="457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781800" y="2819400"/>
            <a:ext cx="1981200" cy="457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81800" y="3962400"/>
            <a:ext cx="1981200" cy="457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667000" y="2057400"/>
            <a:ext cx="6019800" cy="381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0800" y="3581400"/>
            <a:ext cx="1981200" cy="457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590800" y="5181600"/>
            <a:ext cx="1981200" cy="457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781800" y="5181600"/>
            <a:ext cx="1981200" cy="457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81800" y="5638800"/>
            <a:ext cx="1981200" cy="457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6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Cost of Healthcare in Public &amp; Private Facilities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(per hospitalization)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2272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573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Conclusions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Focused policies are required to increase public sector hospitalization by the poor in WB</a:t>
            </a:r>
          </a:p>
          <a:p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Procuring (or changing EDL) medicine according to need of the patients are urgently needed in WB</a:t>
            </a:r>
          </a:p>
          <a:p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Provision of other healthcare services would reduce the OOP burden on the household in WB</a:t>
            </a:r>
          </a:p>
          <a:p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TN should also focus on LM groups</a:t>
            </a:r>
          </a:p>
          <a:p>
            <a:endParaRPr lang="en-US" sz="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Focus on urban poor would give better health outcome to Rajasthan</a:t>
            </a:r>
          </a:p>
          <a:p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However, the question of fiscal space remains crucial. WB may not be in a position to attain this apparently first best policy and would be forced to settle down for alternative policy options.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6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13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13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7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Background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 the years, public health spending has been low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NHA 2013-14: public spending on health is only 1.15% of GDP</a:t>
            </a:r>
          </a:p>
          <a:p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large share of OOP expenditure in total health spending</a:t>
            </a:r>
          </a:p>
          <a:p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Medicine has the maximum share in total OOP spending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9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9530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NHM: strengthen the health system, universal access to affordable, equitable and quality health care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RSBY (CMCHIS): financial protection against high OOP expenditure, improve the access to quality healthcare service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Medicine: Tamil Nadu Medical Services Corporation (TNMSC), Rajasthan Medical Services Corporation (RMSC) &amp; Fair Price Medicine Shop, West Bengal (FPMS)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1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Nature of the Medicine Distribution Schemes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Similarities: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 of them primarily aim to reduce OOPE on medicine and total OOPE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Target to increase utilization of medical services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Dissimilarities: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TN &amp; Rajasthan offers huge subsidies on medicine supply in public sector, while in FPMS, there is no financial burden on the government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former targets utilization only in public sector hospitals, while the latter has no such specifications.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9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Objectives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382000" cy="4525963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utilization pattern of public in-patient care facilities for the three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states</a:t>
            </a:r>
          </a:p>
          <a:p>
            <a:pPr lvl="0"/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Examine the effectiveness of the strategies adopted by the states to arrest high OOP expenditure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lvl="0"/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Analyze the extent of equity in public in-patient care services in the 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2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National Sample Survey: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NSS 71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round (2014) – Social Consumption: Health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NSS 60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round (2004) – Morbidity &amp; Health Care</a:t>
            </a:r>
          </a:p>
          <a:p>
            <a:pPr lvl="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DDGs – State Government (2015-16 Expenditure Budget – Department of Health &amp; Family Welfare)</a:t>
            </a:r>
          </a:p>
          <a:p>
            <a:pPr lvl="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PIP – NHM (2013-14)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59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5334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Exploratory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ata Analysis</a:t>
            </a:r>
          </a:p>
          <a:p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Benefit Incidence Analysis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 = economic group (MPCE); i = service (in-patient care)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 subsidy: difference between private and public OOPE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Private OOPE: modal OOPE for state, sector, MPCE, disease group, duration of stay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2119816"/>
              </p:ext>
            </p:extLst>
          </p:nvPr>
        </p:nvGraphicFramePr>
        <p:xfrm>
          <a:off x="2020888" y="2514600"/>
          <a:ext cx="3500437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1" name="Equation" r:id="rId3" imgW="1688367" imgH="533169" progId="Equation.3">
                  <p:embed/>
                </p:oleObj>
              </mc:Choice>
              <mc:Fallback>
                <p:oleObj name="Equation" r:id="rId3" imgW="1688367" imgH="533169" progId="Equation.3">
                  <p:embed/>
                  <p:pic>
                    <p:nvPicPr>
                      <p:cNvPr id="0" name="Picture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0888" y="2514600"/>
                        <a:ext cx="3500437" cy="1116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761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Subsidy Estimation: Budget &amp; NHM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expenditure head has been cross-classified for healthcare functions (HC) – SHA 2011</a:t>
            </a:r>
          </a:p>
          <a:p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Calculated the total public expenditure on IP care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Modal OOPE in Private hospital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smd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smd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smd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smd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(no. of patients utilizing public facilities)</a:t>
            </a:r>
          </a:p>
          <a:p>
            <a:pPr lvl="0"/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share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smd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smd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each category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weighted with Ω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get the disease specific subsidy for each sector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smd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6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/>
          <a:lstStyle/>
          <a:p>
            <a:pPr algn="just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Utilization: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8741870"/>
              </p:ext>
            </p:extLst>
          </p:nvPr>
        </p:nvGraphicFramePr>
        <p:xfrm>
          <a:off x="457200" y="1981200"/>
          <a:ext cx="8229600" cy="4343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48260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Share of Public Sector in total Hospitalization of the States (in %)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26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Sector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2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Rural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Urban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Combine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26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2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26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RAJ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2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26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WB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78.6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2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68DE-A255-415C-9FD4-F81AE526BF7D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382000" y="5638800"/>
            <a:ext cx="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629400" y="5638800"/>
            <a:ext cx="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953000" y="5638800"/>
            <a:ext cx="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629400" y="4648200"/>
            <a:ext cx="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629400" y="3657600"/>
            <a:ext cx="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315200" y="4419600"/>
            <a:ext cx="1066800" cy="914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038600" y="4419600"/>
            <a:ext cx="1066800" cy="914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38600" y="3429000"/>
            <a:ext cx="1066800" cy="914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5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1123</Words>
  <Application>Microsoft Office PowerPoint</Application>
  <PresentationFormat>On-screen Show (4:3)</PresentationFormat>
  <Paragraphs>481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Innovative Health Financing in India: A Comparative Study of Three States</vt:lpstr>
      <vt:lpstr>Background</vt:lpstr>
      <vt:lpstr>Contd…</vt:lpstr>
      <vt:lpstr>Nature of the Medicine Distribution Schemes</vt:lpstr>
      <vt:lpstr>Objectives</vt:lpstr>
      <vt:lpstr>Data</vt:lpstr>
      <vt:lpstr>Methodology</vt:lpstr>
      <vt:lpstr>Subsidy Estimation: Budget &amp; NHM</vt:lpstr>
      <vt:lpstr>Results Utilization:</vt:lpstr>
      <vt:lpstr>PowerPoint Presentation</vt:lpstr>
      <vt:lpstr>PowerPoint Presentation</vt:lpstr>
      <vt:lpstr>PowerPoint Presentation</vt:lpstr>
      <vt:lpstr>PowerPoint Presentation</vt:lpstr>
      <vt:lpstr>Why is it so? </vt:lpstr>
      <vt:lpstr>PowerPoint Presentation</vt:lpstr>
      <vt:lpstr>Cost of Healthcare in Public &amp; Private Facilities (per hospitalization) </vt:lpstr>
      <vt:lpstr>Conclusions</vt:lpstr>
      <vt:lpstr>PowerPoint Presentation</vt:lpstr>
    </vt:vector>
  </TitlesOfParts>
  <Company>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Innovative Health Financing in India: A Comparative Study of Three States</dc:title>
  <dc:creator>Montu Bose</dc:creator>
  <cp:lastModifiedBy>Montu Bose</cp:lastModifiedBy>
  <cp:revision>148</cp:revision>
  <cp:lastPrinted>2016-12-27T09:18:58Z</cp:lastPrinted>
  <dcterms:created xsi:type="dcterms:W3CDTF">2016-12-22T04:07:07Z</dcterms:created>
  <dcterms:modified xsi:type="dcterms:W3CDTF">2017-01-05T09:41:29Z</dcterms:modified>
</cp:coreProperties>
</file>