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66" r:id="rId9"/>
    <p:sldId id="267" r:id="rId10"/>
    <p:sldId id="264" r:id="rId11"/>
    <p:sldId id="268" r:id="rId12"/>
    <p:sldId id="265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800" y="-365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F06A6-F339-4347-999F-8427A6DEAE78}" type="datetimeFigureOut">
              <a:rPr lang="en-US" smtClean="0"/>
              <a:t>12/28/2016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23B446B2-889C-453F-A9A4-FDCE950DC5CD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F06A6-F339-4347-999F-8427A6DEAE78}" type="datetimeFigureOut">
              <a:rPr lang="en-US" smtClean="0"/>
              <a:t>12/28/2016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446B2-889C-453F-A9A4-FDCE950DC5C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F06A6-F339-4347-999F-8427A6DEAE78}" type="datetimeFigureOut">
              <a:rPr lang="en-US" smtClean="0"/>
              <a:t>12/28/2016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446B2-889C-453F-A9A4-FDCE950DC5C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F06A6-F339-4347-999F-8427A6DEAE78}" type="datetimeFigureOut">
              <a:rPr lang="en-US" smtClean="0"/>
              <a:t>12/28/2016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446B2-889C-453F-A9A4-FDCE950DC5CD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F06A6-F339-4347-999F-8427A6DEAE78}" type="datetimeFigureOut">
              <a:rPr lang="en-US" smtClean="0"/>
              <a:t>12/28/2016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23B446B2-889C-453F-A9A4-FDCE950DC5CD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F06A6-F339-4347-999F-8427A6DEAE78}" type="datetimeFigureOut">
              <a:rPr lang="en-US" smtClean="0"/>
              <a:t>12/28/2016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446B2-889C-453F-A9A4-FDCE950DC5CD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F06A6-F339-4347-999F-8427A6DEAE78}" type="datetimeFigureOut">
              <a:rPr lang="en-US" smtClean="0"/>
              <a:t>12/28/2016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446B2-889C-453F-A9A4-FDCE950DC5CD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F06A6-F339-4347-999F-8427A6DEAE78}" type="datetimeFigureOut">
              <a:rPr lang="en-US" smtClean="0"/>
              <a:t>12/28/2016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446B2-889C-453F-A9A4-FDCE950DC5C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F06A6-F339-4347-999F-8427A6DEAE78}" type="datetimeFigureOut">
              <a:rPr lang="en-US" smtClean="0"/>
              <a:t>12/28/2016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446B2-889C-453F-A9A4-FDCE950DC5C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F06A6-F339-4347-999F-8427A6DEAE78}" type="datetimeFigureOut">
              <a:rPr lang="en-US" smtClean="0"/>
              <a:t>12/28/2016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446B2-889C-453F-A9A4-FDCE950DC5CD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F06A6-F339-4347-999F-8427A6DEAE78}" type="datetimeFigureOut">
              <a:rPr lang="en-US" smtClean="0"/>
              <a:t>12/28/2016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23B446B2-889C-453F-A9A4-FDCE950DC5CD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112F06A6-F339-4347-999F-8427A6DEAE78}" type="datetimeFigureOut">
              <a:rPr lang="en-US" smtClean="0"/>
              <a:t>12/28/2016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23B446B2-889C-453F-A9A4-FDCE950DC5CD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3200" dirty="0" err="1" smtClean="0">
                <a:solidFill>
                  <a:schemeClr val="tx1"/>
                </a:solidFill>
              </a:rPr>
              <a:t>Sayantan</a:t>
            </a:r>
            <a:r>
              <a:rPr lang="en-US" sz="3200" dirty="0" smtClean="0">
                <a:solidFill>
                  <a:schemeClr val="tx1"/>
                </a:solidFill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</a:rPr>
              <a:t>Mitra</a:t>
            </a:r>
            <a:r>
              <a:rPr lang="en-US" sz="3200" dirty="0" smtClean="0">
                <a:solidFill>
                  <a:schemeClr val="tx1"/>
                </a:solidFill>
              </a:rPr>
              <a:t> &amp; </a:t>
            </a:r>
            <a:r>
              <a:rPr lang="en-US" sz="3200" dirty="0" err="1" smtClean="0">
                <a:solidFill>
                  <a:schemeClr val="tx1"/>
                </a:solidFill>
              </a:rPr>
              <a:t>Kartikeya</a:t>
            </a:r>
            <a:r>
              <a:rPr lang="en-US" sz="3200" dirty="0" smtClean="0">
                <a:solidFill>
                  <a:schemeClr val="tx1"/>
                </a:solidFill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</a:rPr>
              <a:t>Batra</a:t>
            </a:r>
            <a:endParaRPr lang="en-US" sz="3200" dirty="0" smtClean="0">
              <a:solidFill>
                <a:schemeClr val="tx1"/>
              </a:solidFill>
            </a:endParaRPr>
          </a:p>
          <a:p>
            <a:r>
              <a:rPr lang="en-US" sz="3200" dirty="0" smtClean="0">
                <a:solidFill>
                  <a:schemeClr val="tx1"/>
                </a:solidFill>
              </a:rPr>
              <a:t>December 2016</a:t>
            </a:r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505930"/>
            <a:ext cx="9144000" cy="1470025"/>
          </a:xfrm>
        </p:spPr>
        <p:txBody>
          <a:bodyPr>
            <a:noAutofit/>
          </a:bodyPr>
          <a:lstStyle/>
          <a:p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A COIN BOX FOR HEALTH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EVIDENCE FROM A RANDOMIZED EXPERIMENT OF COMMITMENT SAVINGS AS HEALTH INSURANCE IN RURAL WEST BENGAL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756692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458200" cy="1143000"/>
          </a:xfrm>
        </p:spPr>
        <p:txBody>
          <a:bodyPr>
            <a:noAutofit/>
          </a:bodyPr>
          <a:lstStyle/>
          <a:p>
            <a:r>
              <a:rPr lang="en-US" sz="3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Conclusions</a:t>
            </a:r>
            <a:endParaRPr lang="en-US" sz="3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76200" y="1396188"/>
            <a:ext cx="8961120" cy="5309412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50000"/>
              </a:lnSpc>
            </a:pPr>
            <a:r>
              <a:rPr lang="en-US" dirty="0" smtClean="0"/>
              <a:t>Jump in overall savings rate</a:t>
            </a:r>
          </a:p>
          <a:p>
            <a:pPr lvl="1">
              <a:lnSpc>
                <a:spcPct val="150000"/>
              </a:lnSpc>
            </a:pPr>
            <a:r>
              <a:rPr lang="en-US" sz="2200" dirty="0" smtClean="0"/>
              <a:t>Concurs with existing literature</a:t>
            </a:r>
          </a:p>
          <a:p>
            <a:pPr lvl="1">
              <a:lnSpc>
                <a:spcPct val="150000"/>
              </a:lnSpc>
            </a:pPr>
            <a:r>
              <a:rPr lang="en-US" sz="2200" dirty="0" smtClean="0"/>
              <a:t>Suggests existing appetite for additional savings among low-income groups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Some possible causes</a:t>
            </a:r>
          </a:p>
          <a:p>
            <a:pPr lvl="1">
              <a:lnSpc>
                <a:spcPct val="150000"/>
              </a:lnSpc>
            </a:pPr>
            <a:r>
              <a:rPr lang="en-US" sz="2200" dirty="0" smtClean="0"/>
              <a:t>Easy to access “financial instrument” (kept at home)</a:t>
            </a:r>
          </a:p>
          <a:p>
            <a:pPr lvl="1">
              <a:lnSpc>
                <a:spcPct val="150000"/>
              </a:lnSpc>
            </a:pPr>
            <a:r>
              <a:rPr lang="en-US" sz="2200" dirty="0" smtClean="0"/>
              <a:t>Amount decided, not imposed</a:t>
            </a:r>
          </a:p>
          <a:p>
            <a:pPr lvl="1">
              <a:lnSpc>
                <a:spcPct val="150000"/>
              </a:lnSpc>
            </a:pPr>
            <a:r>
              <a:rPr lang="en-US" sz="2200" dirty="0" smtClean="0"/>
              <a:t>Flexibility to break the piggy bank</a:t>
            </a:r>
          </a:p>
          <a:p>
            <a:pPr lvl="1">
              <a:lnSpc>
                <a:spcPct val="150000"/>
              </a:lnSpc>
            </a:pPr>
            <a:r>
              <a:rPr lang="en-US" sz="2200" dirty="0" smtClean="0"/>
              <a:t>Implicit trust in NGO and informal networks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However, we can’t apportion magnitude of change among the above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NGO activity is another concern, although it applies to both groups</a:t>
            </a:r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76200" y="1371600"/>
            <a:ext cx="896112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698469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458200" cy="1143000"/>
          </a:xfrm>
        </p:spPr>
        <p:txBody>
          <a:bodyPr>
            <a:noAutofit/>
          </a:bodyPr>
          <a:lstStyle/>
          <a:p>
            <a:r>
              <a:rPr lang="en-US" sz="3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Next Steps</a:t>
            </a:r>
            <a:endParaRPr lang="en-US" sz="3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76200" y="1371600"/>
            <a:ext cx="896112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Content Placeholder 2"/>
          <p:cNvSpPr>
            <a:spLocks noGrp="1"/>
          </p:cNvSpPr>
          <p:nvPr>
            <p:ph sz="quarter" idx="1"/>
          </p:nvPr>
        </p:nvSpPr>
        <p:spPr>
          <a:xfrm>
            <a:off x="76200" y="1396188"/>
            <a:ext cx="8961120" cy="5309412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dirty="0" smtClean="0"/>
              <a:t>Sources of additional savings?</a:t>
            </a:r>
          </a:p>
          <a:p>
            <a:pPr lvl="1">
              <a:lnSpc>
                <a:spcPct val="150000"/>
              </a:lnSpc>
            </a:pPr>
            <a:r>
              <a:rPr lang="en-US" sz="2200" dirty="0" smtClean="0"/>
              <a:t>Discretionary spending?</a:t>
            </a:r>
          </a:p>
          <a:p>
            <a:pPr lvl="1">
              <a:lnSpc>
                <a:spcPct val="150000"/>
              </a:lnSpc>
            </a:pPr>
            <a:r>
              <a:rPr lang="en-US" sz="2200" dirty="0" smtClean="0"/>
              <a:t>Partial substitution of conventional savings?</a:t>
            </a:r>
          </a:p>
          <a:p>
            <a:pPr lvl="1">
              <a:lnSpc>
                <a:spcPct val="150000"/>
              </a:lnSpc>
            </a:pPr>
            <a:r>
              <a:rPr lang="en-US" sz="2200" dirty="0" smtClean="0"/>
              <a:t>Neither of the two?</a:t>
            </a:r>
          </a:p>
        </p:txBody>
      </p:sp>
    </p:spTree>
    <p:extLst>
      <p:ext uri="{BB962C8B-B14F-4D97-AF65-F5344CB8AC3E}">
        <p14:creationId xmlns:p14="http://schemas.microsoft.com/office/powerpoint/2010/main" val="364064102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458200" cy="1143000"/>
          </a:xfrm>
        </p:spPr>
        <p:txBody>
          <a:bodyPr>
            <a:noAutofit/>
          </a:bodyPr>
          <a:lstStyle/>
          <a:p>
            <a:r>
              <a:rPr lang="en-US" sz="3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Thank You!</a:t>
            </a:r>
            <a:endParaRPr lang="en-US" sz="3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76200" y="1371600"/>
            <a:ext cx="896112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146" name="Picture 2" descr="Imag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33700" y="2209800"/>
            <a:ext cx="3276600" cy="33606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939454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4582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Healthcare expenditure is key driver of poverty generation in India</a:t>
            </a:r>
            <a:endParaRPr lang="en-US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76200" y="1371600"/>
            <a:ext cx="8961120" cy="457200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dirty="0" smtClean="0"/>
              <a:t>~25 million HH pushed into poverty  (‘financial catastrophe’)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Out-of-pocket health expenses affect HHs beyond expenditure</a:t>
            </a:r>
          </a:p>
          <a:p>
            <a:pPr lvl="1">
              <a:lnSpc>
                <a:spcPct val="150000"/>
              </a:lnSpc>
            </a:pPr>
            <a:r>
              <a:rPr lang="en-US" sz="2000" dirty="0" smtClean="0"/>
              <a:t>Ability to repay debt (Van </a:t>
            </a:r>
            <a:r>
              <a:rPr lang="en-US" sz="2000" dirty="0" err="1" smtClean="0"/>
              <a:t>Damme</a:t>
            </a:r>
            <a:r>
              <a:rPr lang="en-US" sz="2000" dirty="0" smtClean="0"/>
              <a:t> et al, 2004)</a:t>
            </a:r>
          </a:p>
          <a:p>
            <a:pPr lvl="1">
              <a:lnSpc>
                <a:spcPct val="150000"/>
              </a:lnSpc>
            </a:pPr>
            <a:r>
              <a:rPr lang="en-US" sz="2000" dirty="0" smtClean="0"/>
              <a:t>Investment in productive assets (</a:t>
            </a:r>
            <a:r>
              <a:rPr lang="en-US" sz="2000" dirty="0" err="1" smtClean="0"/>
              <a:t>Kochar</a:t>
            </a:r>
            <a:r>
              <a:rPr lang="en-US" sz="2000" dirty="0" smtClean="0"/>
              <a:t>, 2004)</a:t>
            </a:r>
          </a:p>
          <a:p>
            <a:r>
              <a:rPr lang="en-US" dirty="0" smtClean="0"/>
              <a:t>Nationally, 5% HHs have health insurance*</a:t>
            </a:r>
            <a:r>
              <a:rPr lang="en-US" sz="1800" dirty="0" smtClean="0"/>
              <a:t> </a:t>
            </a:r>
          </a:p>
          <a:p>
            <a:pPr lvl="1">
              <a:lnSpc>
                <a:spcPct val="150000"/>
              </a:lnSpc>
            </a:pPr>
            <a:r>
              <a:rPr lang="en-US" sz="2000" dirty="0" smtClean="0"/>
              <a:t>Situation worse in rural areas (~3%)</a:t>
            </a:r>
          </a:p>
          <a:p>
            <a:pPr lvl="1">
              <a:lnSpc>
                <a:spcPct val="150000"/>
              </a:lnSpc>
            </a:pPr>
            <a:r>
              <a:rPr lang="en-US" sz="2000" dirty="0" smtClean="0"/>
              <a:t>1.6% poorest households have insurance coverage</a:t>
            </a:r>
          </a:p>
          <a:p>
            <a:pPr lvl="1">
              <a:lnSpc>
                <a:spcPct val="150000"/>
              </a:lnSpc>
            </a:pPr>
            <a:r>
              <a:rPr lang="en-US" sz="2000" dirty="0" smtClean="0"/>
              <a:t>NGO-facilitated schemes associated with high </a:t>
            </a:r>
            <a:r>
              <a:rPr lang="en-US" sz="2000" dirty="0" err="1" smtClean="0"/>
              <a:t>premia</a:t>
            </a:r>
            <a:r>
              <a:rPr lang="en-US" sz="2000" dirty="0" smtClean="0"/>
              <a:t>/administrative costs</a:t>
            </a:r>
            <a:endParaRPr lang="en-US" sz="2000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76200" y="1371600"/>
            <a:ext cx="896112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304800" y="6324600"/>
            <a:ext cx="873252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*Source: </a:t>
            </a:r>
            <a:r>
              <a:rPr lang="en-US" sz="1600" dirty="0"/>
              <a:t>International Institute for Population Sciences, District Level Household and Facility Survey, 2007-2008</a:t>
            </a:r>
          </a:p>
        </p:txBody>
      </p:sp>
      <p:pic>
        <p:nvPicPr>
          <p:cNvPr id="2050" name="Picture 2" descr="Image result for healthcare india village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3600" y="3048000"/>
            <a:ext cx="2857500" cy="190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444219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81120" y="1371600"/>
            <a:ext cx="8956200" cy="5410200"/>
          </a:xfrm>
        </p:spPr>
        <p:txBody>
          <a:bodyPr numCol="2">
            <a:noAutofit/>
          </a:bodyPr>
          <a:lstStyle/>
          <a:p>
            <a:pPr>
              <a:lnSpc>
                <a:spcPct val="150000"/>
              </a:lnSpc>
            </a:pPr>
            <a:r>
              <a:rPr lang="en-US" sz="2200" dirty="0" smtClean="0"/>
              <a:t>Jones et al (2003)</a:t>
            </a:r>
          </a:p>
          <a:p>
            <a:pPr>
              <a:lnSpc>
                <a:spcPct val="150000"/>
              </a:lnSpc>
            </a:pPr>
            <a:r>
              <a:rPr lang="en-US" sz="2200" dirty="0" smtClean="0"/>
              <a:t>Banerjee </a:t>
            </a:r>
            <a:r>
              <a:rPr lang="en-US" sz="2200" dirty="0" smtClean="0"/>
              <a:t>&amp; </a:t>
            </a:r>
            <a:r>
              <a:rPr lang="en-US" sz="2200" dirty="0" err="1" smtClean="0"/>
              <a:t>Duflo</a:t>
            </a:r>
            <a:r>
              <a:rPr lang="en-US" sz="2200" dirty="0" smtClean="0"/>
              <a:t> (2007)</a:t>
            </a:r>
          </a:p>
          <a:p>
            <a:pPr>
              <a:lnSpc>
                <a:spcPct val="150000"/>
              </a:lnSpc>
            </a:pPr>
            <a:r>
              <a:rPr lang="en-US" sz="2200" dirty="0" smtClean="0"/>
              <a:t>Banerjee, </a:t>
            </a:r>
            <a:r>
              <a:rPr lang="en-US" sz="2200" dirty="0" err="1" smtClean="0"/>
              <a:t>Duflo</a:t>
            </a:r>
            <a:r>
              <a:rPr lang="en-US" sz="2200" dirty="0" smtClean="0"/>
              <a:t> &amp; </a:t>
            </a:r>
            <a:r>
              <a:rPr lang="en-US" sz="2200" dirty="0" err="1" smtClean="0"/>
              <a:t>Glennerster</a:t>
            </a:r>
            <a:r>
              <a:rPr lang="en-US" sz="2200" dirty="0" smtClean="0"/>
              <a:t> (2006</a:t>
            </a:r>
            <a:r>
              <a:rPr lang="en-US" sz="2200" dirty="0" smtClean="0"/>
              <a:t>)</a:t>
            </a:r>
          </a:p>
          <a:p>
            <a:pPr>
              <a:lnSpc>
                <a:spcPct val="150000"/>
              </a:lnSpc>
            </a:pPr>
            <a:r>
              <a:rPr lang="en-US" sz="2200" dirty="0" err="1" smtClean="0"/>
              <a:t>Bernheim</a:t>
            </a:r>
            <a:r>
              <a:rPr lang="en-US" sz="2200" dirty="0" smtClean="0"/>
              <a:t>, Ray and </a:t>
            </a:r>
            <a:r>
              <a:rPr lang="en-US" sz="2200" dirty="0" err="1" smtClean="0"/>
              <a:t>Yeltekin</a:t>
            </a:r>
            <a:r>
              <a:rPr lang="en-US" sz="2200" dirty="0" smtClean="0"/>
              <a:t> (2015)</a:t>
            </a:r>
            <a:endParaRPr lang="en-US" sz="2200" dirty="0" smtClean="0"/>
          </a:p>
          <a:p>
            <a:pPr>
              <a:lnSpc>
                <a:spcPct val="150000"/>
              </a:lnSpc>
            </a:pPr>
            <a:r>
              <a:rPr lang="en-US" sz="2200" dirty="0" smtClean="0"/>
              <a:t>Banerjee &amp; </a:t>
            </a:r>
            <a:r>
              <a:rPr lang="en-US" sz="2200" dirty="0" err="1" smtClean="0"/>
              <a:t>Mulainathan</a:t>
            </a:r>
            <a:r>
              <a:rPr lang="en-US" sz="2200" dirty="0" smtClean="0"/>
              <a:t> (2010)</a:t>
            </a:r>
          </a:p>
          <a:p>
            <a:pPr>
              <a:lnSpc>
                <a:spcPct val="150000"/>
              </a:lnSpc>
            </a:pPr>
            <a:r>
              <a:rPr lang="en-US" sz="2200" dirty="0" smtClean="0"/>
              <a:t>Ashraf, </a:t>
            </a:r>
            <a:r>
              <a:rPr lang="en-US" sz="2200" dirty="0" err="1" smtClean="0"/>
              <a:t>Karlan</a:t>
            </a:r>
            <a:r>
              <a:rPr lang="en-US" sz="2200" dirty="0" smtClean="0"/>
              <a:t> and Yin (2006)</a:t>
            </a:r>
          </a:p>
          <a:p>
            <a:pPr>
              <a:lnSpc>
                <a:spcPct val="150000"/>
              </a:lnSpc>
            </a:pPr>
            <a:r>
              <a:rPr lang="en-US" sz="2200" dirty="0" err="1" smtClean="0"/>
              <a:t>Karlan</a:t>
            </a:r>
            <a:r>
              <a:rPr lang="en-US" sz="2200" dirty="0" smtClean="0"/>
              <a:t> </a:t>
            </a:r>
            <a:r>
              <a:rPr lang="en-US" sz="2200" dirty="0" smtClean="0"/>
              <a:t>et al (2011)</a:t>
            </a:r>
          </a:p>
          <a:p>
            <a:pPr>
              <a:lnSpc>
                <a:spcPct val="150000"/>
              </a:lnSpc>
            </a:pPr>
            <a:r>
              <a:rPr lang="en-US" sz="2200" dirty="0" smtClean="0"/>
              <a:t>Kast, Meier &amp; </a:t>
            </a:r>
            <a:r>
              <a:rPr lang="en-US" sz="2200" dirty="0" err="1" smtClean="0"/>
              <a:t>Pomeranz</a:t>
            </a:r>
            <a:r>
              <a:rPr lang="en-US" sz="2200" dirty="0" smtClean="0"/>
              <a:t> (2011</a:t>
            </a:r>
            <a:r>
              <a:rPr lang="en-US" sz="2200" dirty="0"/>
              <a:t>) </a:t>
            </a:r>
            <a:endParaRPr lang="en-US" sz="2200" dirty="0" smtClean="0"/>
          </a:p>
          <a:p>
            <a:pPr>
              <a:lnSpc>
                <a:spcPct val="150000"/>
              </a:lnSpc>
            </a:pPr>
            <a:r>
              <a:rPr lang="en-US" sz="2200" dirty="0" err="1" smtClean="0"/>
              <a:t>Massaro</a:t>
            </a:r>
            <a:r>
              <a:rPr lang="en-US" sz="2200" dirty="0" smtClean="0"/>
              <a:t> </a:t>
            </a:r>
            <a:r>
              <a:rPr lang="en-US" sz="2200" dirty="0"/>
              <a:t>and </a:t>
            </a:r>
            <a:r>
              <a:rPr lang="en-US" sz="2200" dirty="0" err="1"/>
              <a:t>Woong</a:t>
            </a:r>
            <a:r>
              <a:rPr lang="en-US" sz="2200" dirty="0"/>
              <a:t> (1995)</a:t>
            </a:r>
          </a:p>
          <a:p>
            <a:pPr>
              <a:lnSpc>
                <a:spcPct val="150000"/>
              </a:lnSpc>
            </a:pPr>
            <a:r>
              <a:rPr lang="en-US" sz="2200" dirty="0"/>
              <a:t>Xu et al (2003</a:t>
            </a:r>
            <a:r>
              <a:rPr lang="en-US" sz="2200" dirty="0" smtClean="0"/>
              <a:t>)</a:t>
            </a:r>
            <a:endParaRPr lang="en-US" sz="2200" dirty="0" smtClean="0"/>
          </a:p>
          <a:p>
            <a:pPr>
              <a:lnSpc>
                <a:spcPct val="150000"/>
              </a:lnSpc>
            </a:pPr>
            <a:r>
              <a:rPr lang="en-US" sz="2200" dirty="0" err="1" smtClean="0"/>
              <a:t>Dupas</a:t>
            </a:r>
            <a:r>
              <a:rPr lang="en-US" sz="2200" dirty="0" smtClean="0"/>
              <a:t> &amp; Robinson (2013)</a:t>
            </a:r>
          </a:p>
          <a:p>
            <a:pPr>
              <a:lnSpc>
                <a:spcPct val="150000"/>
              </a:lnSpc>
            </a:pPr>
            <a:endParaRPr lang="en-US" sz="2200" dirty="0"/>
          </a:p>
        </p:txBody>
      </p:sp>
      <p:pic>
        <p:nvPicPr>
          <p:cNvPr id="1034" name="Picture 10" descr="Image result for kenya flag map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722" t="15515" r="21649" b="15721"/>
          <a:stretch/>
        </p:blipFill>
        <p:spPr bwMode="auto">
          <a:xfrm>
            <a:off x="5879143" y="3067668"/>
            <a:ext cx="1163963" cy="14133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915400" cy="1143000"/>
          </a:xfrm>
        </p:spPr>
        <p:txBody>
          <a:bodyPr>
            <a:noAutofit/>
          </a:bodyPr>
          <a:lstStyle/>
          <a:p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Literature suggests potential for additional savings for low income groups through commitment-based savings products</a:t>
            </a:r>
            <a:endParaRPr lang="en-US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76200" y="1371600"/>
            <a:ext cx="896112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Rectangle 3"/>
          <p:cNvSpPr/>
          <p:nvPr/>
        </p:nvSpPr>
        <p:spPr>
          <a:xfrm>
            <a:off x="4763311" y="2057400"/>
            <a:ext cx="2819400" cy="381000"/>
          </a:xfrm>
          <a:prstGeom prst="rect">
            <a:avLst/>
          </a:prstGeom>
          <a:noFill/>
          <a:ln w="28575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6461124" y="2438400"/>
            <a:ext cx="1" cy="72513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AutoShape 2" descr="Image result for healthcare india village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AutoShape 4" descr="Image result for kenya flag map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AutoShape 6" descr="Image result for kenya flag map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" name="AutoShape 8" descr="Image result for kenya flag map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cxnSp>
        <p:nvCxnSpPr>
          <p:cNvPr id="16" name="Straight Arrow Connector 15"/>
          <p:cNvCxnSpPr/>
          <p:nvPr/>
        </p:nvCxnSpPr>
        <p:spPr>
          <a:xfrm flipH="1">
            <a:off x="6461124" y="4326204"/>
            <a:ext cx="1" cy="47932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 14"/>
          <p:cNvSpPr/>
          <p:nvPr/>
        </p:nvSpPr>
        <p:spPr>
          <a:xfrm>
            <a:off x="6781800" y="4430661"/>
            <a:ext cx="1688907" cy="36993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MOTIVATION</a:t>
            </a:r>
            <a:endParaRPr lang="en-US" b="1" dirty="0"/>
          </a:p>
        </p:txBody>
      </p:sp>
      <p:pic>
        <p:nvPicPr>
          <p:cNvPr id="1036" name="Picture 12" descr="Image result for west bengal map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41638" y="4805526"/>
            <a:ext cx="1238973" cy="1861902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586910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808720" cy="1143000"/>
          </a:xfrm>
        </p:spPr>
        <p:txBody>
          <a:bodyPr>
            <a:noAutofit/>
          </a:bodyPr>
          <a:lstStyle/>
          <a:p>
            <a:r>
              <a:rPr lang="en-US" sz="3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Research Design includes randomized selection of SHGs within selected villages </a:t>
            </a:r>
            <a:endParaRPr lang="en-US" sz="3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81120" y="1371600"/>
            <a:ext cx="8956200" cy="5334000"/>
          </a:xfrm>
        </p:spPr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en-US" dirty="0" smtClean="0"/>
              <a:t>Two similar villages with active NGO involvement* were identified</a:t>
            </a:r>
          </a:p>
          <a:p>
            <a:pPr lvl="1">
              <a:lnSpc>
                <a:spcPct val="150000"/>
              </a:lnSpc>
            </a:pPr>
            <a:r>
              <a:rPr lang="en-US" sz="2000" dirty="0" smtClean="0"/>
              <a:t>Similar demographics</a:t>
            </a:r>
          </a:p>
          <a:p>
            <a:pPr lvl="1">
              <a:lnSpc>
                <a:spcPct val="150000"/>
              </a:lnSpc>
            </a:pPr>
            <a:r>
              <a:rPr lang="en-US" sz="2000" dirty="0" smtClean="0"/>
              <a:t>Adequate distance between them to avoid spillover effects</a:t>
            </a:r>
          </a:p>
          <a:p>
            <a:pPr lvl="1">
              <a:lnSpc>
                <a:spcPct val="150000"/>
              </a:lnSpc>
            </a:pPr>
            <a:r>
              <a:rPr lang="en-US" sz="2000" dirty="0" smtClean="0"/>
              <a:t>Between them, there was random assignment into Control and Treatment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Control Village</a:t>
            </a:r>
          </a:p>
          <a:p>
            <a:pPr lvl="1">
              <a:lnSpc>
                <a:spcPct val="150000"/>
              </a:lnSpc>
            </a:pPr>
            <a:r>
              <a:rPr lang="en-US" sz="2000" dirty="0" smtClean="0"/>
              <a:t>Representative sample** of SHGs (10) was randomly selected</a:t>
            </a:r>
          </a:p>
          <a:p>
            <a:pPr lvl="1">
              <a:lnSpc>
                <a:spcPct val="150000"/>
              </a:lnSpc>
            </a:pPr>
            <a:r>
              <a:rPr lang="en-US" sz="2000" dirty="0" smtClean="0"/>
              <a:t>NGO savings program was active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Treatment Village</a:t>
            </a:r>
          </a:p>
          <a:p>
            <a:pPr lvl="1">
              <a:lnSpc>
                <a:spcPct val="150000"/>
              </a:lnSpc>
            </a:pPr>
            <a:r>
              <a:rPr lang="en-US" sz="2000" dirty="0"/>
              <a:t>Representative sample of </a:t>
            </a:r>
            <a:r>
              <a:rPr lang="en-US" sz="2000" dirty="0" smtClean="0"/>
              <a:t>SHGs (8) </a:t>
            </a:r>
            <a:r>
              <a:rPr lang="en-US" sz="2000" dirty="0"/>
              <a:t>was randomly selected</a:t>
            </a:r>
          </a:p>
          <a:p>
            <a:pPr lvl="1">
              <a:lnSpc>
                <a:spcPct val="150000"/>
              </a:lnSpc>
            </a:pPr>
            <a:r>
              <a:rPr lang="en-US" sz="2000" dirty="0"/>
              <a:t>NGO savings program was </a:t>
            </a:r>
            <a:r>
              <a:rPr lang="en-US" sz="2000" dirty="0" smtClean="0"/>
              <a:t>active; each HH was given a coin box</a:t>
            </a:r>
          </a:p>
          <a:p>
            <a:pPr lvl="1">
              <a:lnSpc>
                <a:spcPct val="150000"/>
              </a:lnSpc>
            </a:pPr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76200" y="1371600"/>
            <a:ext cx="896112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074" name="Picture 2" descr="Image result for dhaniakhali block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292" b="9921"/>
          <a:stretch/>
        </p:blipFill>
        <p:spPr bwMode="auto">
          <a:xfrm>
            <a:off x="6477000" y="3733800"/>
            <a:ext cx="2576052" cy="20205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462097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7660" y="533400"/>
            <a:ext cx="8458200" cy="685800"/>
          </a:xfrm>
        </p:spPr>
        <p:txBody>
          <a:bodyPr>
            <a:noAutofit/>
          </a:bodyPr>
          <a:lstStyle/>
          <a:p>
            <a:r>
              <a:rPr lang="en-US" sz="3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The Coin Box intervention</a:t>
            </a:r>
            <a:endParaRPr lang="en-US" sz="3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28600" y="1524000"/>
            <a:ext cx="8686800" cy="5029200"/>
          </a:xfrm>
        </p:spPr>
        <p:txBody>
          <a:bodyPr>
            <a:normAutofit fontScale="92500" lnSpcReduction="10000"/>
          </a:bodyPr>
          <a:lstStyle/>
          <a:p>
            <a:r>
              <a:rPr lang="en-US" u="sng" dirty="0" smtClean="0"/>
              <a:t>Safe storage space for savings</a:t>
            </a:r>
            <a:endParaRPr lang="en-US" u="sng" dirty="0"/>
          </a:p>
          <a:p>
            <a:pPr lvl="1"/>
            <a:r>
              <a:rPr lang="en-US" dirty="0" smtClean="0"/>
              <a:t>Locked box, </a:t>
            </a:r>
            <a:r>
              <a:rPr lang="en-US" dirty="0"/>
              <a:t>k</a:t>
            </a:r>
            <a:r>
              <a:rPr lang="en-US" dirty="0" smtClean="0"/>
              <a:t>ey with program officer</a:t>
            </a:r>
          </a:p>
          <a:p>
            <a:r>
              <a:rPr lang="en-US" u="sng" dirty="0" smtClean="0"/>
              <a:t>Social group pressure for saving</a:t>
            </a:r>
          </a:p>
          <a:p>
            <a:pPr lvl="1"/>
            <a:r>
              <a:rPr lang="en-US" dirty="0" smtClean="0"/>
              <a:t>Min. individual monthly savings decided by group</a:t>
            </a:r>
          </a:p>
          <a:p>
            <a:pPr marL="320040" lvl="1" indent="0">
              <a:buNone/>
            </a:pPr>
            <a:r>
              <a:rPr lang="en-US" dirty="0" smtClean="0"/>
              <a:t>(at least 30 rupees monthly)</a:t>
            </a:r>
          </a:p>
          <a:p>
            <a:pPr lvl="1"/>
            <a:r>
              <a:rPr lang="en-US" dirty="0" smtClean="0"/>
              <a:t>Fine for non-compliance, monthly checks</a:t>
            </a:r>
          </a:p>
          <a:p>
            <a:r>
              <a:rPr lang="en-US" u="sng" dirty="0" smtClean="0"/>
              <a:t>Accounting of household savings</a:t>
            </a:r>
          </a:p>
          <a:p>
            <a:pPr lvl="1"/>
            <a:r>
              <a:rPr lang="en-US" dirty="0" smtClean="0"/>
              <a:t>Deposit record sheet</a:t>
            </a:r>
          </a:p>
          <a:p>
            <a:r>
              <a:rPr lang="en-US" u="sng" dirty="0" smtClean="0"/>
              <a:t>Earmarking for health emergencies</a:t>
            </a:r>
            <a:endParaRPr lang="en-US" u="sng" dirty="0"/>
          </a:p>
          <a:p>
            <a:pPr lvl="1"/>
            <a:r>
              <a:rPr lang="en-US" dirty="0" smtClean="0"/>
              <a:t>Two claims of up to 3 x Min. Individual Monthly Contribution</a:t>
            </a:r>
          </a:p>
          <a:p>
            <a:pPr lvl="1"/>
            <a:r>
              <a:rPr lang="en-US" dirty="0" smtClean="0"/>
              <a:t>Claims approved by group, amount taken from all members</a:t>
            </a:r>
          </a:p>
          <a:p>
            <a:r>
              <a:rPr lang="en-US" u="sng" dirty="0" smtClean="0"/>
              <a:t>Assured access to household savings</a:t>
            </a:r>
          </a:p>
          <a:p>
            <a:pPr lvl="1"/>
            <a:r>
              <a:rPr lang="en-US" dirty="0" smtClean="0"/>
              <a:t>Amount received after intervention= Total savings – Amount claimed</a:t>
            </a:r>
          </a:p>
          <a:p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 smtClean="0"/>
          </a:p>
        </p:txBody>
      </p:sp>
      <p:cxnSp>
        <p:nvCxnSpPr>
          <p:cNvPr id="5" name="Straight Connector 4"/>
          <p:cNvCxnSpPr/>
          <p:nvPr/>
        </p:nvCxnSpPr>
        <p:spPr>
          <a:xfrm>
            <a:off x="76200" y="1371600"/>
            <a:ext cx="896112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098" name="Picture 2" descr="Image result for coin box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627" t="5470" r="15767" b="9677"/>
          <a:stretch/>
        </p:blipFill>
        <p:spPr bwMode="auto">
          <a:xfrm>
            <a:off x="6725264" y="2492476"/>
            <a:ext cx="1681317" cy="20205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73322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458200" cy="1143000"/>
          </a:xfrm>
        </p:spPr>
        <p:txBody>
          <a:bodyPr>
            <a:noAutofit/>
          </a:bodyPr>
          <a:lstStyle/>
          <a:p>
            <a:r>
              <a:rPr lang="en-US" sz="3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Econometric Methodology</a:t>
            </a:r>
            <a:endParaRPr lang="en-US" sz="3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76200" y="1396188"/>
            <a:ext cx="8961120" cy="457200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dirty="0" smtClean="0"/>
              <a:t>Standard OLS</a:t>
            </a:r>
          </a:p>
          <a:p>
            <a:pPr lvl="1">
              <a:lnSpc>
                <a:spcPct val="150000"/>
              </a:lnSpc>
            </a:pPr>
            <a:r>
              <a:rPr lang="en-US" dirty="0" smtClean="0"/>
              <a:t>ITT (Intention to Treat Effect)</a:t>
            </a:r>
          </a:p>
          <a:p>
            <a:pPr lvl="1">
              <a:lnSpc>
                <a:spcPct val="150000"/>
              </a:lnSpc>
            </a:pPr>
            <a:r>
              <a:rPr lang="en-US" dirty="0" smtClean="0"/>
              <a:t>Three Specifications Used</a:t>
            </a:r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76200" y="1371600"/>
            <a:ext cx="896112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/>
              <p:cNvSpPr/>
              <p:nvPr/>
            </p:nvSpPr>
            <p:spPr>
              <a:xfrm>
                <a:off x="135192" y="3429000"/>
                <a:ext cx="8961120" cy="193540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200000"/>
                  </a:lnSpc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𝑒𝑛𝑑𝑙𝑖𝑛𝑒𝑠𝑎𝑣𝑖𝑛𝑔𝑠𝑟𝑎𝑡𝑒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𝑖</m:t>
                        </m:r>
                      </m:sub>
                    </m:sSub>
                    <m:r>
                      <a:rPr lang="en-US" i="1">
                        <a:latin typeface="Cambria Math"/>
                      </a:rPr>
                      <m:t>=</m:t>
                    </m:r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𝛼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en-US" i="1">
                        <a:latin typeface="Cambria Math"/>
                      </a:rPr>
                      <m:t>+</m:t>
                    </m:r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𝛽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en-US" i="1">
                        <a:latin typeface="Cambria Math"/>
                      </a:rPr>
                      <m:t>.</m:t>
                    </m:r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𝑡𝑟𝑒𝑎𝑡𝑚𝑒𝑛𝑡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𝑖</m:t>
                        </m:r>
                      </m:sub>
                    </m:sSub>
                    <m:r>
                      <a:rPr lang="en-US" i="1">
                        <a:latin typeface="Cambria Math"/>
                      </a:rPr>
                      <m:t>+</m:t>
                    </m:r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∈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dirty="0"/>
                  <a:t> ………………………………….(1)</a:t>
                </a:r>
              </a:p>
              <a:p>
                <a:pPr>
                  <a:lnSpc>
                    <a:spcPct val="200000"/>
                  </a:lnSpc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𝑒𝑛𝑑𝑙𝑖𝑛𝑒𝑠𝑎𝑣𝑖𝑛𝑔𝑠𝑟𝑎𝑡𝑒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𝑖</m:t>
                        </m:r>
                      </m:sub>
                    </m:sSub>
                    <m:r>
                      <a:rPr lang="en-US" i="1">
                        <a:latin typeface="Cambria Math"/>
                      </a:rPr>
                      <m:t>=</m:t>
                    </m:r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𝛼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2</m:t>
                        </m:r>
                      </m:sub>
                    </m:sSub>
                    <m:r>
                      <a:rPr lang="en-US" i="1">
                        <a:latin typeface="Cambria Math"/>
                      </a:rPr>
                      <m:t>+</m:t>
                    </m:r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𝛽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2</m:t>
                        </m:r>
                      </m:sub>
                    </m:sSub>
                    <m:r>
                      <a:rPr lang="en-US" i="1">
                        <a:latin typeface="Cambria Math"/>
                      </a:rPr>
                      <m:t>.</m:t>
                    </m:r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𝑡𝑟𝑒𝑎𝑡𝑚𝑒𝑛𝑡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𝑖</m:t>
                        </m:r>
                      </m:sub>
                    </m:sSub>
                    <m:r>
                      <a:rPr lang="en-US" i="1">
                        <a:latin typeface="Cambria Math"/>
                      </a:rPr>
                      <m:t>+ </m:t>
                    </m:r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𝑔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𝑘</m:t>
                        </m:r>
                      </m:sub>
                    </m:sSub>
                    <m:r>
                      <a:rPr lang="en-US" i="1">
                        <a:latin typeface="Cambria Math"/>
                      </a:rPr>
                      <m:t>+</m:t>
                    </m:r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∈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dirty="0"/>
                  <a:t>…………………………...(2)</a:t>
                </a:r>
              </a:p>
              <a:p>
                <a:pPr>
                  <a:lnSpc>
                    <a:spcPct val="200000"/>
                  </a:lnSpc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𝑒𝑛𝑑𝑙𝑖𝑛𝑒𝑠𝑎𝑣𝑖𝑛𝑔𝑠𝑟𝑎𝑡𝑒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𝑖</m:t>
                        </m:r>
                      </m:sub>
                    </m:sSub>
                    <m:r>
                      <a:rPr lang="en-US" i="1">
                        <a:latin typeface="Cambria Math"/>
                      </a:rPr>
                      <m:t>=</m:t>
                    </m:r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𝛼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3</m:t>
                        </m:r>
                      </m:sub>
                    </m:sSub>
                    <m:r>
                      <a:rPr lang="en-US" i="1">
                        <a:latin typeface="Cambria Math"/>
                      </a:rPr>
                      <m:t>+</m:t>
                    </m:r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𝛽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3</m:t>
                        </m:r>
                      </m:sub>
                    </m:sSub>
                    <m:r>
                      <a:rPr lang="en-US" i="1">
                        <a:latin typeface="Cambria Math"/>
                      </a:rPr>
                      <m:t>.</m:t>
                    </m:r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𝑡𝑟𝑒𝑎𝑡𝑚𝑒𝑛𝑡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𝑖</m:t>
                        </m:r>
                      </m:sub>
                    </m:sSub>
                    <m:r>
                      <a:rPr lang="en-US" i="1">
                        <a:latin typeface="Cambria Math"/>
                      </a:rPr>
                      <m:t>+ </m:t>
                    </m:r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𝑔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𝑘</m:t>
                        </m:r>
                      </m:sub>
                    </m:sSub>
                    <m:r>
                      <a:rPr lang="en-US" i="1">
                        <a:latin typeface="Cambria Math"/>
                      </a:rPr>
                      <m:t>+</m:t>
                    </m:r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𝑓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𝑖</m:t>
                        </m:r>
                      </m:sub>
                    </m:sSub>
                    <m:r>
                      <a:rPr lang="en-US" i="1">
                        <a:latin typeface="Cambria Math"/>
                      </a:rPr>
                      <m:t>+</m:t>
                    </m:r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∈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dirty="0"/>
                  <a:t>……………………...(3)</a:t>
                </a:r>
              </a:p>
            </p:txBody>
          </p:sp>
        </mc:Choice>
        <mc:Fallback xmlns=""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5192" y="3429000"/>
                <a:ext cx="8961120" cy="1935402"/>
              </a:xfrm>
              <a:prstGeom prst="rect">
                <a:avLst/>
              </a:prstGeom>
              <a:blipFill rotWithShape="1">
                <a:blip r:embed="rId2"/>
                <a:stretch>
                  <a:fillRect l="-13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268813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458200" cy="1143000"/>
          </a:xfrm>
        </p:spPr>
        <p:txBody>
          <a:bodyPr>
            <a:noAutofit/>
          </a:bodyPr>
          <a:lstStyle/>
          <a:p>
            <a:r>
              <a:rPr lang="en-US" sz="3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Results (1/3)</a:t>
            </a:r>
            <a:endParaRPr lang="en-US" sz="3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76200" y="1371600"/>
            <a:ext cx="896112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122" name="Picture 2" descr="C:\Users\Kartikeya\Desktop\20161227_Jadavpur_Analysis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0625" y="1628775"/>
            <a:ext cx="6762750" cy="4924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873779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458200" cy="1143000"/>
          </a:xfrm>
        </p:spPr>
        <p:txBody>
          <a:bodyPr>
            <a:noAutofit/>
          </a:bodyPr>
          <a:lstStyle/>
          <a:p>
            <a:r>
              <a:rPr lang="en-US" sz="3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Results (2/3)</a:t>
            </a:r>
            <a:endParaRPr lang="en-US" sz="3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76200" y="1371600"/>
            <a:ext cx="896112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9318" y="1425647"/>
            <a:ext cx="6793082" cy="53068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5697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458200" cy="1143000"/>
          </a:xfrm>
        </p:spPr>
        <p:txBody>
          <a:bodyPr>
            <a:noAutofit/>
          </a:bodyPr>
          <a:lstStyle/>
          <a:p>
            <a:r>
              <a:rPr lang="en-US" sz="3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Results (</a:t>
            </a:r>
            <a:r>
              <a:rPr lang="en-US" sz="3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3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/3)</a:t>
            </a:r>
            <a:endParaRPr lang="en-US" sz="3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76200" y="1371600"/>
            <a:ext cx="896112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9200" y="1475569"/>
            <a:ext cx="6324600" cy="52163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972202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613</TotalTime>
  <Words>581</Words>
  <Application>Microsoft Office PowerPoint</Application>
  <PresentationFormat>On-screen Show (4:3)</PresentationFormat>
  <Paragraphs>82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Equity</vt:lpstr>
      <vt:lpstr>A COIN BOX FOR HEALTH EVIDENCE FROM A RANDOMIZED EXPERIMENT OF COMMITMENT SAVINGS AS HEALTH INSURANCE IN RURAL WEST BENGAL</vt:lpstr>
      <vt:lpstr>Healthcare expenditure is key driver of poverty generation in India</vt:lpstr>
      <vt:lpstr>Literature suggests potential for additional savings for low income groups through commitment-based savings products</vt:lpstr>
      <vt:lpstr>Research Design includes randomized selection of SHGs within selected villages </vt:lpstr>
      <vt:lpstr>The Coin Box intervention</vt:lpstr>
      <vt:lpstr>Econometric Methodology</vt:lpstr>
      <vt:lpstr>Results (1/3)</vt:lpstr>
      <vt:lpstr>Results (2/3)</vt:lpstr>
      <vt:lpstr>Results (3/3)</vt:lpstr>
      <vt:lpstr>Conclusions</vt:lpstr>
      <vt:lpstr>Next Steps</vt:lpstr>
      <vt:lpstr>Thank You!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COIN BOX FOR HEALTH Evidence from a Randomized Experiment of Commitment Savings as Health Insurance in Rural West Bengal</dc:title>
  <dc:creator>Kartikeya</dc:creator>
  <cp:lastModifiedBy>Sahibjeet</cp:lastModifiedBy>
  <cp:revision>60</cp:revision>
  <dcterms:created xsi:type="dcterms:W3CDTF">2016-12-27T15:38:03Z</dcterms:created>
  <dcterms:modified xsi:type="dcterms:W3CDTF">2016-12-28T02:59:03Z</dcterms:modified>
</cp:coreProperties>
</file>