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82" r:id="rId6"/>
    <p:sldId id="262" r:id="rId7"/>
    <p:sldId id="263" r:id="rId8"/>
    <p:sldId id="264" r:id="rId9"/>
    <p:sldId id="265" r:id="rId10"/>
    <p:sldId id="266" r:id="rId11"/>
    <p:sldId id="283" r:id="rId12"/>
    <p:sldId id="268" r:id="rId13"/>
    <p:sldId id="269" r:id="rId14"/>
    <p:sldId id="270" r:id="rId15"/>
    <p:sldId id="271" r:id="rId16"/>
    <p:sldId id="272" r:id="rId17"/>
    <p:sldId id="284" r:id="rId18"/>
    <p:sldId id="274" r:id="rId19"/>
    <p:sldId id="275" r:id="rId20"/>
    <p:sldId id="285" r:id="rId21"/>
    <p:sldId id="277" r:id="rId22"/>
    <p:sldId id="286" r:id="rId23"/>
    <p:sldId id="278" r:id="rId24"/>
    <p:sldId id="287" r:id="rId25"/>
    <p:sldId id="279" r:id="rId26"/>
    <p:sldId id="288" r:id="rId27"/>
    <p:sldId id="289" r:id="rId28"/>
    <p:sldId id="280" r:id="rId29"/>
    <p:sldId id="281" r:id="rId30"/>
    <p:sldId id="290" r:id="rId31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94679" autoAdjust="0"/>
  </p:normalViewPr>
  <p:slideViewPr>
    <p:cSldViewPr snapToGrid="0" snapToObjects="1">
      <p:cViewPr varScale="1">
        <p:scale>
          <a:sx n="79" d="100"/>
          <a:sy n="79" d="100"/>
        </p:scale>
        <p:origin x="-5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23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2D0EB-E870-D34B-B3BF-DE5A65D5FF1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5000"/>
            <a:ext cx="548640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6E879-8AD0-7141-8E0F-94E7EE2AF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7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mailto:Mozambique@theigc.org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804" y="2154404"/>
            <a:ext cx="7772400" cy="1362075"/>
          </a:xfrm>
        </p:spPr>
        <p:txBody>
          <a:bodyPr anchor="b">
            <a:noAutofit/>
          </a:bodyPr>
          <a:lstStyle>
            <a:lvl1pPr algn="l">
              <a:defRPr sz="4400" b="1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2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2188" y="612775"/>
            <a:ext cx="784601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217" y="4864837"/>
            <a:ext cx="784498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fld id="{CBF00C0C-DDC1-4C4A-8AE3-F4BB14C3320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13217" y="5956924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rgbClr val="26A1B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54602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21821"/>
            <a:ext cx="7762920" cy="1143000"/>
          </a:xfrm>
        </p:spPr>
        <p:txBody>
          <a:bodyPr anchor="ctr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266549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5542"/>
            <a:ext cx="1828800" cy="5004200"/>
          </a:xfrm>
        </p:spPr>
        <p:txBody>
          <a:bodyPr vert="eaVert" anchor="t"/>
          <a:lstStyle>
            <a:lvl1pPr>
              <a:defRPr>
                <a:solidFill>
                  <a:srgbClr val="C3C19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216" y="623814"/>
            <a:ext cx="5863783" cy="49859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714816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21835" y="2284097"/>
            <a:ext cx="30335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IGC-Mozambique</a:t>
            </a:r>
          </a:p>
          <a:p>
            <a:r>
              <a:rPr lang="en-GB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Av. A. Sekou Touré 21,</a:t>
            </a:r>
          </a:p>
          <a:p>
            <a:r>
              <a:rPr lang="en-GB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GB" sz="18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floor, flat 55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Maputo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email: </a:t>
            </a:r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Mozambique@theigc.org</a:t>
            </a:r>
            <a:endParaRPr lang="pt-PT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PT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Twitter</a:t>
            </a:r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@</a:t>
            </a:r>
            <a:r>
              <a:rPr lang="pt-PT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IGC_Mozambique</a:t>
            </a:r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PT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en-US" sz="2400" u="none" spc="0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04069" y="2110505"/>
            <a:ext cx="27685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637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283774" cy="1601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53" y="450172"/>
            <a:ext cx="1065657" cy="89532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217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09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189" y="236226"/>
            <a:ext cx="7763948" cy="1143000"/>
          </a:xfrm>
        </p:spPr>
        <p:txBody>
          <a:bodyPr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GB" dirty="0" smtClean="0"/>
              <a:t>Click to edit Master title style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88" y="1465243"/>
            <a:ext cx="7763949" cy="47909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57" y="6322282"/>
            <a:ext cx="534666" cy="44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8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op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531" y="2149095"/>
            <a:ext cx="7776000" cy="1368000"/>
          </a:xfrm>
        </p:spPr>
        <p:txBody>
          <a:bodyPr anchor="b"/>
          <a:lstStyle>
            <a:lvl1pPr algn="l">
              <a:defRPr b="1">
                <a:solidFill>
                  <a:srgbClr val="5415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804" y="4446571"/>
            <a:ext cx="7772400" cy="943897"/>
          </a:xfrm>
        </p:spPr>
        <p:txBody>
          <a:bodyPr anchor="t"/>
          <a:lstStyle>
            <a:lvl1pPr marL="0" indent="0">
              <a:buNone/>
              <a:defRPr sz="2000" baseline="0">
                <a:solidFill>
                  <a:srgbClr val="2629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Short texts here, only if necessary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13217" y="6623880"/>
            <a:ext cx="784498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0497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rgbClr val="5415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188" y="2073960"/>
            <a:ext cx="3883611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73960"/>
            <a:ext cx="3727937" cy="329388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11377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9" y="2092432"/>
            <a:ext cx="3885198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88" y="2732194"/>
            <a:ext cx="3885199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92432"/>
            <a:ext cx="3731112" cy="46443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97A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32194"/>
            <a:ext cx="3731113" cy="286841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55446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40093"/>
            <a:ext cx="8229600" cy="1143000"/>
          </a:xfrm>
        </p:spPr>
        <p:txBody>
          <a:bodyPr anchor="ctr"/>
          <a:lstStyle>
            <a:lvl1pPr algn="l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603935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03452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17" y="638911"/>
            <a:ext cx="2852296" cy="905138"/>
          </a:xfrm>
        </p:spPr>
        <p:txBody>
          <a:bodyPr anchor="t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8911"/>
            <a:ext cx="4883150" cy="49525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188" y="1617141"/>
            <a:ext cx="2853325" cy="39743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40295" y="6101944"/>
            <a:ext cx="2895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54156B"/>
                </a:solidFill>
              </a:defRPr>
            </a:lvl1pPr>
          </a:lstStyle>
          <a:p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09381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189" y="621821"/>
            <a:ext cx="77639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188" y="2092232"/>
            <a:ext cx="7763949" cy="3279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 bullet</a:t>
            </a:r>
          </a:p>
          <a:p>
            <a:pPr lvl="2"/>
            <a:r>
              <a:rPr lang="en-GB" dirty="0" smtClean="0"/>
              <a:t>Third level bullet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04C6-6A7C-884D-A5F6-14714D23C281}" type="datetime1">
              <a:rPr lang="en-GB" smtClean="0"/>
              <a:t>19/09/2017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005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63D25-458D-D345-A2C7-3D6E7D506D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04" y="3342072"/>
            <a:ext cx="7772400" cy="1362075"/>
          </a:xfrm>
        </p:spPr>
        <p:txBody>
          <a:bodyPr/>
          <a:lstStyle/>
          <a:p>
            <a:r>
              <a:rPr lang="pt-PT" sz="3200" noProof="0" dirty="0" smtClean="0"/>
              <a:t>Interoperabilidade de </a:t>
            </a: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: Experiência  Internacional</a:t>
            </a:r>
            <a:br>
              <a:rPr lang="pt-PT" sz="3200" noProof="0" dirty="0" smtClean="0"/>
            </a:br>
            <a:r>
              <a:rPr lang="pt-PT" sz="3200" noProof="0" dirty="0" smtClean="0"/>
              <a:t>e Recomendações para Moçambique</a:t>
            </a:r>
            <a:endParaRPr lang="pt-PT" sz="32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04" y="5108723"/>
            <a:ext cx="7772400" cy="943897"/>
          </a:xfrm>
        </p:spPr>
        <p:txBody>
          <a:bodyPr>
            <a:normAutofit fontScale="70000" lnSpcReduction="20000"/>
          </a:bodyPr>
          <a:lstStyle/>
          <a:p>
            <a:r>
              <a:rPr lang="pt-PT" noProof="0" dirty="0"/>
              <a:t>Steffen Hoernig | Universidade Nova de Lisboa</a:t>
            </a:r>
          </a:p>
          <a:p>
            <a:r>
              <a:rPr lang="pt-PT" noProof="0" dirty="0"/>
              <a:t>Marc Bourreau  | Telecom </a:t>
            </a:r>
            <a:r>
              <a:rPr lang="pt-PT" noProof="0" dirty="0" smtClean="0"/>
              <a:t>ParisTech</a:t>
            </a:r>
          </a:p>
          <a:p>
            <a:r>
              <a:rPr lang="pt-PT" noProof="0" dirty="0"/>
              <a:t>Referência de contrato IGC: 1-VCS-VMOZ-VXXXX-36404</a:t>
            </a:r>
          </a:p>
          <a:p>
            <a:r>
              <a:rPr lang="pt-PT" noProof="0" dirty="0"/>
              <a:t>Número de projecto: 36404</a:t>
            </a:r>
          </a:p>
          <a:p>
            <a:endParaRPr lang="pt-PT" noProof="0" dirty="0"/>
          </a:p>
        </p:txBody>
      </p:sp>
    </p:spTree>
    <p:extLst>
      <p:ext uri="{BB962C8B-B14F-4D97-AF65-F5344CB8AC3E}">
        <p14:creationId xmlns:p14="http://schemas.microsoft.com/office/powerpoint/2010/main" val="1176395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Opções Regulatórias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Primeiro passo: Identificar </a:t>
            </a:r>
            <a:r>
              <a:rPr lang="pt-PT" sz="3200" noProof="0" dirty="0" smtClean="0"/>
              <a:t>o problema </a:t>
            </a:r>
            <a:r>
              <a:rPr lang="pt-PT" sz="3200" noProof="0" dirty="0" smtClean="0"/>
              <a:t>e ver soluções além de 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GSMA: Conceito do </a:t>
            </a:r>
            <a:r>
              <a:rPr lang="pt-PT" sz="3200" i="1" noProof="0" dirty="0" smtClean="0"/>
              <a:t>enabling approach </a:t>
            </a:r>
            <a:r>
              <a:rPr lang="pt-PT" sz="3200" noProof="0" dirty="0" smtClean="0"/>
              <a:t>(abordagem activadora), incluindo “deixar o mercado definir IO”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Regulador como coordenador / mediador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Imposição de A2A-IO ou IO de agentes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i="1" noProof="0" dirty="0" smtClean="0"/>
              <a:t>Switch</a:t>
            </a:r>
            <a:r>
              <a:rPr lang="pt-PT" sz="3200" noProof="0" dirty="0" smtClean="0"/>
              <a:t> nacional</a:t>
            </a:r>
            <a:endParaRPr lang="pt-PT" sz="3200" i="1" noProof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000" dirty="0"/>
              <a:t>Interoperabilidade</a:t>
            </a:r>
            <a:r>
              <a:rPr lang="pt-PT" sz="4000" dirty="0" smtClean="0"/>
              <a:t>:</a:t>
            </a:r>
          </a:p>
          <a:p>
            <a:pPr algn="ctr"/>
            <a:r>
              <a:rPr lang="pt-PT" sz="4000" dirty="0" smtClean="0"/>
              <a:t>Casos </a:t>
            </a:r>
            <a:r>
              <a:rPr lang="pt-PT" sz="4000" dirty="0"/>
              <a:t>de </a:t>
            </a:r>
            <a:r>
              <a:rPr lang="pt-PT" sz="4000" dirty="0" smtClean="0"/>
              <a:t>Outros Países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05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Países Retratados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/>
          </a:bodyPr>
          <a:lstStyle/>
          <a:p>
            <a:r>
              <a:rPr lang="pt-PT" sz="3200" noProof="0" dirty="0" smtClean="0"/>
              <a:t>O estudo contém retrados (do muito curto ao muito detalhado) dos países seguintes:</a:t>
            </a:r>
            <a:endParaRPr lang="pt-PT" sz="2800" noProof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71828" y="2985735"/>
          <a:ext cx="7924800" cy="289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Bangladesh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Madagascar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Ruanda</a:t>
                      </a:r>
                      <a:endParaRPr lang="pt-PT" sz="3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Ghana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México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África</a:t>
                      </a:r>
                      <a:r>
                        <a:rPr lang="pt-PT" sz="3200" baseline="0" noProof="0" dirty="0" smtClean="0"/>
                        <a:t> do Sul</a:t>
                      </a:r>
                      <a:endParaRPr lang="pt-PT" sz="3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Índia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Nigéria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Sri Lanka</a:t>
                      </a:r>
                      <a:endParaRPr lang="pt-PT" sz="3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Indonésia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Perú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Tanzania</a:t>
                      </a:r>
                      <a:endParaRPr lang="pt-PT" sz="3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Quénia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Filipinas</a:t>
                      </a:r>
                      <a:endParaRPr lang="pt-PT" sz="3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3200" noProof="0" dirty="0" smtClean="0"/>
                        <a:t>Tailândia</a:t>
                      </a:r>
                      <a:endParaRPr lang="pt-PT" sz="32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0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Nigéria e Ruanda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Em ambos os países, IO foi imposta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A Nigéria impôs um </a:t>
            </a:r>
            <a:r>
              <a:rPr lang="pt-PT" sz="3200" i="1" noProof="0" dirty="0" smtClean="0"/>
              <a:t>switch</a:t>
            </a:r>
            <a:r>
              <a:rPr lang="pt-PT" sz="3200" noProof="0" dirty="0" smtClean="0"/>
              <a:t> central, mas não forçou o seu uso</a:t>
            </a:r>
            <a:endParaRPr lang="pt-PT" sz="3200" noProof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Mercado com poucos clientes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Ruanda revogou a imposição e deixou os operadores encontrarem um acordo, o que aconteceu em 2015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É um mercado onde o número de clientes já era alto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0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Tanzânia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Acordo voluntário entre operadores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O Banco Central delegou a mediação ao </a:t>
            </a:r>
            <a:r>
              <a:rPr lang="pt-PT" sz="3200" i="1" noProof="0" dirty="0" smtClean="0"/>
              <a:t>IFC</a:t>
            </a:r>
            <a:r>
              <a:rPr lang="pt-PT" sz="3200" noProof="0" dirty="0" smtClean="0"/>
              <a:t>, com financiamento da Bill &amp; Melinda Gates Foundation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Acordo em poucos meses, primeiro sem Vodacom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Depois Vodacom entrou também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Evidência de aumento de transacções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Quénia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A grande procura de </a:t>
            </a: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 originou na necessidade de fazer remessas baratas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Safaricom entendeu esta procura e criou M-Pesa com grande sucesso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Depois recusou IO com concorrentes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M-Pesa teve de abrir rede de agentes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Ainda não há A2A-IO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Dúvidas sobre procura de outros serviços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2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África do Sul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Uma parte significativa da população tem contas bancárias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Por isso a procura de </a:t>
            </a: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 é baixa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Em 2016 Vodacom e MTN anunciaram que iam fechar os serviços de </a:t>
            </a:r>
            <a:r>
              <a:rPr lang="pt-PT" sz="3200" i="1" noProof="0" dirty="0" smtClean="0"/>
              <a:t>mobile money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3200" noProof="0" dirty="0" smtClean="0"/>
              <a:t>Lição: É decisivo entender o que os potenciais clientes de </a:t>
            </a: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 realmente precisam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9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000" dirty="0"/>
              <a:t>A Situação em Moçambique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321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4230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Operadores de </a:t>
            </a:r>
            <a:r>
              <a:rPr lang="pt-PT" i="1" noProof="0" dirty="0" smtClean="0"/>
              <a:t>Mobile Money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1377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Em 2011, mcel introduziu Carteira Móvel (mKesh)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Vodacom seguiu com m-Pesa em 2013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dirty="0" smtClean="0"/>
              <a:t>Movitel </a:t>
            </a:r>
            <a:r>
              <a:rPr lang="pt-PT" sz="2400" dirty="0" smtClean="0"/>
              <a:t>está a entrar </a:t>
            </a:r>
            <a:r>
              <a:rPr lang="pt-PT" sz="2400" dirty="0" smtClean="0"/>
              <a:t>com e-Mola em 2017</a:t>
            </a:r>
            <a:endParaRPr lang="pt-PT" sz="2400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O número de utilizadores activos é difícil de obter e depende da definição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Modelos de negócios diferentes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M-Pesa aposta nos </a:t>
            </a:r>
            <a:r>
              <a:rPr lang="pt-PT" sz="2400" i="1" noProof="0" dirty="0" smtClean="0"/>
              <a:t>e-wallets</a:t>
            </a:r>
            <a:endParaRPr lang="pt-PT" sz="2400" noProof="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mKesh funciona mais com </a:t>
            </a:r>
            <a:r>
              <a:rPr lang="pt-PT" sz="2400" i="1" noProof="0" dirty="0" smtClean="0"/>
              <a:t>cash-in/cash-out</a:t>
            </a:r>
            <a:endParaRPr lang="pt-PT" sz="2400" noProof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Maturidade de Mercado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5537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O mercado ainda está numa fase de expansão inicial e os efeitos de rede são fracos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Importa a distinção entre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Efeitos de rede </a:t>
            </a:r>
            <a:r>
              <a:rPr lang="pt-PT" sz="2400" u="sng" noProof="0" dirty="0" smtClean="0"/>
              <a:t>competitivos</a:t>
            </a:r>
            <a:r>
              <a:rPr lang="pt-PT" sz="2400" noProof="0" dirty="0" smtClean="0"/>
              <a:t>: por cada operador, pelo tamanho da sua rede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Efeitos de rede do </a:t>
            </a:r>
            <a:r>
              <a:rPr lang="pt-PT" sz="2400" u="sng" noProof="0" dirty="0" smtClean="0"/>
              <a:t>mercado</a:t>
            </a:r>
            <a:r>
              <a:rPr lang="pt-PT" sz="2400" noProof="0" dirty="0" smtClean="0"/>
              <a:t>: no total com 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Foi-nos transmitido M-Pesa </a:t>
            </a:r>
            <a:r>
              <a:rPr lang="pt-PT" sz="2400" noProof="0" dirty="0" smtClean="0"/>
              <a:t>investiu bastante mais na rede de agentes, enquanto mKesh investiu pouco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3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000" noProof="0" dirty="0" smtClean="0"/>
              <a:t>O ESTUDO</a:t>
            </a:r>
            <a:endParaRPr lang="pt-PT" sz="4000" noProof="0" dirty="0"/>
          </a:p>
        </p:txBody>
      </p:sp>
    </p:spTree>
    <p:extLst>
      <p:ext uri="{BB962C8B-B14F-4D97-AF65-F5344CB8AC3E}">
        <p14:creationId xmlns:p14="http://schemas.microsoft.com/office/powerpoint/2010/main" val="1322242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000" dirty="0"/>
              <a:t>Recomendações para Moçambique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135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829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O Lado da Procura</a:t>
            </a:r>
            <a:br>
              <a:rPr lang="pt-PT" noProof="0" dirty="0" smtClean="0"/>
            </a:br>
            <a:r>
              <a:rPr lang="pt-PT" noProof="0" dirty="0" smtClean="0"/>
              <a:t> de </a:t>
            </a:r>
            <a:r>
              <a:rPr lang="pt-PT" i="1" noProof="0" dirty="0" smtClean="0"/>
              <a:t>Mobile Money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74901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Identificar melhor as razões da procura </a:t>
            </a:r>
            <a:r>
              <a:rPr lang="pt-PT" sz="2400" noProof="0" dirty="0" smtClean="0"/>
              <a:t>relativamente </a:t>
            </a:r>
            <a:r>
              <a:rPr lang="pt-PT" sz="2400" noProof="0" dirty="0" smtClean="0"/>
              <a:t>baixa de </a:t>
            </a:r>
            <a:r>
              <a:rPr lang="pt-PT" sz="2400" i="1" noProof="0" dirty="0" smtClean="0"/>
              <a:t>mobile money</a:t>
            </a:r>
            <a:endParaRPr lang="pt-PT" sz="2400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Criação de maior confiança no sistema financeiro é essencial, particularmente quando há bancos e operadores em dificuldades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Na presença de inflação alta, </a:t>
            </a:r>
            <a:r>
              <a:rPr lang="pt-PT" sz="2400" dirty="0" smtClean="0"/>
              <a:t>a devolução </a:t>
            </a:r>
            <a:r>
              <a:rPr lang="pt-PT" sz="2400" noProof="0" dirty="0" smtClean="0"/>
              <a:t>dos </a:t>
            </a:r>
            <a:r>
              <a:rPr lang="pt-PT" sz="2400" noProof="0" dirty="0" smtClean="0"/>
              <a:t>juros sobre </a:t>
            </a:r>
            <a:r>
              <a:rPr lang="pt-PT" sz="2400" noProof="0" dirty="0" smtClean="0"/>
              <a:t>os </a:t>
            </a:r>
            <a:r>
              <a:rPr lang="pt-PT" sz="2400" i="1" noProof="0" dirty="0" smtClean="0"/>
              <a:t>trust </a:t>
            </a:r>
            <a:r>
              <a:rPr lang="pt-PT" sz="2400" i="1" noProof="0" dirty="0" err="1" smtClean="0"/>
              <a:t>funds</a:t>
            </a:r>
            <a:r>
              <a:rPr lang="pt-PT" sz="2400" noProof="0" dirty="0" smtClean="0"/>
              <a:t> em função do saldo dos </a:t>
            </a:r>
            <a:r>
              <a:rPr lang="pt-PT" sz="2400" i="1" noProof="0" dirty="0" smtClean="0"/>
              <a:t>e-</a:t>
            </a:r>
            <a:r>
              <a:rPr lang="pt-PT" sz="2400" i="1" noProof="0" dirty="0" err="1" smtClean="0"/>
              <a:t>wallets</a:t>
            </a:r>
            <a:r>
              <a:rPr lang="pt-PT" sz="2400" i="1" noProof="0" dirty="0" smtClean="0"/>
              <a:t> </a:t>
            </a:r>
            <a:r>
              <a:rPr lang="pt-PT" sz="2400" noProof="0" dirty="0" smtClean="0"/>
              <a:t>poderia </a:t>
            </a:r>
            <a:r>
              <a:rPr lang="pt-PT" sz="2400" noProof="0" dirty="0" smtClean="0"/>
              <a:t>ajudar a manter a liquidez no sistema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0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617"/>
            <a:ext cx="7924800" cy="728255"/>
          </a:xfrm>
        </p:spPr>
        <p:txBody>
          <a:bodyPr>
            <a:noAutofit/>
          </a:bodyPr>
          <a:lstStyle/>
          <a:p>
            <a:r>
              <a:rPr lang="pt-PT" dirty="0" smtClean="0"/>
              <a:t>Inclusão Financeira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18723"/>
            <a:ext cx="7924800" cy="479786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É sabido que a educação </a:t>
            </a:r>
            <a:r>
              <a:rPr lang="pt-PT" sz="2200" dirty="0" smtClean="0"/>
              <a:t>financeira é muito importante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Para </a:t>
            </a:r>
            <a:r>
              <a:rPr lang="pt-PT" sz="2200" i="1" dirty="0" smtClean="0"/>
              <a:t>aceitar</a:t>
            </a:r>
            <a:r>
              <a:rPr lang="pt-PT" sz="2200" dirty="0" smtClean="0"/>
              <a:t> </a:t>
            </a:r>
            <a:r>
              <a:rPr lang="pt-PT" sz="2200" i="1" dirty="0" smtClean="0"/>
              <a:t>mobile money</a:t>
            </a:r>
            <a:r>
              <a:rPr lang="pt-PT" sz="2200" dirty="0" smtClean="0"/>
              <a:t> e para o </a:t>
            </a:r>
            <a:r>
              <a:rPr lang="pt-PT" sz="2200" i="1" dirty="0" smtClean="0"/>
              <a:t>manter</a:t>
            </a:r>
            <a:r>
              <a:rPr lang="pt-PT" sz="2200" dirty="0" smtClean="0"/>
              <a:t> sem </a:t>
            </a:r>
            <a:r>
              <a:rPr lang="pt-PT" sz="2200" dirty="0" smtClean="0"/>
              <a:t>cash-out imediato</a:t>
            </a:r>
            <a:endParaRPr lang="pt-PT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Educação via escolas, operadores móveis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i="1" dirty="0" smtClean="0"/>
              <a:t>Mobile money </a:t>
            </a:r>
            <a:r>
              <a:rPr lang="pt-PT" sz="2200" dirty="0" smtClean="0"/>
              <a:t>precisa de liquidez para </a:t>
            </a:r>
            <a:r>
              <a:rPr lang="pt-PT" sz="2200" i="1" dirty="0" smtClean="0"/>
              <a:t>cash-out</a:t>
            </a:r>
            <a:r>
              <a:rPr lang="pt-PT" sz="2200" dirty="0" smtClean="0"/>
              <a:t> enquanto as pessoas preferirem ter notas</a:t>
            </a:r>
            <a:endParaRPr lang="pt-PT" sz="2200" i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Rede de agentes limitada pela distância ao banco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Cobertura de </a:t>
            </a:r>
            <a:r>
              <a:rPr lang="pt-PT" sz="2200" i="1" dirty="0" smtClean="0"/>
              <a:t>mobile money</a:t>
            </a:r>
            <a:r>
              <a:rPr lang="pt-PT" sz="2200" dirty="0" smtClean="0"/>
              <a:t> é menor que cobertura móvel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Ver lado da procura e </a:t>
            </a:r>
            <a:r>
              <a:rPr lang="pt-PT" sz="2200" i="1" dirty="0" err="1" smtClean="0"/>
              <a:t>usage</a:t>
            </a:r>
            <a:r>
              <a:rPr lang="pt-PT" sz="2200" i="1" dirty="0" smtClean="0"/>
              <a:t> cases</a:t>
            </a:r>
            <a:r>
              <a:rPr lang="pt-PT" sz="2200" dirty="0" smtClean="0"/>
              <a:t> no meio rural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Se pagamento em </a:t>
            </a:r>
            <a:r>
              <a:rPr lang="pt-PT" sz="2200" i="1" dirty="0" smtClean="0"/>
              <a:t>cash</a:t>
            </a:r>
            <a:r>
              <a:rPr lang="pt-PT" sz="2200" dirty="0" smtClean="0"/>
              <a:t> persiste, só há operações com </a:t>
            </a:r>
            <a:r>
              <a:rPr lang="pt-PT" sz="2200" i="1" dirty="0" smtClean="0"/>
              <a:t>cash-out</a:t>
            </a:r>
            <a:r>
              <a:rPr lang="pt-PT" sz="2200" dirty="0" smtClean="0"/>
              <a:t> (transferências, pagamento de salários)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A interoperabilidade </a:t>
            </a:r>
            <a:r>
              <a:rPr lang="pt-PT" sz="2200" dirty="0" smtClean="0"/>
              <a:t>pode ajudar, particularmente entre bancos e operadores móveis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 | 02/12/2016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9957"/>
            <a:ext cx="7924800" cy="728255"/>
          </a:xfrm>
        </p:spPr>
        <p:txBody>
          <a:bodyPr>
            <a:noAutofit/>
          </a:bodyPr>
          <a:lstStyle/>
          <a:p>
            <a:r>
              <a:rPr lang="pt-PT" sz="3600" noProof="0" dirty="0" smtClean="0"/>
              <a:t>Investimentos e</a:t>
            </a:r>
            <a:br>
              <a:rPr lang="pt-PT" sz="3600" noProof="0" dirty="0" smtClean="0"/>
            </a:br>
            <a:r>
              <a:rPr lang="pt-PT" sz="3600" noProof="0" dirty="0" smtClean="0"/>
              <a:t> Maturidade do Mercado</a:t>
            </a:r>
            <a:endParaRPr lang="pt-PT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512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Nesta fase </a:t>
            </a:r>
            <a:r>
              <a:rPr lang="pt-PT" sz="2400" noProof="0" dirty="0" smtClean="0"/>
              <a:t>ainda bastante inicial </a:t>
            </a:r>
            <a:r>
              <a:rPr lang="pt-PT" sz="2400" noProof="0" dirty="0" smtClean="0"/>
              <a:t>do mercado, é decisivo dar e manter os incentivos ao investimento e alargamento da rede de agentes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A concorrência entre operadores empurra o investimento e a captação de clientes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Uma regulação da interoperabilidade que desincentiva o investimento acaba por ser contraproducente: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Efeitos de rede competitivos são mais fortes em criar crescimento quando o mercado ainda não está maduro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6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dirty="0" smtClean="0"/>
              <a:t>Tipos de Interoperabilidade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IO entre operadores móveis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Tem de acontecer a prazo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Os três operadores disseram que neste momento não </a:t>
            </a:r>
            <a:r>
              <a:rPr lang="pt-PT" sz="2400" dirty="0" smtClean="0"/>
              <a:t>a querem</a:t>
            </a:r>
            <a:r>
              <a:rPr lang="pt-PT" sz="2400" dirty="0" smtClean="0"/>
              <a:t>, porque querem captar clientes e melhorar a rede de agentes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IO desincentiva investimento (de todos)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IO entre operadores móveis e bancos (contas</a:t>
            </a:r>
            <a:r>
              <a:rPr lang="pt-PT" sz="2400" dirty="0" smtClean="0"/>
              <a:t>,</a:t>
            </a:r>
            <a:br>
              <a:rPr lang="pt-PT" sz="2400" dirty="0" smtClean="0"/>
            </a:br>
            <a:r>
              <a:rPr lang="pt-PT" sz="2400" i="1" dirty="0" smtClean="0"/>
              <a:t>b-</a:t>
            </a:r>
            <a:r>
              <a:rPr lang="pt-PT" sz="2400" i="1" dirty="0" err="1" smtClean="0"/>
              <a:t>wallets</a:t>
            </a:r>
            <a:r>
              <a:rPr lang="pt-PT" sz="2400" dirty="0" smtClean="0"/>
              <a:t>) é bem-vinda por todas as partes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Maior IO do que só cash-out em </a:t>
            </a:r>
            <a:r>
              <a:rPr lang="pt-PT" sz="2400" dirty="0" err="1" smtClean="0"/>
              <a:t>ATMs</a:t>
            </a:r>
            <a:r>
              <a:rPr lang="pt-PT" sz="2400" dirty="0" smtClean="0"/>
              <a:t> já está a acontecer, via acordos bilaterais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Controverso: acesso aos agentes?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Um banco mencionou IO </a:t>
            </a:r>
            <a:r>
              <a:rPr lang="pt-PT" sz="2400" dirty="0" smtClean="0"/>
              <a:t>entre</a:t>
            </a:r>
            <a:r>
              <a:rPr lang="pt-PT" sz="2400" dirty="0" smtClean="0"/>
              <a:t> </a:t>
            </a:r>
            <a:r>
              <a:rPr lang="pt-PT" sz="2400" i="1" dirty="0" smtClean="0"/>
              <a:t>b-</a:t>
            </a:r>
            <a:r>
              <a:rPr lang="pt-PT" sz="2400" i="1" dirty="0" err="1" smtClean="0"/>
              <a:t>wallets</a:t>
            </a:r>
            <a:endParaRPr lang="pt-PT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 | 02/12/2016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sz="3600" noProof="0" dirty="0" smtClean="0"/>
              <a:t>Posições Assimétricas/Dominantes</a:t>
            </a:r>
            <a:endParaRPr lang="pt-PT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3166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M-Pesa tem uma rede de agentes bastante maior que os seus concorrentes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Por isso não tem muito interesse neste momento em oferecer 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Impor IO </a:t>
            </a:r>
            <a:r>
              <a:rPr lang="pt-PT" sz="2400" noProof="0" dirty="0" smtClean="0"/>
              <a:t>poderá ficar </a:t>
            </a:r>
            <a:r>
              <a:rPr lang="pt-PT" sz="2400" noProof="0" dirty="0" smtClean="0"/>
              <a:t>no </a:t>
            </a:r>
            <a:r>
              <a:rPr lang="pt-PT" sz="2400" noProof="0" dirty="0" smtClean="0"/>
              <a:t>papel ou não, </a:t>
            </a:r>
            <a:r>
              <a:rPr lang="pt-PT" sz="2400" noProof="0" dirty="0" smtClean="0"/>
              <a:t>mas é provável que crie entraves ao crescimento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Desincentiva investimento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Efeitos de rede do </a:t>
            </a:r>
            <a:r>
              <a:rPr lang="pt-PT" sz="2400" u="sng" noProof="0" dirty="0" smtClean="0"/>
              <a:t>mercado</a:t>
            </a:r>
            <a:r>
              <a:rPr lang="pt-PT" sz="2400" noProof="0" dirty="0" smtClean="0"/>
              <a:t> </a:t>
            </a:r>
            <a:r>
              <a:rPr lang="pt-PT" sz="2400" noProof="0" dirty="0" smtClean="0"/>
              <a:t>criadas pela IO não </a:t>
            </a:r>
            <a:r>
              <a:rPr lang="pt-PT" sz="2400" dirty="0" smtClean="0"/>
              <a:t>serão </a:t>
            </a:r>
            <a:r>
              <a:rPr lang="pt-PT" sz="2400" noProof="0" dirty="0" smtClean="0"/>
              <a:t>significativas </a:t>
            </a:r>
            <a:r>
              <a:rPr lang="pt-PT" sz="2400" noProof="0" dirty="0" smtClean="0"/>
              <a:t>enquanto as </a:t>
            </a:r>
            <a:r>
              <a:rPr lang="pt-PT" sz="2400" noProof="0" dirty="0" smtClean="0"/>
              <a:t>outras </a:t>
            </a:r>
            <a:r>
              <a:rPr lang="pt-PT" sz="2400" noProof="0" dirty="0" smtClean="0"/>
              <a:t>empresas são pequenas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74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sz="4000" dirty="0" smtClean="0"/>
              <a:t>SIMO</a:t>
            </a:r>
            <a:endParaRPr lang="pt-P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SIMO na interoperabilidade: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Ponto único de interligação para cada operador é muito mais simples do que acordos bilaterais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Mas a SIMO ainda não está pronta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Falta fazer o upgrade dos sistema para que o BIM se possa ligar à SIMO (+40% de </a:t>
            </a:r>
            <a:r>
              <a:rPr lang="pt-PT" sz="2400" dirty="0" err="1" smtClean="0"/>
              <a:t>ATMs</a:t>
            </a:r>
            <a:r>
              <a:rPr lang="pt-PT" sz="24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Incerteza técnica e regulatória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Transacções “</a:t>
            </a:r>
            <a:r>
              <a:rPr lang="pt-PT" sz="2400" i="1" dirty="0" err="1" smtClean="0"/>
              <a:t>on-us</a:t>
            </a:r>
            <a:r>
              <a:rPr lang="pt-PT" sz="2400" dirty="0" smtClean="0"/>
              <a:t>” não devem passar pela SIMO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Anúncio da SIMO pode atrasar outros investimentos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400" dirty="0" smtClean="0"/>
              <a:t>Não faz sentido forçar IO enquanto a própria SIMO não tem essa capacidade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 | 02/12/2016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7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sz="3600" dirty="0" smtClean="0"/>
              <a:t>Papel do Banco de Moçambique</a:t>
            </a:r>
            <a:endParaRPr lang="pt-P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7162"/>
            <a:ext cx="7924800" cy="479786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Todos </a:t>
            </a:r>
            <a:r>
              <a:rPr lang="pt-PT" sz="2200" i="1" dirty="0" err="1" smtClean="0"/>
              <a:t>stakeholders</a:t>
            </a:r>
            <a:r>
              <a:rPr lang="pt-PT" sz="2200" i="1" dirty="0" smtClean="0"/>
              <a:t> </a:t>
            </a:r>
            <a:r>
              <a:rPr lang="pt-PT" sz="2200" dirty="0" smtClean="0"/>
              <a:t>disseram </a:t>
            </a:r>
            <a:r>
              <a:rPr lang="pt-PT" sz="2200" dirty="0" smtClean="0"/>
              <a:t>que a IO tem de acontecer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Mas ninguém foi a favor de uma imposição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Argumento a favor de </a:t>
            </a:r>
            <a:r>
              <a:rPr lang="pt-PT" sz="2200" i="1" dirty="0" smtClean="0"/>
              <a:t>incentivos</a:t>
            </a:r>
            <a:r>
              <a:rPr lang="pt-PT" sz="2200" dirty="0" smtClean="0"/>
              <a:t> em vez de imposição: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Imposição rápida afecta negativamente a concorrência para captar clientes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Cria </a:t>
            </a:r>
            <a:r>
              <a:rPr lang="pt-PT" sz="2200" i="1" dirty="0" smtClean="0"/>
              <a:t>free-</a:t>
            </a:r>
            <a:r>
              <a:rPr lang="pt-PT" sz="2200" i="1" dirty="0" err="1" smtClean="0"/>
              <a:t>riding</a:t>
            </a:r>
            <a:r>
              <a:rPr lang="pt-PT" sz="2200" dirty="0" smtClean="0"/>
              <a:t> sobre investimento alheio (IO-MM)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SIMO ainda não está pronta (IO-BM, IO-MM)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Papel do Banco de </a:t>
            </a:r>
            <a:r>
              <a:rPr lang="pt-PT" sz="2200" dirty="0" smtClean="0"/>
              <a:t>Moçambique desejado:</a:t>
            </a:r>
            <a:endParaRPr lang="pt-PT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Criar certezas e regras claras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Convidar a participar na IO via SIMO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Manter </a:t>
            </a:r>
            <a:r>
              <a:rPr lang="pt-PT" sz="2200" dirty="0" smtClean="0"/>
              <a:t>incentivos </a:t>
            </a:r>
            <a:r>
              <a:rPr lang="pt-PT" sz="2200" dirty="0" smtClean="0"/>
              <a:t>para investimento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pt-PT" sz="2200" dirty="0" smtClean="0"/>
              <a:t>Exemplo: comissões </a:t>
            </a:r>
            <a:r>
              <a:rPr lang="pt-PT" sz="2200" i="1" dirty="0" smtClean="0"/>
              <a:t>off-us</a:t>
            </a:r>
            <a:r>
              <a:rPr lang="pt-PT" sz="2200" dirty="0" smtClean="0"/>
              <a:t> mais altas para incentivar investimentos na rede de agentes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 | 02/12/2016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2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sz="3600" noProof="0" dirty="0" smtClean="0"/>
              <a:t>Conclusões: Pontos </a:t>
            </a:r>
            <a:r>
              <a:rPr lang="pt-PT" sz="3600" noProof="0" dirty="0"/>
              <a:t>de Acção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1033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Identificar o factores de procura que originam o pouco uso de </a:t>
            </a:r>
            <a:r>
              <a:rPr lang="pt-PT" sz="2400" i="1" noProof="0" dirty="0" smtClean="0"/>
              <a:t>mobile money</a:t>
            </a:r>
            <a:r>
              <a:rPr lang="pt-PT" sz="2400" noProof="0" dirty="0" smtClean="0"/>
              <a:t> e desenhar políticas que lhes </a:t>
            </a:r>
            <a:r>
              <a:rPr lang="pt-PT" sz="2400" noProof="0" dirty="0"/>
              <a:t>sejam especificamente </a:t>
            </a:r>
            <a:r>
              <a:rPr lang="pt-PT" sz="2400" noProof="0" dirty="0" smtClean="0"/>
              <a:t>dirigidas, antes de intervir no mercado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Ajudar a definir regras claras e adoptar um caminho de acção, para criar confiança, certeza regulatória e uma base forte para os planos de negócio dos operadores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Apoiar a finalização rápida do SIMO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Ter um papel activo ao encorajar acordos entre operadores de </a:t>
            </a:r>
            <a:r>
              <a:rPr lang="pt-PT" sz="2400" i="1" noProof="0" dirty="0" smtClean="0"/>
              <a:t>mobile money</a:t>
            </a:r>
            <a:r>
              <a:rPr lang="pt-PT" sz="2400" noProof="0" dirty="0" smtClean="0"/>
              <a:t>, particularmente enquanto o mercado continua imaturo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4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sz="3600" noProof="0" dirty="0"/>
              <a:t>Conclusões: Pontos de Acção </a:t>
            </a:r>
            <a:r>
              <a:rPr lang="pt-PT" sz="3600" noProof="0" dirty="0" smtClean="0"/>
              <a:t>(2)</a:t>
            </a:r>
            <a:endParaRPr lang="pt-PT" sz="3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3348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Mandatar interoperabilidade nesta fase do mercado é arriscado porque pode enfraquecer a concorrência para crescimento e os incentivos para os investimentos necessários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400" noProof="0" dirty="0" smtClean="0"/>
              <a:t>Encorajar investimento comparável de todos os operadores, em conjunto com possibilidade de futuras </a:t>
            </a:r>
            <a:r>
              <a:rPr lang="pt-PT" sz="2400" noProof="0" dirty="0" err="1" smtClean="0"/>
              <a:t>ações</a:t>
            </a:r>
            <a:r>
              <a:rPr lang="pt-PT" sz="2400" noProof="0" dirty="0" smtClean="0"/>
              <a:t> </a:t>
            </a:r>
            <a:r>
              <a:rPr lang="pt-PT" sz="2400" noProof="0" dirty="0" smtClean="0"/>
              <a:t>se a IO não se materializa num mercado mais maduro, pode dar os incentivos certos a todos os participantes no mercado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5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Objectivos do Estudo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/>
          </a:bodyPr>
          <a:lstStyle/>
          <a:p>
            <a:r>
              <a:rPr lang="pt-PT" sz="2800" noProof="0" dirty="0" smtClean="0"/>
              <a:t>Um maior uso de </a:t>
            </a:r>
            <a:r>
              <a:rPr lang="pt-PT" sz="2800" i="1" noProof="0" dirty="0" smtClean="0"/>
              <a:t>mobile money</a:t>
            </a:r>
            <a:r>
              <a:rPr lang="pt-PT" sz="2800" noProof="0" dirty="0" smtClean="0"/>
              <a:t> aumenta a inclusão financeira, e a </a:t>
            </a:r>
            <a:r>
              <a:rPr lang="pt-PT" sz="2800" noProof="0" dirty="0" smtClean="0"/>
              <a:t>interoperabilidade (</a:t>
            </a:r>
            <a:r>
              <a:rPr lang="pt-PT" sz="2800" noProof="0" dirty="0" smtClean="0"/>
              <a:t>IO) entre operadores </a:t>
            </a:r>
            <a:r>
              <a:rPr lang="pt-PT" sz="2800" noProof="0" dirty="0" smtClean="0"/>
              <a:t>móveis pode tornar </a:t>
            </a:r>
            <a:r>
              <a:rPr lang="pt-PT" sz="2800" noProof="0" dirty="0" smtClean="0"/>
              <a:t>o serviço mais atractivo</a:t>
            </a:r>
          </a:p>
          <a:p>
            <a:r>
              <a:rPr lang="pt-PT" sz="2800" dirty="0" smtClean="0"/>
              <a:t>Esta</a:t>
            </a:r>
            <a:r>
              <a:rPr lang="pt-PT" sz="2800" noProof="0" dirty="0" smtClean="0"/>
              <a:t> IO </a:t>
            </a:r>
            <a:r>
              <a:rPr lang="pt-PT" sz="2800" noProof="0" dirty="0" smtClean="0"/>
              <a:t>já existe em certos países da África e da Ásia, mas ainda não em Moçambique</a:t>
            </a:r>
          </a:p>
          <a:p>
            <a:r>
              <a:rPr lang="pt-PT" sz="2800" noProof="0" dirty="0" smtClean="0"/>
              <a:t>Questões:</a:t>
            </a:r>
          </a:p>
          <a:p>
            <a:pPr lvl="1"/>
            <a:r>
              <a:rPr lang="pt-PT" sz="2800" noProof="0" dirty="0" smtClean="0"/>
              <a:t>Quais são as lições dos outros países?</a:t>
            </a:r>
          </a:p>
          <a:p>
            <a:pPr lvl="1"/>
            <a:r>
              <a:rPr lang="pt-PT" sz="2800" noProof="0" dirty="0" smtClean="0"/>
              <a:t>Quais recomendações se podem fazer para Moçambique baseado nestas experiências?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26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400" dirty="0" smtClean="0"/>
              <a:t>Obrigado!</a:t>
            </a:r>
            <a:endParaRPr lang="pt-PT" sz="4400" dirty="0"/>
          </a:p>
        </p:txBody>
      </p:sp>
    </p:spTree>
    <p:extLst>
      <p:ext uri="{BB962C8B-B14F-4D97-AF65-F5344CB8AC3E}">
        <p14:creationId xmlns:p14="http://schemas.microsoft.com/office/powerpoint/2010/main" val="29718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Estrutura do Estudo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/>
          </a:bodyPr>
          <a:lstStyle/>
          <a:p>
            <a:r>
              <a:rPr lang="pt-PT" sz="3200" noProof="0" dirty="0" smtClean="0"/>
              <a:t>O estudo tem os seguintes capítulos: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noProof="0" dirty="0" smtClean="0"/>
              <a:t>Interoperabilidade em </a:t>
            </a:r>
            <a:r>
              <a:rPr lang="pt-PT" sz="3200" i="1" noProof="0" dirty="0" smtClean="0"/>
              <a:t>Mobile Money</a:t>
            </a:r>
            <a:endParaRPr lang="pt-PT" sz="3200" noProof="0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 e interoperabilidade: casos de outros países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i="1" noProof="0" dirty="0" smtClean="0"/>
              <a:t>Mobile Money</a:t>
            </a:r>
            <a:r>
              <a:rPr lang="pt-PT" sz="3200" noProof="0" dirty="0" smtClean="0"/>
              <a:t> em Moçambique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noProof="0" dirty="0" smtClean="0"/>
              <a:t>Discussão e recomendações</a:t>
            </a:r>
            <a:endParaRPr lang="pt-PT" sz="2800" noProof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2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000" dirty="0"/>
              <a:t>Interoperabilidade em </a:t>
            </a:r>
            <a:r>
              <a:rPr lang="pt-PT" sz="4000" i="1" dirty="0"/>
              <a:t>Mobile </a:t>
            </a:r>
            <a:r>
              <a:rPr lang="pt-PT" sz="4000" i="1" dirty="0" smtClean="0"/>
              <a:t>Money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9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7708"/>
            <a:ext cx="7924800" cy="728255"/>
          </a:xfrm>
        </p:spPr>
        <p:txBody>
          <a:bodyPr>
            <a:noAutofit/>
          </a:bodyPr>
          <a:lstStyle/>
          <a:p>
            <a:r>
              <a:rPr lang="pt-PT" i="1" noProof="0" dirty="0" smtClean="0"/>
              <a:t>Mobile Money</a:t>
            </a:r>
            <a:r>
              <a:rPr lang="pt-PT" noProof="0" dirty="0" smtClean="0"/>
              <a:t>, Interoperabilidade</a:t>
            </a:r>
            <a:endParaRPr lang="pt-PT" i="1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0595"/>
            <a:ext cx="7924800" cy="4797868"/>
          </a:xfrm>
        </p:spPr>
        <p:txBody>
          <a:bodyPr>
            <a:normAutofit lnSpcReduction="10000"/>
          </a:bodyPr>
          <a:lstStyle/>
          <a:p>
            <a:r>
              <a:rPr lang="pt-PT" sz="3200" i="1" noProof="0" dirty="0" smtClean="0"/>
              <a:t>Mobile money </a:t>
            </a:r>
            <a:r>
              <a:rPr lang="pt-PT" sz="3200" noProof="0" dirty="0" smtClean="0"/>
              <a:t>é um meio de acesso ao sector financeiro para a população que não é servida pelo sector bancário</a:t>
            </a:r>
          </a:p>
          <a:p>
            <a:r>
              <a:rPr lang="pt-PT" sz="3200" noProof="0" dirty="0" smtClean="0"/>
              <a:t>Conceitos de interoperabilidade: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800" i="1" noProof="0" dirty="0" smtClean="0"/>
              <a:t>Person-to-person</a:t>
            </a:r>
            <a:r>
              <a:rPr lang="pt-PT" sz="2800" noProof="0" dirty="0" smtClean="0"/>
              <a:t> (P2P), </a:t>
            </a:r>
            <a:r>
              <a:rPr lang="pt-PT" sz="2800" i="1" noProof="0" dirty="0" smtClean="0"/>
              <a:t>Account-to-account </a:t>
            </a:r>
            <a:r>
              <a:rPr lang="pt-PT" sz="2800" noProof="0" dirty="0" smtClean="0"/>
              <a:t>(A2A, pode incluir bancos)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800" dirty="0" smtClean="0"/>
              <a:t>Banking wallets vs mobile wallets</a:t>
            </a:r>
            <a:endParaRPr lang="pt-PT" sz="2800" noProof="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800" noProof="0" dirty="0" smtClean="0"/>
              <a:t>Interoperabilidade da rede de agentes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800" i="1" noProof="0" dirty="0" smtClean="0"/>
              <a:t>Business-to-person</a:t>
            </a:r>
            <a:r>
              <a:rPr lang="pt-PT" sz="2800" noProof="0" dirty="0" smtClean="0"/>
              <a:t> (B2P / P2B)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PT" sz="2800" i="1" noProof="0" dirty="0" smtClean="0"/>
              <a:t>Government-to-person </a:t>
            </a:r>
            <a:r>
              <a:rPr lang="pt-PT" sz="2800" noProof="0" dirty="0" smtClean="0"/>
              <a:t>(G2P / P2G)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4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Benefícios Esperados</a:t>
            </a:r>
            <a:br>
              <a:rPr lang="pt-PT" noProof="0" dirty="0" smtClean="0"/>
            </a:br>
            <a:r>
              <a:rPr lang="pt-PT" noProof="0" dirty="0" smtClean="0"/>
              <a:t> da Interoperabilidade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40204"/>
            <a:ext cx="7924800" cy="4797868"/>
          </a:xfrm>
        </p:spPr>
        <p:txBody>
          <a:bodyPr>
            <a:normAutofit/>
          </a:bodyPr>
          <a:lstStyle/>
          <a:p>
            <a:r>
              <a:rPr lang="pt-PT" sz="2800" noProof="0" dirty="0" smtClean="0"/>
              <a:t>A2A: Aumenta a rede de possíveis pontos de contacto para transferências, remessas, pagamentos … </a:t>
            </a:r>
            <a:r>
              <a:rPr lang="pt-PT" sz="2800" u="sng" noProof="0" dirty="0" smtClean="0"/>
              <a:t>cria efeitos de rede</a:t>
            </a:r>
            <a:r>
              <a:rPr lang="pt-PT" sz="2800" noProof="0" dirty="0" smtClean="0"/>
              <a:t>, que por sua vez tornam </a:t>
            </a:r>
            <a:r>
              <a:rPr lang="pt-PT" sz="2800" i="1" noProof="0" dirty="0" smtClean="0"/>
              <a:t>mobile money</a:t>
            </a:r>
            <a:r>
              <a:rPr lang="pt-PT" sz="2800" noProof="0" dirty="0" smtClean="0"/>
              <a:t> mais atractivo</a:t>
            </a:r>
          </a:p>
          <a:p>
            <a:r>
              <a:rPr lang="pt-PT" sz="2800" noProof="0" dirty="0" smtClean="0"/>
              <a:t>IO de agentes: reduz o custo de redes separadas e o risco de liquidez; aumenta a viabilidade de agentes</a:t>
            </a:r>
          </a:p>
          <a:p>
            <a:r>
              <a:rPr lang="pt-PT" sz="2800" noProof="0" dirty="0" smtClean="0"/>
              <a:t>G2A: pagamento de salários ou subsídios via </a:t>
            </a:r>
            <a:r>
              <a:rPr lang="pt-PT" sz="2800" i="1" noProof="0" dirty="0" smtClean="0"/>
              <a:t>mobile money</a:t>
            </a:r>
            <a:r>
              <a:rPr lang="pt-PT" sz="2800" noProof="0" dirty="0" smtClean="0"/>
              <a:t> incentiva as pessoas a aderirem</a:t>
            </a:r>
          </a:p>
          <a:p>
            <a:pPr lvl="1"/>
            <a:r>
              <a:rPr lang="pt-PT" sz="2800" noProof="0" dirty="0" smtClean="0"/>
              <a:t>Mas pode haver </a:t>
            </a:r>
            <a:r>
              <a:rPr lang="pt-PT" sz="2800" i="1" noProof="0" dirty="0" smtClean="0"/>
              <a:t>cash-out</a:t>
            </a:r>
            <a:r>
              <a:rPr lang="pt-PT" sz="2800" noProof="0" dirty="0" smtClean="0"/>
              <a:t> imediato</a:t>
            </a:r>
            <a:endParaRPr lang="pt-PT" sz="2800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3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Desafios na Interoperabilidade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6460"/>
            <a:ext cx="7924800" cy="47978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noProof="0" dirty="0" smtClean="0"/>
              <a:t>Para conseguir uma implementação rápida, é preciso ter um mediador ou uma plataforma comum para coordenação e estandardização técnica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noProof="0" dirty="0" smtClean="0"/>
              <a:t>Empresas dominantes podem ter pouco interesse em interligar com concorrentes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noProof="0" dirty="0" smtClean="0"/>
              <a:t>Na fase de crescimento do mercado, o investimento não deve ser desencorajado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7873"/>
            <a:ext cx="7924800" cy="728255"/>
          </a:xfrm>
        </p:spPr>
        <p:txBody>
          <a:bodyPr>
            <a:noAutofit/>
          </a:bodyPr>
          <a:lstStyle/>
          <a:p>
            <a:r>
              <a:rPr lang="pt-PT" noProof="0" dirty="0" smtClean="0"/>
              <a:t>Acordos e Iniciativas</a:t>
            </a:r>
            <a:endParaRPr lang="pt-P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8865"/>
            <a:ext cx="7924800" cy="4797868"/>
          </a:xfrm>
        </p:spPr>
        <p:txBody>
          <a:bodyPr>
            <a:normAutofit fontScale="92500"/>
          </a:bodyPr>
          <a:lstStyle/>
          <a:p>
            <a:r>
              <a:rPr lang="pt-PT" sz="3200" noProof="0" dirty="0" smtClean="0"/>
              <a:t>Iniciativas supranacionais:</a:t>
            </a:r>
          </a:p>
          <a:p>
            <a:pPr lvl="1"/>
            <a:r>
              <a:rPr lang="pt-PT" sz="2800" noProof="0" dirty="0" smtClean="0"/>
              <a:t>GSMA Mobile Money Interoperability Programme</a:t>
            </a:r>
          </a:p>
          <a:p>
            <a:r>
              <a:rPr lang="pt-PT" sz="3200" noProof="0" dirty="0" smtClean="0"/>
              <a:t>Iniciativas nacionais:</a:t>
            </a:r>
          </a:p>
          <a:p>
            <a:pPr lvl="1"/>
            <a:r>
              <a:rPr lang="pt-PT" sz="2800" noProof="0" dirty="0" smtClean="0"/>
              <a:t>2012: Nigéria impôs IO (não </a:t>
            </a:r>
            <a:r>
              <a:rPr lang="pt-PT" sz="2800" noProof="0" dirty="0" smtClean="0"/>
              <a:t>aconteceu nada)</a:t>
            </a:r>
            <a:endParaRPr lang="pt-PT" sz="2800" noProof="0" dirty="0" smtClean="0"/>
          </a:p>
          <a:p>
            <a:pPr lvl="1"/>
            <a:r>
              <a:rPr lang="pt-PT" sz="2800" noProof="0" dirty="0" smtClean="0"/>
              <a:t>2013: Acordo entre operadores na Indonésia</a:t>
            </a:r>
          </a:p>
          <a:p>
            <a:pPr lvl="1"/>
            <a:r>
              <a:rPr lang="pt-PT" sz="2800" noProof="0" dirty="0" smtClean="0"/>
              <a:t>2014: Paquistão, Sri Lanka, Tanzânia (acordo)</a:t>
            </a:r>
          </a:p>
          <a:p>
            <a:pPr lvl="1"/>
            <a:r>
              <a:rPr lang="pt-PT" sz="2800" noProof="0" dirty="0" smtClean="0"/>
              <a:t>2015: Ruanda (primeiro imposto, depois acordo), </a:t>
            </a:r>
            <a:r>
              <a:rPr lang="pt-PT" sz="2800" noProof="0" dirty="0" smtClean="0"/>
              <a:t>		Tailândia </a:t>
            </a:r>
            <a:r>
              <a:rPr lang="pt-PT" sz="2800" noProof="0" dirty="0" smtClean="0"/>
              <a:t>(plataforma independente)</a:t>
            </a:r>
          </a:p>
          <a:p>
            <a:pPr lvl="1"/>
            <a:r>
              <a:rPr lang="pt-PT" sz="2800" noProof="0" dirty="0" smtClean="0"/>
              <a:t>2016: Peru (acordo), Madagáscar (acordo), </a:t>
            </a:r>
            <a:r>
              <a:rPr lang="pt-PT" sz="2800" noProof="0" dirty="0" smtClean="0"/>
              <a:t>			México </a:t>
            </a:r>
            <a:r>
              <a:rPr lang="pt-PT" sz="2800" noProof="0" dirty="0" smtClean="0"/>
              <a:t>(SPEI </a:t>
            </a:r>
            <a:r>
              <a:rPr lang="pt-PT" sz="2800" i="1" noProof="0" dirty="0" smtClean="0"/>
              <a:t>switch</a:t>
            </a:r>
            <a:r>
              <a:rPr lang="pt-PT" sz="2800" noProof="0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6027C4B0-30CA-6848-993B-6968F650A857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2078192" y="6356350"/>
            <a:ext cx="5136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Steffen Hoernig | Marc Bourreau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7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IGC theme">
  <a:themeElements>
    <a:clrScheme name="Custom 3">
      <a:dk1>
        <a:srgbClr val="0B000C"/>
      </a:dk1>
      <a:lt1>
        <a:srgbClr val="FFFFFF"/>
      </a:lt1>
      <a:dk2>
        <a:srgbClr val="54156B"/>
      </a:dk2>
      <a:lt2>
        <a:srgbClr val="EAE9E5"/>
      </a:lt2>
      <a:accent1>
        <a:srgbClr val="F1B434"/>
      </a:accent1>
      <a:accent2>
        <a:srgbClr val="0097A9"/>
      </a:accent2>
      <a:accent3>
        <a:srgbClr val="9D9DA0"/>
      </a:accent3>
      <a:accent4>
        <a:srgbClr val="8064A2"/>
      </a:accent4>
      <a:accent5>
        <a:srgbClr val="6FC3D4"/>
      </a:accent5>
      <a:accent6>
        <a:srgbClr val="375FA0"/>
      </a:accent6>
      <a:hlink>
        <a:srgbClr val="DE9E40"/>
      </a:hlink>
      <a:folHlink>
        <a:srgbClr val="65A7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headEnd type="none"/>
          <a:tailEnd type="non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IGC theme</Template>
  <TotalTime>194</TotalTime>
  <Words>1584</Words>
  <Application>Microsoft Office PowerPoint</Application>
  <PresentationFormat>On-screen Show (4:3)</PresentationFormat>
  <Paragraphs>220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IGC theme</vt:lpstr>
      <vt:lpstr>Interoperabilidade de Mobile Money: Experiência  Internacional e Recomendações para Moçambique</vt:lpstr>
      <vt:lpstr>PowerPoint Presentation</vt:lpstr>
      <vt:lpstr>Objectivos do Estudo</vt:lpstr>
      <vt:lpstr>Estrutura do Estudo</vt:lpstr>
      <vt:lpstr>PowerPoint Presentation</vt:lpstr>
      <vt:lpstr>Mobile Money, Interoperabilidade</vt:lpstr>
      <vt:lpstr>Benefícios Esperados  da Interoperabilidade</vt:lpstr>
      <vt:lpstr>Desafios na Interoperabilidade</vt:lpstr>
      <vt:lpstr>Acordos e Iniciativas</vt:lpstr>
      <vt:lpstr>Opções Regulatórias</vt:lpstr>
      <vt:lpstr>PowerPoint Presentation</vt:lpstr>
      <vt:lpstr>Países Retratados</vt:lpstr>
      <vt:lpstr>Nigéria e Ruanda</vt:lpstr>
      <vt:lpstr>Tanzânia</vt:lpstr>
      <vt:lpstr>Quénia</vt:lpstr>
      <vt:lpstr>África do Sul</vt:lpstr>
      <vt:lpstr>PowerPoint Presentation</vt:lpstr>
      <vt:lpstr>Operadores de Mobile Money</vt:lpstr>
      <vt:lpstr>Maturidade de Mercado</vt:lpstr>
      <vt:lpstr>PowerPoint Presentation</vt:lpstr>
      <vt:lpstr>O Lado da Procura  de Mobile Money</vt:lpstr>
      <vt:lpstr>Inclusão Financeira</vt:lpstr>
      <vt:lpstr>Investimentos e  Maturidade do Mercado</vt:lpstr>
      <vt:lpstr>Tipos de Interoperabilidade</vt:lpstr>
      <vt:lpstr>Posições Assimétricas/Dominantes</vt:lpstr>
      <vt:lpstr>SIMO</vt:lpstr>
      <vt:lpstr>Papel do Banco de Moçambique</vt:lpstr>
      <vt:lpstr>Conclusões: Pontos de Acção (1)</vt:lpstr>
      <vt:lpstr>Conclusões: Pontos de Acção (2)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Steffen Hoernig</dc:creator>
  <cp:lastModifiedBy>Steffen Hoernig</cp:lastModifiedBy>
  <cp:revision>29</cp:revision>
  <dcterms:created xsi:type="dcterms:W3CDTF">2017-07-03T13:22:57Z</dcterms:created>
  <dcterms:modified xsi:type="dcterms:W3CDTF">2017-09-19T20:41:05Z</dcterms:modified>
</cp:coreProperties>
</file>