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9"/>
  </p:notesMasterIdLst>
  <p:handoutMasterIdLst>
    <p:handoutMasterId r:id="rId20"/>
  </p:handoutMasterIdLst>
  <p:sldIdLst>
    <p:sldId id="276" r:id="rId3"/>
    <p:sldId id="283" r:id="rId4"/>
    <p:sldId id="335" r:id="rId5"/>
    <p:sldId id="327" r:id="rId6"/>
    <p:sldId id="328" r:id="rId7"/>
    <p:sldId id="329" r:id="rId8"/>
    <p:sldId id="330" r:id="rId9"/>
    <p:sldId id="331" r:id="rId10"/>
    <p:sldId id="282" r:id="rId11"/>
    <p:sldId id="332" r:id="rId12"/>
    <p:sldId id="295" r:id="rId13"/>
    <p:sldId id="294" r:id="rId14"/>
    <p:sldId id="301" r:id="rId15"/>
    <p:sldId id="296" r:id="rId16"/>
    <p:sldId id="293" r:id="rId17"/>
    <p:sldId id="334" r:id="rId1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339978-05A6-42F2-A599-332CD05DF0CB}">
          <p14:sldIdLst>
            <p14:sldId id="276"/>
            <p14:sldId id="283"/>
            <p14:sldId id="335"/>
            <p14:sldId id="327"/>
            <p14:sldId id="328"/>
            <p14:sldId id="329"/>
            <p14:sldId id="330"/>
            <p14:sldId id="331"/>
            <p14:sldId id="282"/>
            <p14:sldId id="332"/>
            <p14:sldId id="295"/>
            <p14:sldId id="294"/>
            <p14:sldId id="301"/>
            <p14:sldId id="296"/>
            <p14:sldId id="29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McDonald" initials="A" lastIdx="2" clrIdx="0"/>
  <p:cmAuthor id="1" name="Siwale,T" initials="S" lastIdx="10" clrIdx="1">
    <p:extLst>
      <p:ext uri="{19B8F6BF-5375-455C-9EA6-DF929625EA0E}">
        <p15:presenceInfo xmlns:p15="http://schemas.microsoft.com/office/powerpoint/2012/main" userId="Siwale,T" providerId="None"/>
      </p:ext>
    </p:extLst>
  </p:cmAuthor>
  <p:cmAuthor id="2" name="Brian Dillon" initials="BD" lastIdx="2" clrIdx="2">
    <p:extLst>
      <p:ext uri="{19B8F6BF-5375-455C-9EA6-DF929625EA0E}">
        <p15:presenceInfo xmlns:p15="http://schemas.microsoft.com/office/powerpoint/2012/main" userId="S-1-5-21-1275210071-879983540-725345543-153257" providerId="AD"/>
      </p:ext>
    </p:extLst>
  </p:cmAuthor>
  <p:cmAuthor id="3" name="Siwale,T" initials="S [2]" lastIdx="1" clrIdx="3">
    <p:extLst>
      <p:ext uri="{19B8F6BF-5375-455C-9EA6-DF929625EA0E}">
        <p15:presenceInfo xmlns:p15="http://schemas.microsoft.com/office/powerpoint/2012/main" userId="S::T.Siwale@lse.ac.uk::f7c13eb0-929d-4472-b819-9a071053eb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B5AC-795D-4FA8-89D7-6B17F0DD63C6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53D78-C814-4963-8BE5-E1B493EFE7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140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0CB89-1291-4EBB-BA5C-C490F450D641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AF9FA-ADF9-45B6-870E-52A3A401A2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43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0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0E5AD-FF66-1545-A84A-90245C4E8E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1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1804" y="2154408"/>
            <a:ext cx="7772400" cy="1362075"/>
          </a:xfrm>
        </p:spPr>
        <p:txBody>
          <a:bodyPr anchor="b">
            <a:noAutofit/>
          </a:bodyPr>
          <a:lstStyle>
            <a:lvl1pPr algn="l">
              <a:defRPr sz="3300" b="1" cap="none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804" y="4446575"/>
            <a:ext cx="7772400" cy="943897"/>
          </a:xfrm>
        </p:spPr>
        <p:txBody>
          <a:bodyPr anchor="t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Short texts here, only if necessary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3" y="450172"/>
            <a:ext cx="1065657" cy="8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6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2189" y="612775"/>
            <a:ext cx="7846012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219" y="4864837"/>
            <a:ext cx="7844983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pPr defTabSz="342900"/>
            <a:fld id="{CBF00C0C-DDC1-4C4A-8AE3-F4BB14C33209}" type="slidenum">
              <a:rPr lang="en-US" smtClean="0"/>
              <a:pPr defTabSz="34290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3219" y="5956924"/>
            <a:ext cx="7844983" cy="0"/>
          </a:xfrm>
          <a:prstGeom prst="line">
            <a:avLst/>
          </a:prstGeom>
          <a:ln>
            <a:solidFill>
              <a:srgbClr val="26A1B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613219" y="6623880"/>
            <a:ext cx="7844983" cy="0"/>
          </a:xfrm>
          <a:prstGeom prst="line">
            <a:avLst/>
          </a:prstGeom>
          <a:ln>
            <a:solidFill>
              <a:srgbClr val="26A1B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3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17" y="621821"/>
            <a:ext cx="7762920" cy="114300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pPr defTabSz="342900"/>
            <a:fld id="{CBF00C0C-DDC1-4C4A-8AE3-F4BB14C33209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1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5542"/>
            <a:ext cx="1828800" cy="5004200"/>
          </a:xfrm>
        </p:spPr>
        <p:txBody>
          <a:bodyPr vert="eaVert" anchor="t"/>
          <a:lstStyle>
            <a:lvl1pPr>
              <a:defRPr>
                <a:solidFill>
                  <a:srgbClr val="C3C19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218" y="623818"/>
            <a:ext cx="5863783" cy="498592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pPr defTabSz="342900"/>
            <a:fld id="{CBF00C0C-DDC1-4C4A-8AE3-F4BB14C33209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16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21836" y="2284098"/>
            <a:ext cx="3033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GB" sz="1800" baseline="30000" dirty="0">
                <a:solidFill>
                  <a:srgbClr val="EAE9E5"/>
                </a:solidFill>
              </a:rPr>
              <a:t>International Growth Centre</a:t>
            </a:r>
          </a:p>
          <a:p>
            <a:pPr defTabSz="342900"/>
            <a:r>
              <a:rPr lang="en-GB" sz="1800" baseline="30000" dirty="0">
                <a:solidFill>
                  <a:srgbClr val="EAE9E5"/>
                </a:solidFill>
              </a:rPr>
              <a:t>London School of Economics and Political Science</a:t>
            </a:r>
          </a:p>
          <a:p>
            <a:pPr defTabSz="342900"/>
            <a:r>
              <a:rPr lang="en-GB" sz="1800" baseline="30000" dirty="0">
                <a:solidFill>
                  <a:srgbClr val="EAE9E5"/>
                </a:solidFill>
              </a:rPr>
              <a:t>Houghton Street</a:t>
            </a:r>
            <a:br>
              <a:rPr lang="en-GB" sz="1800" baseline="30000" dirty="0">
                <a:solidFill>
                  <a:srgbClr val="EAE9E5"/>
                </a:solidFill>
              </a:rPr>
            </a:br>
            <a:r>
              <a:rPr lang="en-GB" sz="1800" baseline="30000" dirty="0">
                <a:solidFill>
                  <a:srgbClr val="EAE9E5"/>
                </a:solidFill>
              </a:rPr>
              <a:t>London WC2 2AE </a:t>
            </a:r>
          </a:p>
          <a:p>
            <a:pPr defTabSz="342900"/>
            <a:endParaRPr lang="en-GB" sz="1800" dirty="0">
              <a:solidFill>
                <a:srgbClr val="EAE9E5"/>
              </a:solidFill>
            </a:endParaRPr>
          </a:p>
          <a:p>
            <a:pPr defTabSz="342900"/>
            <a:endParaRPr lang="en-GB" sz="1800" dirty="0">
              <a:solidFill>
                <a:srgbClr val="EAE9E5"/>
              </a:solidFill>
            </a:endParaRPr>
          </a:p>
          <a:p>
            <a:pPr defTabSz="342900"/>
            <a:r>
              <a:rPr lang="en-GB" sz="1800" baseline="30000" dirty="0">
                <a:solidFill>
                  <a:srgbClr val="EAE9E5"/>
                </a:solidFill>
              </a:rPr>
              <a:t>www.theigc.org </a:t>
            </a:r>
            <a:r>
              <a:rPr lang="en-GB" sz="1800" baseline="30000" dirty="0">
                <a:solidFill>
                  <a:srgbClr val="FFFFFF"/>
                </a:solidFill>
              </a:rPr>
              <a:t/>
            </a:r>
            <a:br>
              <a:rPr lang="en-GB" sz="1800" baseline="30000" dirty="0">
                <a:solidFill>
                  <a:srgbClr val="FFFFFF"/>
                </a:solidFill>
              </a:rPr>
            </a:br>
            <a:endParaRPr lang="en-US" sz="1800" dirty="0">
              <a:solidFill>
                <a:srgbClr val="0B000C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04069" y="2110505"/>
            <a:ext cx="27685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79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37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16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3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47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19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64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283774" cy="16012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3" y="450172"/>
            <a:ext cx="1065657" cy="8953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217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7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091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186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251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776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03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b="1">
                <a:solidFill>
                  <a:srgbClr val="54156B"/>
                </a:solidFill>
              </a:defRPr>
            </a:lvl1pPr>
          </a:lstStyle>
          <a:p>
            <a:r>
              <a:rPr lang="en-GB" dirty="0"/>
              <a:t>Click to edit Master title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88" y="2092233"/>
            <a:ext cx="7763949" cy="3279963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pPr defTabSz="342900"/>
            <a:fld id="{CBF00C0C-DDC1-4C4A-8AE3-F4BB14C33209}" type="slidenum">
              <a:rPr lang="en-US" smtClean="0"/>
              <a:pPr defTabSz="34290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8" y="5654284"/>
            <a:ext cx="1069330" cy="8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31" y="2149095"/>
            <a:ext cx="7776000" cy="1368000"/>
          </a:xfrm>
        </p:spPr>
        <p:txBody>
          <a:bodyPr anchor="b"/>
          <a:lstStyle>
            <a:lvl1pPr algn="l">
              <a:defRPr b="1">
                <a:solidFill>
                  <a:srgbClr val="54156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1804" y="4446575"/>
            <a:ext cx="7772400" cy="943897"/>
          </a:xfrm>
        </p:spPr>
        <p:txBody>
          <a:bodyPr anchor="t"/>
          <a:lstStyle>
            <a:lvl1pPr marL="0" indent="0">
              <a:buNone/>
              <a:defRPr sz="1500" baseline="0">
                <a:solidFill>
                  <a:srgbClr val="26293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Short texts here, only if necessary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3219" y="6623880"/>
            <a:ext cx="78449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2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54156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188" y="2073964"/>
            <a:ext cx="3883611" cy="329388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073964"/>
            <a:ext cx="3727937" cy="329388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defTabSz="342900"/>
            <a:fld id="{CBF00C0C-DDC1-4C4A-8AE3-F4BB14C33209}" type="slidenum">
              <a:rPr lang="en-US" smtClean="0">
                <a:solidFill>
                  <a:srgbClr val="54156B"/>
                </a:solidFill>
              </a:rPr>
              <a:pPr defTabSz="342900"/>
              <a:t>‹#›</a:t>
            </a:fld>
            <a:endParaRPr lang="en-US" dirty="0">
              <a:solidFill>
                <a:srgbClr val="5415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4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189" y="2092436"/>
            <a:ext cx="3885198" cy="46443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97A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190" y="2732194"/>
            <a:ext cx="3885199" cy="286841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92436"/>
            <a:ext cx="3731112" cy="464431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97A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732194"/>
            <a:ext cx="3731113" cy="286841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pPr defTabSz="342900"/>
            <a:fld id="{CBF00C0C-DDC1-4C4A-8AE3-F4BB14C33209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5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17" y="640093"/>
            <a:ext cx="8229600" cy="1143000"/>
          </a:xfrm>
        </p:spPr>
        <p:txBody>
          <a:bodyPr anchor="ctr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pPr defTabSz="342900"/>
            <a:fld id="{CBF00C0C-DDC1-4C4A-8AE3-F4BB14C33209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1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pPr defTabSz="342900"/>
            <a:fld id="{CBF00C0C-DDC1-4C4A-8AE3-F4BB14C33209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6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218" y="638911"/>
            <a:ext cx="2852296" cy="905138"/>
          </a:xfrm>
        </p:spPr>
        <p:txBody>
          <a:bodyPr anchor="t"/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8915"/>
            <a:ext cx="4883150" cy="495255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190" y="1617141"/>
            <a:ext cx="2853325" cy="397432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40295" y="6101948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4156B"/>
                </a:solidFill>
              </a:defRPr>
            </a:lvl1pPr>
          </a:lstStyle>
          <a:p>
            <a:pPr defTabSz="342900"/>
            <a:fld id="{CBF00C0C-DDC1-4C4A-8AE3-F4BB14C33209}" type="slidenum">
              <a:rPr lang="en-US" smtClean="0"/>
              <a:pPr defTabSz="3429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9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190" y="621821"/>
            <a:ext cx="77639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188" y="2092233"/>
            <a:ext cx="7763949" cy="327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 bullet</a:t>
            </a:r>
          </a:p>
          <a:p>
            <a:pPr lvl="2"/>
            <a:r>
              <a:rPr lang="en-GB" dirty="0"/>
              <a:t>Third level bullet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005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29904C6-6A7C-884D-A5F6-14714D23C281}" type="datetime1">
              <a:rPr lang="en-GB" smtClean="0">
                <a:solidFill>
                  <a:srgbClr val="0B000C">
                    <a:tint val="75000"/>
                  </a:srgbClr>
                </a:solidFill>
              </a:rPr>
              <a:pPr defTabSz="342900"/>
              <a:t>26/08/2021</a:t>
            </a:fld>
            <a:endParaRPr lang="en-US" dirty="0">
              <a:solidFill>
                <a:srgbClr val="0B000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005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17463D25-458D-D345-A2C7-3D6E7D506DE6}" type="slidenum">
              <a:rPr lang="en-US" smtClean="0">
                <a:solidFill>
                  <a:srgbClr val="0B000C">
                    <a:tint val="75000"/>
                  </a:srgbClr>
                </a:solidFill>
              </a:rPr>
              <a:pPr defTabSz="342900"/>
              <a:t>‹#›</a:t>
            </a:fld>
            <a:endParaRPr lang="en-US" dirty="0">
              <a:solidFill>
                <a:srgbClr val="0B00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1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Lucida Grande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CEE0-FD53-430D-817F-452790CC651F}" type="datetimeFigureOut">
              <a:rPr lang="en-GB" smtClean="0"/>
              <a:t>26/08/2021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EE40-829B-40C6-AEA6-8480F502A1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81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2712828"/>
            <a:ext cx="7772400" cy="1021556"/>
          </a:xfrm>
        </p:spPr>
        <p:txBody>
          <a:bodyPr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Harnessing the Power of EFDs to Increase VAT Revenue in Zambia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38285"/>
            <a:ext cx="7772400" cy="943897"/>
          </a:xfrm>
        </p:spPr>
        <p:txBody>
          <a:bodyPr>
            <a:normAutofit/>
          </a:bodyPr>
          <a:lstStyle/>
          <a:p>
            <a:pPr algn="ctr"/>
            <a:endParaRPr lang="en-GB" sz="1800" dirty="0"/>
          </a:p>
          <a:p>
            <a:pPr algn="ctr"/>
            <a:r>
              <a:rPr lang="en-GB" sz="1800" dirty="0"/>
              <a:t>June 30 2021</a:t>
            </a:r>
          </a:p>
          <a:p>
            <a:pPr algn="ctr"/>
            <a:endParaRPr lang="en-GB" sz="1800" dirty="0"/>
          </a:p>
          <a:p>
            <a:pPr algn="ctr"/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661558" y="581569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en-US" sz="1350" dirty="0">
              <a:solidFill>
                <a:srgbClr val="0B000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254" y="330985"/>
            <a:ext cx="1899258" cy="1156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384" y="449174"/>
            <a:ext cx="1169127" cy="993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CFE395-0AE2-4651-AEFF-AAD24DABB3A7}"/>
              </a:ext>
            </a:extLst>
          </p:cNvPr>
          <p:cNvSpPr txBox="1"/>
          <p:nvPr/>
        </p:nvSpPr>
        <p:spPr>
          <a:xfrm>
            <a:off x="2222004" y="5326686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Twivwe</a:t>
            </a:r>
            <a:r>
              <a:rPr lang="en-GB" b="1" dirty="0">
                <a:solidFill>
                  <a:schemeClr val="bg1"/>
                </a:solidFill>
              </a:rPr>
              <a:t> Siwale (IGC)</a:t>
            </a:r>
          </a:p>
          <a:p>
            <a:pPr algn="ctr"/>
            <a:r>
              <a:rPr lang="en-GB" b="1" dirty="0" err="1">
                <a:solidFill>
                  <a:schemeClr val="bg1"/>
                </a:solidFill>
              </a:rPr>
              <a:t>Kangwa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Musole</a:t>
            </a:r>
            <a:r>
              <a:rPr lang="en-GB" b="1" dirty="0">
                <a:solidFill>
                  <a:schemeClr val="bg1"/>
                </a:solidFill>
              </a:rPr>
              <a:t> (ZRA)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John Mulenga (ZRA)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Brian Dillon (Cornell)</a:t>
            </a:r>
          </a:p>
        </p:txBody>
      </p:sp>
    </p:spTree>
    <p:extLst>
      <p:ext uri="{BB962C8B-B14F-4D97-AF65-F5344CB8AC3E}">
        <p14:creationId xmlns:p14="http://schemas.microsoft.com/office/powerpoint/2010/main" val="186855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AB330A-C77E-495A-B2AB-B3F075324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74" y="93576"/>
            <a:ext cx="8403207" cy="113369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541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VAT, EFDs and Tax Invoices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84805"/>
            <a:ext cx="78867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8" y="5729751"/>
            <a:ext cx="1123950" cy="933450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B7C5881-1771-4EE8-9EC9-57A0D30B3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656151"/>
              </p:ext>
            </p:extLst>
          </p:nvPr>
        </p:nvGraphicFramePr>
        <p:xfrm>
          <a:off x="490628" y="1508232"/>
          <a:ext cx="7886701" cy="3659594"/>
        </p:xfrm>
        <a:graphic>
          <a:graphicData uri="http://schemas.openxmlformats.org/drawingml/2006/table">
            <a:tbl>
              <a:tblPr firstRow="1" firstCol="1" bandRow="1"/>
              <a:tblGrid>
                <a:gridCol w="6808177">
                  <a:extLst>
                    <a:ext uri="{9D8B030D-6E8A-4147-A177-3AD203B41FA5}">
                      <a16:colId xmlns:a16="http://schemas.microsoft.com/office/drawing/2014/main" val="832253229"/>
                    </a:ext>
                  </a:extLst>
                </a:gridCol>
                <a:gridCol w="1078524">
                  <a:extLst>
                    <a:ext uri="{9D8B030D-6E8A-4147-A177-3AD203B41FA5}">
                      <a16:colId xmlns:a16="http://schemas.microsoft.com/office/drawing/2014/main" val="4120814614"/>
                    </a:ext>
                  </a:extLst>
                </a:gridCol>
              </a:tblGrid>
              <a:tr h="31739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Perceptions and beliefs about VAT and EFDs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678060"/>
                  </a:ext>
                </a:extLst>
              </a:tr>
              <a:tr h="31739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Heard of VAT (=1)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0.90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33243"/>
                  </a:ext>
                </a:extLst>
              </a:tr>
              <a:tr h="31739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Can distinguish formal tax invoices from other receipts?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310295"/>
                  </a:ext>
                </a:extLst>
              </a:tr>
              <a:tr h="31739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Not confident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0.23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435496"/>
                  </a:ext>
                </a:extLst>
              </a:tr>
              <a:tr h="31739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Somewhat confident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0.49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033133"/>
                  </a:ext>
                </a:extLst>
              </a:tr>
              <a:tr h="31739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Very confident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0.28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716453"/>
                  </a:ext>
                </a:extLst>
              </a:tr>
              <a:tr h="39295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What do you believe is the purpose of formal tax invoices?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415784"/>
                  </a:ext>
                </a:extLst>
              </a:tr>
              <a:tr h="31739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Customer proof of purchase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0.62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516984"/>
                  </a:ext>
                </a:extLst>
              </a:tr>
              <a:tr h="31739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Help businesses track sales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0.39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934776"/>
                  </a:ext>
                </a:extLst>
              </a:tr>
              <a:tr h="31739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Ensure that taxes are paid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0.64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379766"/>
                  </a:ext>
                </a:extLst>
              </a:tr>
              <a:tr h="317394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Noticed EFDs in shops in recent years (=1)</a:t>
                      </a:r>
                      <a:endParaRPr lang="en-US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0.61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299" marR="121299" marT="1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9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31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sky, roof&#10;&#10;Description automatically generated">
            <a:extLst>
              <a:ext uri="{FF2B5EF4-FFF2-40B4-BE49-F238E27FC236}">
                <a16:creationId xmlns:a16="http://schemas.microsoft.com/office/drawing/2014/main" id="{A0763D51-167F-41F5-BC4B-70D8DFE46D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6" b="546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892040"/>
            <a:ext cx="9143998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1CBC9-2127-463F-BE46-32E36B17D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" y="5154168"/>
            <a:ext cx="5229903" cy="1261872"/>
          </a:xfrm>
        </p:spPr>
        <p:txBody>
          <a:bodyPr anchor="ctr">
            <a:normAutofit/>
          </a:bodyPr>
          <a:lstStyle/>
          <a:p>
            <a:pPr algn="l"/>
            <a:r>
              <a:rPr lang="en-GB" sz="4200">
                <a:solidFill>
                  <a:schemeClr val="tx1">
                    <a:lumMod val="85000"/>
                    <a:lumOff val="15000"/>
                  </a:schemeClr>
                </a:solidFill>
              </a:rPr>
              <a:t>Formal Firms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7A3B2-EB59-4EFC-AE42-85821039A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154168"/>
            <a:ext cx="2169739" cy="1261872"/>
          </a:xfrm>
        </p:spPr>
        <p:txBody>
          <a:bodyPr anchor="ctr">
            <a:normAutofit/>
          </a:bodyPr>
          <a:lstStyle/>
          <a:p>
            <a:pPr algn="l"/>
            <a:r>
              <a:rPr lang="en-GB" sz="1700" dirty="0">
                <a:solidFill>
                  <a:schemeClr val="tx2"/>
                </a:solidFill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10362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23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9B8F8-9061-4688-BDBC-B2F2758F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06" y="175636"/>
            <a:ext cx="7886700" cy="11336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500" b="1" kern="1200" dirty="0">
                <a:solidFill>
                  <a:srgbClr val="541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Firms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BE5735-0A8C-4748-BF26-55DF3F6E7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130210"/>
              </p:ext>
            </p:extLst>
          </p:nvPr>
        </p:nvGraphicFramePr>
        <p:xfrm>
          <a:off x="321824" y="1404219"/>
          <a:ext cx="7792987" cy="529272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5728291">
                  <a:extLst>
                    <a:ext uri="{9D8B030D-6E8A-4147-A177-3AD203B41FA5}">
                      <a16:colId xmlns:a16="http://schemas.microsoft.com/office/drawing/2014/main" val="3600922825"/>
                    </a:ext>
                  </a:extLst>
                </a:gridCol>
                <a:gridCol w="1156151">
                  <a:extLst>
                    <a:ext uri="{9D8B030D-6E8A-4147-A177-3AD203B41FA5}">
                      <a16:colId xmlns:a16="http://schemas.microsoft.com/office/drawing/2014/main" val="24427889"/>
                    </a:ext>
                  </a:extLst>
                </a:gridCol>
                <a:gridCol w="908545">
                  <a:extLst>
                    <a:ext uri="{9D8B030D-6E8A-4147-A177-3AD203B41FA5}">
                      <a16:colId xmlns:a16="http://schemas.microsoft.com/office/drawing/2014/main" val="1677841685"/>
                    </a:ext>
                  </a:extLst>
                </a:gridCol>
              </a:tblGrid>
              <a:tr h="385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 Purchases at formal shops</a:t>
                      </a:r>
                      <a:endParaRPr lang="en-GB" sz="1600" b="0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Mean</a:t>
                      </a:r>
                      <a:endParaRPr lang="en-GB" sz="1600" b="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s.d.</a:t>
                      </a:r>
                      <a:endParaRPr lang="en-GB" sz="1600" b="0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ctr"/>
                </a:tc>
                <a:extLst>
                  <a:ext uri="{0D108BD9-81ED-4DB2-BD59-A6C34878D82A}">
                    <a16:rowId xmlns:a16="http://schemas.microsoft.com/office/drawing/2014/main" val="2076117611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Purchased from formal shops, last 6 months (=1)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0.93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2700988736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Percentage of time that received receipt 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90.7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18.5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1678795824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Percentage of receipts that were VAT invoices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68.9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35.5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1444739382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Requested receipt and did not receive one (=1)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0.17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2692582393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Why not always request receipts from formal shops?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 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 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2629195247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      I always request a receipt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0.07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4119717704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      Don't see the point / don't think of it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0.27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1333206281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      Depends on item and shop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0.61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64998958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      Takes too much time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0.14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2857017999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      Don't want to seem like I don't trust shopkeeper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0.04</a:t>
                      </a: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3052007822"/>
                  </a:ext>
                </a:extLst>
              </a:tr>
              <a:tr h="36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</a:rPr>
                        <a:t>      Other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</a:rPr>
                        <a:t>0.04</a:t>
                      </a: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1" marR="52993" marT="74151" marB="105987" anchor="b"/>
                </a:tc>
                <a:extLst>
                  <a:ext uri="{0D108BD9-81ED-4DB2-BD59-A6C34878D82A}">
                    <a16:rowId xmlns:a16="http://schemas.microsoft.com/office/drawing/2014/main" val="761710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67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1285FF-7800-4E6F-920D-76B796379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33" r="-2" b="-2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4892040"/>
            <a:ext cx="9143998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AB330A-C77E-495A-B2AB-B3F075324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" y="5154168"/>
            <a:ext cx="5229903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200">
                <a:solidFill>
                  <a:schemeClr val="tx1">
                    <a:lumMod val="85000"/>
                    <a:lumOff val="15000"/>
                  </a:schemeClr>
                </a:solidFill>
              </a:rPr>
              <a:t>Semi Formal Firms</a:t>
            </a:r>
            <a:endParaRPr lang="en-US" sz="42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DE770F0-D7F1-4F74-8FDB-77E4A55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5154168"/>
            <a:ext cx="2169739" cy="1261872"/>
          </a:xfrm>
        </p:spPr>
        <p:txBody>
          <a:bodyPr anchor="ctr">
            <a:normAutofit/>
          </a:bodyPr>
          <a:lstStyle/>
          <a:p>
            <a:pPr algn="l"/>
            <a:r>
              <a:rPr lang="en-GB" sz="1700" dirty="0">
                <a:solidFill>
                  <a:schemeClr val="tx2"/>
                </a:solidFill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10362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628650" y="184805"/>
            <a:ext cx="78867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5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084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35616299-0125-4E48-A9B4-2B3E9FA0EB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577044"/>
              </p:ext>
            </p:extLst>
          </p:nvPr>
        </p:nvGraphicFramePr>
        <p:xfrm>
          <a:off x="136945" y="931622"/>
          <a:ext cx="8731010" cy="589660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6069164">
                  <a:extLst>
                    <a:ext uri="{9D8B030D-6E8A-4147-A177-3AD203B41FA5}">
                      <a16:colId xmlns:a16="http://schemas.microsoft.com/office/drawing/2014/main" val="1943891217"/>
                    </a:ext>
                  </a:extLst>
                </a:gridCol>
                <a:gridCol w="1492405">
                  <a:extLst>
                    <a:ext uri="{9D8B030D-6E8A-4147-A177-3AD203B41FA5}">
                      <a16:colId xmlns:a16="http://schemas.microsoft.com/office/drawing/2014/main" val="137370126"/>
                    </a:ext>
                  </a:extLst>
                </a:gridCol>
                <a:gridCol w="1169441">
                  <a:extLst>
                    <a:ext uri="{9D8B030D-6E8A-4147-A177-3AD203B41FA5}">
                      <a16:colId xmlns:a16="http://schemas.microsoft.com/office/drawing/2014/main" val="4003884578"/>
                    </a:ext>
                  </a:extLst>
                </a:gridCol>
              </a:tblGrid>
              <a:tr h="46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all" spc="150" dirty="0">
                          <a:effectLst/>
                        </a:rPr>
                        <a:t> Purchases at semi-formal shops</a:t>
                      </a:r>
                      <a:endParaRPr lang="en-GB" sz="1500" b="0" cap="all" spc="15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all" spc="150">
                          <a:effectLst/>
                        </a:rPr>
                        <a:t>Mean</a:t>
                      </a:r>
                      <a:endParaRPr lang="en-GB" sz="1500" b="0" cap="all" spc="15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all" spc="150">
                          <a:effectLst/>
                        </a:rPr>
                        <a:t>s.d.</a:t>
                      </a:r>
                      <a:endParaRPr lang="en-GB" sz="1500" b="0" cap="all" spc="15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2061365080"/>
                  </a:ext>
                </a:extLst>
              </a:tr>
              <a:tr h="474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 dirty="0">
                          <a:effectLst/>
                        </a:rPr>
                        <a:t>Purchased from semi-formal shops, last 6 months (=1)</a:t>
                      </a:r>
                      <a:endParaRPr lang="en-GB" sz="15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0.97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2036518391"/>
                  </a:ext>
                </a:extLst>
              </a:tr>
              <a:tr h="46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 dirty="0">
                          <a:effectLst/>
                        </a:rPr>
                        <a:t>Percentage of time that received receipt</a:t>
                      </a:r>
                      <a:endParaRPr lang="en-GB" sz="15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21.3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26.5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1598975709"/>
                  </a:ext>
                </a:extLst>
              </a:tr>
              <a:tr h="46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 dirty="0">
                          <a:effectLst/>
                        </a:rPr>
                        <a:t>Percentage of receipts that were VAT invoices</a:t>
                      </a:r>
                      <a:endParaRPr lang="en-GB" sz="15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28.4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31.7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2753590487"/>
                  </a:ext>
                </a:extLst>
              </a:tr>
              <a:tr h="474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>
                          <a:effectLst/>
                        </a:rPr>
                        <a:t>Requested receipt and did not receive one (=1)</a:t>
                      </a:r>
                      <a:endParaRPr lang="en-GB" sz="15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0.21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960202498"/>
                  </a:ext>
                </a:extLst>
              </a:tr>
              <a:tr h="46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>
                          <a:effectLst/>
                        </a:rPr>
                        <a:t>Why not always request receipts from semi-formal shops?</a:t>
                      </a:r>
                      <a:endParaRPr lang="en-GB" sz="15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>
                          <a:effectLst/>
                        </a:rPr>
                        <a:t> 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>
                          <a:effectLst/>
                        </a:rPr>
                        <a:t> 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326834671"/>
                  </a:ext>
                </a:extLst>
              </a:tr>
              <a:tr h="474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>
                          <a:effectLst/>
                        </a:rPr>
                        <a:t>      I always request a receipt</a:t>
                      </a:r>
                      <a:endParaRPr lang="en-GB" sz="15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0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44905615"/>
                  </a:ext>
                </a:extLst>
              </a:tr>
              <a:tr h="474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 dirty="0">
                          <a:effectLst/>
                        </a:rPr>
                        <a:t>      Don't see the point / don't think of it</a:t>
                      </a:r>
                      <a:endParaRPr lang="en-GB" sz="15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0.38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2563056639"/>
                  </a:ext>
                </a:extLst>
              </a:tr>
              <a:tr h="474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>
                          <a:effectLst/>
                        </a:rPr>
                        <a:t>      Depends on item and shop</a:t>
                      </a:r>
                      <a:endParaRPr lang="en-GB" sz="15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0.64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3304872346"/>
                  </a:ext>
                </a:extLst>
              </a:tr>
              <a:tr h="474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 dirty="0">
                          <a:effectLst/>
                        </a:rPr>
                        <a:t>      Takes too much time</a:t>
                      </a:r>
                      <a:endParaRPr lang="en-GB" sz="15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 dirty="0">
                          <a:effectLst/>
                        </a:rPr>
                        <a:t>0.14</a:t>
                      </a:r>
                      <a:endParaRPr lang="en-GB" sz="15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4141178192"/>
                  </a:ext>
                </a:extLst>
              </a:tr>
              <a:tr h="474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>
                          <a:effectLst/>
                        </a:rPr>
                        <a:t>      Don't want to seem like I don't trust shopkeeper</a:t>
                      </a:r>
                      <a:endParaRPr lang="en-GB" sz="15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0.05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2687081566"/>
                  </a:ext>
                </a:extLst>
              </a:tr>
              <a:tr h="46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cap="none" spc="0">
                          <a:effectLst/>
                        </a:rPr>
                        <a:t>      Receipts not available</a:t>
                      </a:r>
                      <a:endParaRPr lang="en-GB" sz="15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500" cap="none" spc="0">
                          <a:effectLst/>
                        </a:rPr>
                        <a:t>0.16</a:t>
                      </a:r>
                      <a:endParaRPr lang="en-GB" sz="15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5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3391" marR="123391" marT="123391" marB="123391" anchor="b"/>
                </a:tc>
                <a:extLst>
                  <a:ext uri="{0D108BD9-81ED-4DB2-BD59-A6C34878D82A}">
                    <a16:rowId xmlns:a16="http://schemas.microsoft.com/office/drawing/2014/main" val="3097185238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2637F6AF-6A03-4F2D-99F3-7CF78DF6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62" y="1"/>
            <a:ext cx="7886700" cy="1043796"/>
          </a:xfrm>
        </p:spPr>
        <p:txBody>
          <a:bodyPr/>
          <a:lstStyle/>
          <a:p>
            <a:r>
              <a:rPr lang="en-GB" b="1" dirty="0">
                <a:solidFill>
                  <a:srgbClr val="541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Semi-Formal Firms</a:t>
            </a:r>
          </a:p>
        </p:txBody>
      </p:sp>
    </p:spTree>
    <p:extLst>
      <p:ext uri="{BB962C8B-B14F-4D97-AF65-F5344CB8AC3E}">
        <p14:creationId xmlns:p14="http://schemas.microsoft.com/office/powerpoint/2010/main" val="135947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9673" y="103223"/>
            <a:ext cx="8283995" cy="133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500" b="1" kern="1200" dirty="0">
                <a:solidFill>
                  <a:srgbClr val="541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 Price Negotiations and Special Discounts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181" y="552906"/>
            <a:ext cx="3869869" cy="167490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700" dirty="0"/>
          </a:p>
          <a:p>
            <a:pPr marL="0"/>
            <a:endParaRPr lang="en-US" sz="17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8" y="5729751"/>
            <a:ext cx="1123950" cy="9334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8ACB41-988C-4858-8E9A-22BBF0EE7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64630"/>
              </p:ext>
            </p:extLst>
          </p:nvPr>
        </p:nvGraphicFramePr>
        <p:xfrm>
          <a:off x="359673" y="1364478"/>
          <a:ext cx="8153377" cy="434045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5979563">
                  <a:extLst>
                    <a:ext uri="{9D8B030D-6E8A-4147-A177-3AD203B41FA5}">
                      <a16:colId xmlns:a16="http://schemas.microsoft.com/office/drawing/2014/main" val="3012073584"/>
                    </a:ext>
                  </a:extLst>
                </a:gridCol>
                <a:gridCol w="1113820">
                  <a:extLst>
                    <a:ext uri="{9D8B030D-6E8A-4147-A177-3AD203B41FA5}">
                      <a16:colId xmlns:a16="http://schemas.microsoft.com/office/drawing/2014/main" val="1443797721"/>
                    </a:ext>
                  </a:extLst>
                </a:gridCol>
                <a:gridCol w="1059994">
                  <a:extLst>
                    <a:ext uri="{9D8B030D-6E8A-4147-A177-3AD203B41FA5}">
                      <a16:colId xmlns:a16="http://schemas.microsoft.com/office/drawing/2014/main" val="2497322593"/>
                    </a:ext>
                  </a:extLst>
                </a:gridCol>
              </a:tblGrid>
              <a:tr h="606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Negotiation and special discounts</a:t>
                      </a:r>
                      <a:endParaRPr lang="en-GB" sz="1600" b="1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107979" marB="10797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GB" sz="1600" b="1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107979" marB="107979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s.d.</a:t>
                      </a:r>
                      <a:endParaRPr lang="en-GB" sz="1600" b="1" cap="none" spc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107979" marB="107979" anchor="ctr"/>
                </a:tc>
                <a:extLst>
                  <a:ext uri="{0D108BD9-81ED-4DB2-BD59-A6C34878D82A}">
                    <a16:rowId xmlns:a16="http://schemas.microsoft.com/office/drawing/2014/main" val="936737405"/>
                  </a:ext>
                </a:extLst>
              </a:tr>
              <a:tr h="506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Offered lower price for skipping receipt (=1)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extLst>
                  <a:ext uri="{0D108BD9-81ED-4DB2-BD59-A6C34878D82A}">
                    <a16:rowId xmlns:a16="http://schemas.microsoft.com/office/drawing/2014/main" val="3443043464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price -- number of times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extLst>
                  <a:ext uri="{0D108BD9-81ED-4DB2-BD59-A6C34878D82A}">
                    <a16:rowId xmlns:a16="http://schemas.microsoft.com/office/drawing/2014/main" val="2894910733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Seller increased price after receipt request (=1)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extLst>
                  <a:ext uri="{0D108BD9-81ED-4DB2-BD59-A6C34878D82A}">
                    <a16:rowId xmlns:a16="http://schemas.microsoft.com/office/drawing/2014/main" val="2929535419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 increased -- number of times</a:t>
                      </a:r>
                      <a:endParaRPr lang="en-GB" sz="1600" b="1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12.4</a:t>
                      </a: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extLst>
                  <a:ext uri="{0D108BD9-81ED-4DB2-BD59-A6C34878D82A}">
                    <a16:rowId xmlns:a16="http://schemas.microsoft.com/office/drawing/2014/main" val="1047805648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Requested special discount (=1)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extLst>
                  <a:ext uri="{0D108BD9-81ED-4DB2-BD59-A6C34878D82A}">
                    <a16:rowId xmlns:a16="http://schemas.microsoft.com/office/drawing/2014/main" val="3448602404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Percentage of time special discount given only without receipt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extLst>
                  <a:ext uri="{0D108BD9-81ED-4DB2-BD59-A6C34878D82A}">
                    <a16:rowId xmlns:a16="http://schemas.microsoft.com/office/drawing/2014/main" val="281400744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 paid different from price on receipt/invoice (=1)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extLst>
                  <a:ext uri="{0D108BD9-81ED-4DB2-BD59-A6C34878D82A}">
                    <a16:rowId xmlns:a16="http://schemas.microsoft.com/office/drawing/2014/main" val="3781763930"/>
                  </a:ext>
                </a:extLst>
              </a:tr>
              <a:tr h="43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price on receipt -- number of times</a:t>
                      </a:r>
                      <a:endParaRPr lang="en-GB" sz="1600" b="1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endParaRPr lang="en-GB" sz="1600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cap="non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GB" sz="1600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5585" marR="53989" marT="0" marB="107979" anchor="b"/>
                </a:tc>
                <a:extLst>
                  <a:ext uri="{0D108BD9-81ED-4DB2-BD59-A6C34878D82A}">
                    <a16:rowId xmlns:a16="http://schemas.microsoft.com/office/drawing/2014/main" val="1427690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0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14" y="996909"/>
            <a:ext cx="8377327" cy="4454985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EFDs alone do not seem to increase VAT revenues in the short or medium term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new policy initiatives could complement EFDs?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VAT rebate lottery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VAT goods lottery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Tax awareness and morale campaigns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Integration between audits and real-time EFD data</a:t>
            </a:r>
          </a:p>
          <a:p>
            <a:pPr marL="914400" lvl="1" indent="-457200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Taxpayer recognition programs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Many components of these policies can be piloted at small scale, to assess impacts and inform design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will run some of these pilots later in 2021, conditions permitting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8" y="5729751"/>
            <a:ext cx="1123950" cy="9334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4516" y="87188"/>
            <a:ext cx="853152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54156B"/>
                </a:solidFill>
                <a:latin typeface="Arial"/>
              </a:rPr>
              <a:t>Policy Implications and Next Steps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841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30" y="0"/>
            <a:ext cx="7886700" cy="994172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54156B"/>
                </a:solidFill>
                <a:latin typeface="Arial"/>
              </a:rPr>
              <a:t>Overview</a:t>
            </a:r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0447" y="824381"/>
            <a:ext cx="8910036" cy="4989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1. </a:t>
            </a:r>
            <a:r>
              <a:rPr lang="en-GB" sz="2600" b="1" dirty="0"/>
              <a:t>Impact of electronic fiscal devices (EFDs) in Zambia</a:t>
            </a:r>
            <a:endParaRPr lang="en-GB" sz="2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The roll-out of EFDs in Zambia began in 2018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We provide an analysis of the effects of EFDs on VAT remittances, using administrative data</a:t>
            </a:r>
            <a:endParaRPr lang="en-GB" sz="2000" b="1" dirty="0"/>
          </a:p>
          <a:p>
            <a:pPr marL="0" indent="0">
              <a:buNone/>
            </a:pPr>
            <a:r>
              <a:rPr lang="en-GB" sz="2600" b="1" dirty="0"/>
              <a:t>2. Designing policies to complement EFDs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A key goal of the IGC-ZRA collaboration is to use small-scale experiments to inform policy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The first wave of experiments has been on hold due to COVID-19 protocols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In 2020 we ran a consumer survey by phone to address issues relevant to the design of a VAT rebate lottery:</a:t>
            </a:r>
          </a:p>
          <a:p>
            <a:pPr marL="1200150" lvl="2" indent="-285750">
              <a:buAutoNum type="romanLcPeriod"/>
            </a:pPr>
            <a:r>
              <a:rPr lang="en-GB" sz="1800" dirty="0"/>
              <a:t>Tax awareness</a:t>
            </a:r>
          </a:p>
          <a:p>
            <a:pPr marL="1200150" lvl="2" indent="-285750">
              <a:buAutoNum type="romanLcPeriod"/>
            </a:pPr>
            <a:r>
              <a:rPr lang="en-GB" sz="1800" dirty="0"/>
              <a:t>Experience receiving formal invoices</a:t>
            </a:r>
          </a:p>
          <a:p>
            <a:pPr marL="1200150" lvl="2" indent="-285750">
              <a:buAutoNum type="romanLcPeriod"/>
            </a:pPr>
            <a:r>
              <a:rPr lang="en-GB" sz="1800" dirty="0"/>
              <a:t>Link between price negotiations and formal invoices</a:t>
            </a:r>
          </a:p>
          <a:p>
            <a:pPr marL="914400" lvl="2" indent="0">
              <a:buNone/>
            </a:pPr>
            <a:endParaRPr lang="en-GB" sz="1200" dirty="0"/>
          </a:p>
          <a:p>
            <a:pPr lvl="1"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5020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30" y="0"/>
            <a:ext cx="7886700" cy="994172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54156B"/>
                </a:solidFill>
                <a:latin typeface="Arial"/>
              </a:rPr>
              <a:t>Status of EFD Distributions in 2020</a:t>
            </a:r>
            <a:endParaRPr lang="en-GB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0447" y="824381"/>
            <a:ext cx="8910036" cy="4989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By the beginning of 2020, ZRA had procured a total of 7,000 EFDs.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They comprised 4,000 Fiscal Cash Registers (FCRs) and 3,000 Electronic Signature Devices (ESDs).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3,742 FCRs were issued to 2,531 taxpayers and 255 ESDs were distributed to 99 taxpayers.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Cost and compatibility challenges delayed implementation of EFD interface solutions.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ZRA also implemented Virtual Electronic Fiscal Devices (V-EFDs) through Server-to-Server systems integration.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200" dirty="0"/>
              <a:t>52 taxpayers had successfully integrated their Point-Of-Sale to the V-EFDs by year end.</a:t>
            </a:r>
          </a:p>
        </p:txBody>
      </p:sp>
    </p:spTree>
    <p:extLst>
      <p:ext uri="{BB962C8B-B14F-4D97-AF65-F5344CB8AC3E}">
        <p14:creationId xmlns:p14="http://schemas.microsoft.com/office/powerpoint/2010/main" val="77551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8" y="5729751"/>
            <a:ext cx="1123950" cy="9334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5659" y="0"/>
            <a:ext cx="858328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54156B"/>
                </a:solidFill>
                <a:latin typeface="Arial"/>
              </a:rPr>
              <a:t>Share of EFD payments in total payments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8" y="810883"/>
            <a:ext cx="7531400" cy="547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1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18398"/>
            <a:ext cx="90933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54156B"/>
                </a:solidFill>
                <a:latin typeface="Arial"/>
              </a:rPr>
              <a:t>What happens to payments after EFD registration?</a:t>
            </a:r>
            <a:endParaRPr lang="en-GB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6850"/>
              </p:ext>
            </p:extLst>
          </p:nvPr>
        </p:nvGraphicFramePr>
        <p:xfrm>
          <a:off x="1918717" y="1453300"/>
          <a:ext cx="5255884" cy="213528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818245">
                  <a:extLst>
                    <a:ext uri="{9D8B030D-6E8A-4147-A177-3AD203B41FA5}">
                      <a16:colId xmlns:a16="http://schemas.microsoft.com/office/drawing/2014/main" val="4287228054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090934244"/>
                    </a:ext>
                  </a:extLst>
                </a:gridCol>
              </a:tblGrid>
              <a:tr h="4400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Post EFD registration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-47610*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4860416"/>
                  </a:ext>
                </a:extLst>
              </a:tr>
              <a:tr h="4400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(28420)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0629178"/>
                  </a:ext>
                </a:extLst>
              </a:tr>
              <a:tr h="4400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Observations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304868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802822"/>
                  </a:ext>
                </a:extLst>
              </a:tr>
              <a:tr h="44000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R-squared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0.50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3050427"/>
                  </a:ext>
                </a:extLst>
              </a:tr>
              <a:tr h="2157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Mean monthly remittance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125729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203619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86927" y="4106174"/>
            <a:ext cx="73410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analysis controls for inflation, time trends, and average differences between firms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implication is that remittances fall by 47610/125729 = 38% on average after EFD 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9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681" y="0"/>
            <a:ext cx="9093319" cy="76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54156B"/>
                </a:solidFill>
                <a:latin typeface="Arial"/>
              </a:rPr>
              <a:t>EFD effects over time</a:t>
            </a:r>
            <a:endParaRPr lang="en-GB" sz="3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62311" y="586593"/>
            <a:ext cx="8515890" cy="6193375"/>
            <a:chOff x="362311" y="586593"/>
            <a:chExt cx="8515890" cy="61933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11" y="586593"/>
              <a:ext cx="8515890" cy="6193375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5106835" y="845389"/>
              <a:ext cx="0" cy="38042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460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681" y="0"/>
            <a:ext cx="9093319" cy="769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54156B"/>
                </a:solidFill>
                <a:latin typeface="Arial"/>
              </a:rPr>
              <a:t>EFD effects by sector</a:t>
            </a:r>
            <a:endParaRPr lang="en-GB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562655"/>
              </p:ext>
            </p:extLst>
          </p:nvPr>
        </p:nvGraphicFramePr>
        <p:xfrm>
          <a:off x="437492" y="1035289"/>
          <a:ext cx="8154418" cy="556391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785840">
                  <a:extLst>
                    <a:ext uri="{9D8B030D-6E8A-4147-A177-3AD203B41FA5}">
                      <a16:colId xmlns:a16="http://schemas.microsoft.com/office/drawing/2014/main" val="236517263"/>
                    </a:ext>
                  </a:extLst>
                </a:gridCol>
                <a:gridCol w="1349293">
                  <a:extLst>
                    <a:ext uri="{9D8B030D-6E8A-4147-A177-3AD203B41FA5}">
                      <a16:colId xmlns:a16="http://schemas.microsoft.com/office/drawing/2014/main" val="2676232128"/>
                    </a:ext>
                  </a:extLst>
                </a:gridCol>
                <a:gridCol w="1799056">
                  <a:extLst>
                    <a:ext uri="{9D8B030D-6E8A-4147-A177-3AD203B41FA5}">
                      <a16:colId xmlns:a16="http://schemas.microsoft.com/office/drawing/2014/main" val="2215913323"/>
                    </a:ext>
                  </a:extLst>
                </a:gridCol>
                <a:gridCol w="1220229">
                  <a:extLst>
                    <a:ext uri="{9D8B030D-6E8A-4147-A177-3AD203B41FA5}">
                      <a16:colId xmlns:a16="http://schemas.microsoft.com/office/drawing/2014/main" val="2725649882"/>
                    </a:ext>
                  </a:extLst>
                </a:gridCol>
              </a:tblGrid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Sector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EFD effect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Confidence interval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>Significance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976768518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Accommodation and food service activiti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-46717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[-100724, 7291]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2642278861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Administrative and support service acti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-54850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[-111875, 2175]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3378718211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Agriculture, forestry and fishing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-45146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[-99209, 8916]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2127792132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Arts, entertainment and recreation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-39791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[-86499, 6916]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642040253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Construction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-47197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[-103670, 9276]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2401392741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Education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-53012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[-109844, 3821]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1916049032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Electricity, gas, steam and air conditi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-56750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[-107057, -6443]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**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2004264313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Human health and social work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-47060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[-106467, 12347]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1596623416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Information and communication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-66080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[-136412, 4253]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2120496278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Manufacturing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-48934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[-103792, 5924]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1890060736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Mining and quarrying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25610</a:t>
                      </a:r>
                      <a:endParaRPr lang="en-US" sz="1400" b="0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[-168876, 220097]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2826774784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Other service activities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-15689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[-100178, 68800]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3899245761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Professional, scientific and technical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-57260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[-116001, 1482]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4094349128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Real estate activities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-46876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[-103199, 9447]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193730099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Transportation and storage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-44762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[-99198, 9674]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1262098316"/>
                  </a:ext>
                </a:extLst>
              </a:tr>
              <a:tr h="556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Water supply; sewerage, waste management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-46443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[-101698, 8813]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*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391982948"/>
                  </a:ext>
                </a:extLst>
              </a:tr>
              <a:tr h="294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Wholesale and retail trade; repair of 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-51392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j-lt"/>
                        </a:rPr>
                        <a:t>[-107556, 4773]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+mj-lt"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677" marR="8677" marT="8677" marB="0" anchor="b"/>
                </a:tc>
                <a:extLst>
                  <a:ext uri="{0D108BD9-81ED-4DB2-BD59-A6C34878D82A}">
                    <a16:rowId xmlns:a16="http://schemas.microsoft.com/office/drawing/2014/main" val="4163145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3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530" y="0"/>
            <a:ext cx="7886700" cy="994172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54156B"/>
                </a:solidFill>
                <a:latin typeface="Arial"/>
              </a:rPr>
              <a:t>Summary and transition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8791" y="1095554"/>
            <a:ext cx="874718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Receiving an EFD leads to a reduction in VAT remittances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Effect is weak (confidence intervals are wide) but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What could explain this finding?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Does it take time to learn/adjust? That doesn’t fit the time path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Power outages / problems with the machines?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Intentional avoidance to deter EFD program?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Other ideas?</a:t>
            </a:r>
          </a:p>
          <a:p>
            <a:pPr marL="800100" lvl="1" indent="-342900">
              <a:buFontTx/>
              <a:buChar char="-"/>
            </a:pPr>
            <a:r>
              <a:rPr lang="en-US" sz="2200" dirty="0"/>
              <a:t>Our ongoing work will examine firm-to-firm payment histories to examine how firm networks influence EFD usage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Next segment: our 2020 consumer survey </a:t>
            </a:r>
          </a:p>
          <a:p>
            <a:pPr marL="800100" lvl="1" indent="-342900">
              <a:buFontTx/>
              <a:buChar char="-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715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4328"/>
            <a:ext cx="7886700" cy="42301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Sample Size: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625 respondents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Location: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Lusaka, Ndola and Kitwe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47 percent were women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75 percent of respondents were &lt; 40 years old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Education Attainment: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38 percent &gt; degree or higher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50 percent of the sample &gt; K 3,000 or more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18" y="5729751"/>
            <a:ext cx="1123950" cy="9334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27015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54156B"/>
                </a:solidFill>
                <a:latin typeface="Arial"/>
              </a:rPr>
              <a:t>Phone Survey Respondent Characteristics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3614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B000C"/>
      </a:dk1>
      <a:lt1>
        <a:srgbClr val="FFFFFF"/>
      </a:lt1>
      <a:dk2>
        <a:srgbClr val="54156B"/>
      </a:dk2>
      <a:lt2>
        <a:srgbClr val="EAE9E5"/>
      </a:lt2>
      <a:accent1>
        <a:srgbClr val="F1B434"/>
      </a:accent1>
      <a:accent2>
        <a:srgbClr val="0097A9"/>
      </a:accent2>
      <a:accent3>
        <a:srgbClr val="9D9DA0"/>
      </a:accent3>
      <a:accent4>
        <a:srgbClr val="8064A2"/>
      </a:accent4>
      <a:accent5>
        <a:srgbClr val="6FC3D4"/>
      </a:accent5>
      <a:accent6>
        <a:srgbClr val="375FA0"/>
      </a:accent6>
      <a:hlink>
        <a:srgbClr val="DE9E40"/>
      </a:hlink>
      <a:folHlink>
        <a:srgbClr val="65A7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1115</Words>
  <Application>Microsoft Office PowerPoint</Application>
  <PresentationFormat>On-screen Show (4:3)</PresentationFormat>
  <Paragraphs>248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Lucida Grande</vt:lpstr>
      <vt:lpstr>Times New Roman</vt:lpstr>
      <vt:lpstr>1_Office Theme</vt:lpstr>
      <vt:lpstr>Office Theme</vt:lpstr>
      <vt:lpstr>   Harnessing the Power of EFDs to Increase VAT Revenue in Zambia</vt:lpstr>
      <vt:lpstr>Overview</vt:lpstr>
      <vt:lpstr>Status of EFD Distributions in 2020</vt:lpstr>
      <vt:lpstr>PowerPoint Presentation</vt:lpstr>
      <vt:lpstr>PowerPoint Presentation</vt:lpstr>
      <vt:lpstr>PowerPoint Presentation</vt:lpstr>
      <vt:lpstr>PowerPoint Presentation</vt:lpstr>
      <vt:lpstr>Summary and transition</vt:lpstr>
      <vt:lpstr>PowerPoint Presentation</vt:lpstr>
      <vt:lpstr>Findings: VAT, EFDs and Tax Invoices</vt:lpstr>
      <vt:lpstr>Formal Firms</vt:lpstr>
      <vt:lpstr>Formal Firms </vt:lpstr>
      <vt:lpstr>Semi Formal Firms</vt:lpstr>
      <vt:lpstr>Semi-Formal Firms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the Power of EFDs to Increase VAT Revenue in Zambia</dc:title>
  <dc:creator>Siwale,T</dc:creator>
  <cp:lastModifiedBy>IGCUSER</cp:lastModifiedBy>
  <cp:revision>73</cp:revision>
  <dcterms:created xsi:type="dcterms:W3CDTF">2021-01-26T08:36:12Z</dcterms:created>
  <dcterms:modified xsi:type="dcterms:W3CDTF">2021-08-26T13:47:12Z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e72e33-d467-4478-b3cc-25a5af7c3a32_Enabled">
    <vt:lpwstr>true</vt:lpwstr>
  </property>
  <property fmtid="{D5CDD505-2E9C-101B-9397-08002B2CF9AE}" pid="3" name="MSIP_Label_fae72e33-d467-4478-b3cc-25a5af7c3a32_SetDate">
    <vt:lpwstr>2021-06-30T07:59:52Z</vt:lpwstr>
  </property>
  <property fmtid="{D5CDD505-2E9C-101B-9397-08002B2CF9AE}" pid="4" name="MSIP_Label_fae72e33-d467-4478-b3cc-25a5af7c3a32_Method">
    <vt:lpwstr>Standard</vt:lpwstr>
  </property>
  <property fmtid="{D5CDD505-2E9C-101B-9397-08002B2CF9AE}" pid="5" name="MSIP_Label_fae72e33-d467-4478-b3cc-25a5af7c3a32_Name">
    <vt:lpwstr>General</vt:lpwstr>
  </property>
  <property fmtid="{D5CDD505-2E9C-101B-9397-08002B2CF9AE}" pid="6" name="MSIP_Label_fae72e33-d467-4478-b3cc-25a5af7c3a32_SiteId">
    <vt:lpwstr>2d643c6d-9e15-4a77-9d0e-4e6acd0d17cc</vt:lpwstr>
  </property>
  <property fmtid="{D5CDD505-2E9C-101B-9397-08002B2CF9AE}" pid="7" name="MSIP_Label_fae72e33-d467-4478-b3cc-25a5af7c3a32_ActionId">
    <vt:lpwstr>aeb6f7f5-b3d5-4148-93d2-b95ebf173a8d</vt:lpwstr>
  </property>
  <property fmtid="{D5CDD505-2E9C-101B-9397-08002B2CF9AE}" pid="8" name="MSIP_Label_fae72e33-d467-4478-b3cc-25a5af7c3a32_ContentBits">
    <vt:lpwstr>0</vt:lpwstr>
  </property>
</Properties>
</file>