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361" r:id="rId4"/>
    <p:sldId id="302" r:id="rId5"/>
    <p:sldId id="290" r:id="rId6"/>
    <p:sldId id="406" r:id="rId7"/>
    <p:sldId id="260" r:id="rId8"/>
    <p:sldId id="259" r:id="rId9"/>
    <p:sldId id="404" r:id="rId10"/>
    <p:sldId id="407" r:id="rId11"/>
    <p:sldId id="403" r:id="rId12"/>
    <p:sldId id="408" r:id="rId13"/>
    <p:sldId id="401" r:id="rId14"/>
    <p:sldId id="257" r:id="rId15"/>
    <p:sldId id="410" r:id="rId16"/>
    <p:sldId id="412" r:id="rId17"/>
    <p:sldId id="411" r:id="rId18"/>
    <p:sldId id="284" r:id="rId19"/>
    <p:sldId id="306" r:id="rId20"/>
    <p:sldId id="286" r:id="rId21"/>
    <p:sldId id="30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89"/>
    <p:restoredTop sz="84753"/>
  </p:normalViewPr>
  <p:slideViewPr>
    <p:cSldViewPr snapToGrid="0" snapToObjects="1">
      <p:cViewPr varScale="1">
        <p:scale>
          <a:sx n="97" d="100"/>
          <a:sy n="97" d="100"/>
        </p:scale>
        <p:origin x="23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bsog0264\Library\Containers\com.microsoft.Excel\Data\Downloads\multiTimeline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multiTimeline!$A$52:$A$180</c:f>
              <c:strCache>
                <c:ptCount val="129"/>
                <c:pt idx="0">
                  <c:v>2008-01</c:v>
                </c:pt>
                <c:pt idx="1">
                  <c:v>2008-02</c:v>
                </c:pt>
                <c:pt idx="2">
                  <c:v>2008-03</c:v>
                </c:pt>
                <c:pt idx="3">
                  <c:v>2008-04</c:v>
                </c:pt>
                <c:pt idx="4">
                  <c:v>2008-05</c:v>
                </c:pt>
                <c:pt idx="5">
                  <c:v>2008-06</c:v>
                </c:pt>
                <c:pt idx="6">
                  <c:v>2008-07</c:v>
                </c:pt>
                <c:pt idx="7">
                  <c:v>2008-08</c:v>
                </c:pt>
                <c:pt idx="8">
                  <c:v>2008-09</c:v>
                </c:pt>
                <c:pt idx="9">
                  <c:v>2008-10</c:v>
                </c:pt>
                <c:pt idx="10">
                  <c:v>2008-11</c:v>
                </c:pt>
                <c:pt idx="11">
                  <c:v>2008-12</c:v>
                </c:pt>
                <c:pt idx="12">
                  <c:v>2009-01</c:v>
                </c:pt>
                <c:pt idx="13">
                  <c:v>2009-02</c:v>
                </c:pt>
                <c:pt idx="14">
                  <c:v>2009-03</c:v>
                </c:pt>
                <c:pt idx="15">
                  <c:v>2009-04</c:v>
                </c:pt>
                <c:pt idx="16">
                  <c:v>2009-05</c:v>
                </c:pt>
                <c:pt idx="17">
                  <c:v>2009-06</c:v>
                </c:pt>
                <c:pt idx="18">
                  <c:v>2009-07</c:v>
                </c:pt>
                <c:pt idx="19">
                  <c:v>2009-08</c:v>
                </c:pt>
                <c:pt idx="20">
                  <c:v>2009-09</c:v>
                </c:pt>
                <c:pt idx="21">
                  <c:v>2009-10</c:v>
                </c:pt>
                <c:pt idx="22">
                  <c:v>2009-11</c:v>
                </c:pt>
                <c:pt idx="23">
                  <c:v>2009-12</c:v>
                </c:pt>
                <c:pt idx="24">
                  <c:v>2010-01</c:v>
                </c:pt>
                <c:pt idx="25">
                  <c:v>2010-02</c:v>
                </c:pt>
                <c:pt idx="26">
                  <c:v>2010-03</c:v>
                </c:pt>
                <c:pt idx="27">
                  <c:v>2010-04</c:v>
                </c:pt>
                <c:pt idx="28">
                  <c:v>2010-05</c:v>
                </c:pt>
                <c:pt idx="29">
                  <c:v>2010-06</c:v>
                </c:pt>
                <c:pt idx="30">
                  <c:v>2010-07</c:v>
                </c:pt>
                <c:pt idx="31">
                  <c:v>2010-08</c:v>
                </c:pt>
                <c:pt idx="32">
                  <c:v>2010-09</c:v>
                </c:pt>
                <c:pt idx="33">
                  <c:v>2010-10</c:v>
                </c:pt>
                <c:pt idx="34">
                  <c:v>2010-11</c:v>
                </c:pt>
                <c:pt idx="35">
                  <c:v>2010-12</c:v>
                </c:pt>
                <c:pt idx="36">
                  <c:v>2011-01</c:v>
                </c:pt>
                <c:pt idx="37">
                  <c:v>2011-02</c:v>
                </c:pt>
                <c:pt idx="38">
                  <c:v>2011-03</c:v>
                </c:pt>
                <c:pt idx="39">
                  <c:v>2011-04</c:v>
                </c:pt>
                <c:pt idx="40">
                  <c:v>2011-05</c:v>
                </c:pt>
                <c:pt idx="41">
                  <c:v>2011-06</c:v>
                </c:pt>
                <c:pt idx="42">
                  <c:v>2011-07</c:v>
                </c:pt>
                <c:pt idx="43">
                  <c:v>2011-08</c:v>
                </c:pt>
                <c:pt idx="44">
                  <c:v>2011-09</c:v>
                </c:pt>
                <c:pt idx="45">
                  <c:v>2011-10</c:v>
                </c:pt>
                <c:pt idx="46">
                  <c:v>2011-11</c:v>
                </c:pt>
                <c:pt idx="47">
                  <c:v>2011-12</c:v>
                </c:pt>
                <c:pt idx="48">
                  <c:v>2012-01</c:v>
                </c:pt>
                <c:pt idx="49">
                  <c:v>2012-02</c:v>
                </c:pt>
                <c:pt idx="50">
                  <c:v>2012-03</c:v>
                </c:pt>
                <c:pt idx="51">
                  <c:v>2012-04</c:v>
                </c:pt>
                <c:pt idx="52">
                  <c:v>2012-05</c:v>
                </c:pt>
                <c:pt idx="53">
                  <c:v>2012-06</c:v>
                </c:pt>
                <c:pt idx="54">
                  <c:v>2012-07</c:v>
                </c:pt>
                <c:pt idx="55">
                  <c:v>2012-08</c:v>
                </c:pt>
                <c:pt idx="56">
                  <c:v>2012-09</c:v>
                </c:pt>
                <c:pt idx="57">
                  <c:v>2012-10</c:v>
                </c:pt>
                <c:pt idx="58">
                  <c:v>2012-11</c:v>
                </c:pt>
                <c:pt idx="59">
                  <c:v>2012-12</c:v>
                </c:pt>
                <c:pt idx="60">
                  <c:v>2013-01</c:v>
                </c:pt>
                <c:pt idx="61">
                  <c:v>2013-02</c:v>
                </c:pt>
                <c:pt idx="62">
                  <c:v>2013-03</c:v>
                </c:pt>
                <c:pt idx="63">
                  <c:v>2013-04</c:v>
                </c:pt>
                <c:pt idx="64">
                  <c:v>2013-05</c:v>
                </c:pt>
                <c:pt idx="65">
                  <c:v>2013-06</c:v>
                </c:pt>
                <c:pt idx="66">
                  <c:v>2013-07</c:v>
                </c:pt>
                <c:pt idx="67">
                  <c:v>2013-08</c:v>
                </c:pt>
                <c:pt idx="68">
                  <c:v>2013-09</c:v>
                </c:pt>
                <c:pt idx="69">
                  <c:v>2013-10</c:v>
                </c:pt>
                <c:pt idx="70">
                  <c:v>2013-11</c:v>
                </c:pt>
                <c:pt idx="71">
                  <c:v>2013-12</c:v>
                </c:pt>
                <c:pt idx="72">
                  <c:v>2014-01</c:v>
                </c:pt>
                <c:pt idx="73">
                  <c:v>2014-02</c:v>
                </c:pt>
                <c:pt idx="74">
                  <c:v>2014-03</c:v>
                </c:pt>
                <c:pt idx="75">
                  <c:v>2014-04</c:v>
                </c:pt>
                <c:pt idx="76">
                  <c:v>2014-05</c:v>
                </c:pt>
                <c:pt idx="77">
                  <c:v>2014-06</c:v>
                </c:pt>
                <c:pt idx="78">
                  <c:v>2014-07</c:v>
                </c:pt>
                <c:pt idx="79">
                  <c:v>2014-08</c:v>
                </c:pt>
                <c:pt idx="80">
                  <c:v>2014-09</c:v>
                </c:pt>
                <c:pt idx="81">
                  <c:v>2014-10</c:v>
                </c:pt>
                <c:pt idx="82">
                  <c:v>2014-11</c:v>
                </c:pt>
                <c:pt idx="83">
                  <c:v>2014-12</c:v>
                </c:pt>
                <c:pt idx="84">
                  <c:v>2015-01</c:v>
                </c:pt>
                <c:pt idx="85">
                  <c:v>2015-02</c:v>
                </c:pt>
                <c:pt idx="86">
                  <c:v>2015-03</c:v>
                </c:pt>
                <c:pt idx="87">
                  <c:v>2015-04</c:v>
                </c:pt>
                <c:pt idx="88">
                  <c:v>2015-05</c:v>
                </c:pt>
                <c:pt idx="89">
                  <c:v>2015-06</c:v>
                </c:pt>
                <c:pt idx="90">
                  <c:v>2015-07</c:v>
                </c:pt>
                <c:pt idx="91">
                  <c:v>2015-08</c:v>
                </c:pt>
                <c:pt idx="92">
                  <c:v>2015-09</c:v>
                </c:pt>
                <c:pt idx="93">
                  <c:v>2015-10</c:v>
                </c:pt>
                <c:pt idx="94">
                  <c:v>2015-11</c:v>
                </c:pt>
                <c:pt idx="95">
                  <c:v>2015-12</c:v>
                </c:pt>
                <c:pt idx="96">
                  <c:v>2016-01</c:v>
                </c:pt>
                <c:pt idx="97">
                  <c:v>2016-02</c:v>
                </c:pt>
                <c:pt idx="98">
                  <c:v>2016-03</c:v>
                </c:pt>
                <c:pt idx="99">
                  <c:v>2016-04</c:v>
                </c:pt>
                <c:pt idx="100">
                  <c:v>2016-05</c:v>
                </c:pt>
                <c:pt idx="101">
                  <c:v>2016-06</c:v>
                </c:pt>
                <c:pt idx="102">
                  <c:v>2016-07</c:v>
                </c:pt>
                <c:pt idx="103">
                  <c:v>2016-08</c:v>
                </c:pt>
                <c:pt idx="104">
                  <c:v>2016-09</c:v>
                </c:pt>
                <c:pt idx="105">
                  <c:v>2016-10</c:v>
                </c:pt>
                <c:pt idx="106">
                  <c:v>2016-11</c:v>
                </c:pt>
                <c:pt idx="107">
                  <c:v>2016-12</c:v>
                </c:pt>
                <c:pt idx="108">
                  <c:v>2017-01</c:v>
                </c:pt>
                <c:pt idx="109">
                  <c:v>2017-02</c:v>
                </c:pt>
                <c:pt idx="110">
                  <c:v>2017-03</c:v>
                </c:pt>
                <c:pt idx="111">
                  <c:v>2017-04</c:v>
                </c:pt>
                <c:pt idx="112">
                  <c:v>2017-05</c:v>
                </c:pt>
                <c:pt idx="113">
                  <c:v>2017-06</c:v>
                </c:pt>
                <c:pt idx="114">
                  <c:v>2017-07</c:v>
                </c:pt>
                <c:pt idx="115">
                  <c:v>2017-08</c:v>
                </c:pt>
                <c:pt idx="116">
                  <c:v>2017-09</c:v>
                </c:pt>
                <c:pt idx="117">
                  <c:v>2017-10</c:v>
                </c:pt>
                <c:pt idx="118">
                  <c:v>2017-11</c:v>
                </c:pt>
                <c:pt idx="119">
                  <c:v>2017-12</c:v>
                </c:pt>
                <c:pt idx="120">
                  <c:v>2018-01</c:v>
                </c:pt>
                <c:pt idx="121">
                  <c:v>2018-02</c:v>
                </c:pt>
                <c:pt idx="122">
                  <c:v>2018-03</c:v>
                </c:pt>
                <c:pt idx="123">
                  <c:v>2018-04</c:v>
                </c:pt>
                <c:pt idx="124">
                  <c:v>2018-05</c:v>
                </c:pt>
                <c:pt idx="125">
                  <c:v>2018-06</c:v>
                </c:pt>
                <c:pt idx="126">
                  <c:v>2018-07</c:v>
                </c:pt>
                <c:pt idx="127">
                  <c:v>2018-08</c:v>
                </c:pt>
                <c:pt idx="128">
                  <c:v>2018-09</c:v>
                </c:pt>
              </c:strCache>
            </c:strRef>
          </c:cat>
          <c:val>
            <c:numRef>
              <c:f>multiTimeline!$B$52:$B$180</c:f>
              <c:numCache>
                <c:formatCode>General</c:formatCode>
                <c:ptCount val="129"/>
                <c:pt idx="0">
                  <c:v>13</c:v>
                </c:pt>
                <c:pt idx="1">
                  <c:v>10</c:v>
                </c:pt>
                <c:pt idx="2">
                  <c:v>6</c:v>
                </c:pt>
                <c:pt idx="3">
                  <c:v>25</c:v>
                </c:pt>
                <c:pt idx="4">
                  <c:v>15</c:v>
                </c:pt>
                <c:pt idx="5">
                  <c:v>22</c:v>
                </c:pt>
                <c:pt idx="6">
                  <c:v>15</c:v>
                </c:pt>
                <c:pt idx="7">
                  <c:v>9</c:v>
                </c:pt>
                <c:pt idx="8">
                  <c:v>11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15</c:v>
                </c:pt>
                <c:pt idx="13">
                  <c:v>20</c:v>
                </c:pt>
                <c:pt idx="14">
                  <c:v>23</c:v>
                </c:pt>
                <c:pt idx="15">
                  <c:v>7</c:v>
                </c:pt>
                <c:pt idx="16">
                  <c:v>11</c:v>
                </c:pt>
                <c:pt idx="17">
                  <c:v>11</c:v>
                </c:pt>
                <c:pt idx="18">
                  <c:v>13</c:v>
                </c:pt>
                <c:pt idx="19">
                  <c:v>9</c:v>
                </c:pt>
                <c:pt idx="20">
                  <c:v>8</c:v>
                </c:pt>
                <c:pt idx="21">
                  <c:v>8</c:v>
                </c:pt>
                <c:pt idx="22">
                  <c:v>14</c:v>
                </c:pt>
                <c:pt idx="23">
                  <c:v>14</c:v>
                </c:pt>
                <c:pt idx="24">
                  <c:v>13</c:v>
                </c:pt>
                <c:pt idx="25">
                  <c:v>10</c:v>
                </c:pt>
                <c:pt idx="26">
                  <c:v>19</c:v>
                </c:pt>
                <c:pt idx="27">
                  <c:v>23</c:v>
                </c:pt>
                <c:pt idx="28">
                  <c:v>16</c:v>
                </c:pt>
                <c:pt idx="29">
                  <c:v>5</c:v>
                </c:pt>
                <c:pt idx="30">
                  <c:v>7</c:v>
                </c:pt>
                <c:pt idx="31">
                  <c:v>10</c:v>
                </c:pt>
                <c:pt idx="32">
                  <c:v>5</c:v>
                </c:pt>
                <c:pt idx="33">
                  <c:v>6</c:v>
                </c:pt>
                <c:pt idx="34">
                  <c:v>12</c:v>
                </c:pt>
                <c:pt idx="35">
                  <c:v>7</c:v>
                </c:pt>
                <c:pt idx="36">
                  <c:v>12</c:v>
                </c:pt>
                <c:pt idx="37">
                  <c:v>10</c:v>
                </c:pt>
                <c:pt idx="38">
                  <c:v>9</c:v>
                </c:pt>
                <c:pt idx="39">
                  <c:v>23</c:v>
                </c:pt>
                <c:pt idx="40">
                  <c:v>17</c:v>
                </c:pt>
                <c:pt idx="41">
                  <c:v>10</c:v>
                </c:pt>
                <c:pt idx="42">
                  <c:v>6</c:v>
                </c:pt>
                <c:pt idx="43">
                  <c:v>14</c:v>
                </c:pt>
                <c:pt idx="44">
                  <c:v>6</c:v>
                </c:pt>
                <c:pt idx="45">
                  <c:v>14</c:v>
                </c:pt>
                <c:pt idx="46">
                  <c:v>10</c:v>
                </c:pt>
                <c:pt idx="47">
                  <c:v>10</c:v>
                </c:pt>
                <c:pt idx="48">
                  <c:v>5</c:v>
                </c:pt>
                <c:pt idx="49">
                  <c:v>22</c:v>
                </c:pt>
                <c:pt idx="50">
                  <c:v>16</c:v>
                </c:pt>
                <c:pt idx="51">
                  <c:v>19</c:v>
                </c:pt>
                <c:pt idx="52">
                  <c:v>16</c:v>
                </c:pt>
                <c:pt idx="53">
                  <c:v>15</c:v>
                </c:pt>
                <c:pt idx="54">
                  <c:v>7</c:v>
                </c:pt>
                <c:pt idx="55">
                  <c:v>9</c:v>
                </c:pt>
                <c:pt idx="56">
                  <c:v>14</c:v>
                </c:pt>
                <c:pt idx="57">
                  <c:v>17</c:v>
                </c:pt>
                <c:pt idx="58">
                  <c:v>14</c:v>
                </c:pt>
                <c:pt idx="59">
                  <c:v>15</c:v>
                </c:pt>
                <c:pt idx="60">
                  <c:v>11</c:v>
                </c:pt>
                <c:pt idx="61">
                  <c:v>19</c:v>
                </c:pt>
                <c:pt idx="62">
                  <c:v>23</c:v>
                </c:pt>
                <c:pt idx="63">
                  <c:v>29</c:v>
                </c:pt>
                <c:pt idx="64">
                  <c:v>17</c:v>
                </c:pt>
                <c:pt idx="65">
                  <c:v>14</c:v>
                </c:pt>
                <c:pt idx="66">
                  <c:v>11</c:v>
                </c:pt>
                <c:pt idx="67">
                  <c:v>19</c:v>
                </c:pt>
                <c:pt idx="68">
                  <c:v>27</c:v>
                </c:pt>
                <c:pt idx="69">
                  <c:v>22</c:v>
                </c:pt>
                <c:pt idx="70">
                  <c:v>22</c:v>
                </c:pt>
                <c:pt idx="71">
                  <c:v>22</c:v>
                </c:pt>
                <c:pt idx="72">
                  <c:v>23</c:v>
                </c:pt>
                <c:pt idx="73">
                  <c:v>28</c:v>
                </c:pt>
                <c:pt idx="74">
                  <c:v>34</c:v>
                </c:pt>
                <c:pt idx="75">
                  <c:v>25</c:v>
                </c:pt>
                <c:pt idx="76">
                  <c:v>30</c:v>
                </c:pt>
                <c:pt idx="77">
                  <c:v>32</c:v>
                </c:pt>
                <c:pt idx="78">
                  <c:v>21</c:v>
                </c:pt>
                <c:pt idx="79">
                  <c:v>18</c:v>
                </c:pt>
                <c:pt idx="80">
                  <c:v>17</c:v>
                </c:pt>
                <c:pt idx="81">
                  <c:v>22</c:v>
                </c:pt>
                <c:pt idx="82">
                  <c:v>28</c:v>
                </c:pt>
                <c:pt idx="83">
                  <c:v>22</c:v>
                </c:pt>
                <c:pt idx="84">
                  <c:v>22</c:v>
                </c:pt>
                <c:pt idx="85">
                  <c:v>30</c:v>
                </c:pt>
                <c:pt idx="86">
                  <c:v>31</c:v>
                </c:pt>
                <c:pt idx="87">
                  <c:v>30</c:v>
                </c:pt>
                <c:pt idx="88">
                  <c:v>25</c:v>
                </c:pt>
                <c:pt idx="89">
                  <c:v>19</c:v>
                </c:pt>
                <c:pt idx="90">
                  <c:v>19</c:v>
                </c:pt>
                <c:pt idx="91">
                  <c:v>18</c:v>
                </c:pt>
                <c:pt idx="92">
                  <c:v>22</c:v>
                </c:pt>
                <c:pt idx="93">
                  <c:v>25</c:v>
                </c:pt>
                <c:pt idx="94">
                  <c:v>20</c:v>
                </c:pt>
                <c:pt idx="95">
                  <c:v>27</c:v>
                </c:pt>
                <c:pt idx="96">
                  <c:v>29</c:v>
                </c:pt>
                <c:pt idx="97">
                  <c:v>23</c:v>
                </c:pt>
                <c:pt idx="98">
                  <c:v>23</c:v>
                </c:pt>
                <c:pt idx="99">
                  <c:v>46</c:v>
                </c:pt>
                <c:pt idx="100">
                  <c:v>29</c:v>
                </c:pt>
                <c:pt idx="101">
                  <c:v>32</c:v>
                </c:pt>
                <c:pt idx="102">
                  <c:v>29</c:v>
                </c:pt>
                <c:pt idx="103">
                  <c:v>19</c:v>
                </c:pt>
                <c:pt idx="104">
                  <c:v>24</c:v>
                </c:pt>
                <c:pt idx="105">
                  <c:v>27</c:v>
                </c:pt>
                <c:pt idx="106">
                  <c:v>32</c:v>
                </c:pt>
                <c:pt idx="107">
                  <c:v>30</c:v>
                </c:pt>
                <c:pt idx="108">
                  <c:v>30</c:v>
                </c:pt>
                <c:pt idx="109">
                  <c:v>27</c:v>
                </c:pt>
                <c:pt idx="110">
                  <c:v>35</c:v>
                </c:pt>
                <c:pt idx="111">
                  <c:v>30</c:v>
                </c:pt>
                <c:pt idx="112">
                  <c:v>29</c:v>
                </c:pt>
                <c:pt idx="113">
                  <c:v>25</c:v>
                </c:pt>
                <c:pt idx="114">
                  <c:v>19</c:v>
                </c:pt>
                <c:pt idx="115">
                  <c:v>22</c:v>
                </c:pt>
                <c:pt idx="116">
                  <c:v>28</c:v>
                </c:pt>
                <c:pt idx="117">
                  <c:v>31</c:v>
                </c:pt>
                <c:pt idx="118">
                  <c:v>36</c:v>
                </c:pt>
                <c:pt idx="119">
                  <c:v>26</c:v>
                </c:pt>
                <c:pt idx="120">
                  <c:v>26</c:v>
                </c:pt>
                <c:pt idx="121">
                  <c:v>32</c:v>
                </c:pt>
                <c:pt idx="122">
                  <c:v>24</c:v>
                </c:pt>
                <c:pt idx="123">
                  <c:v>33</c:v>
                </c:pt>
                <c:pt idx="124">
                  <c:v>21</c:v>
                </c:pt>
                <c:pt idx="125">
                  <c:v>15</c:v>
                </c:pt>
                <c:pt idx="126">
                  <c:v>16</c:v>
                </c:pt>
                <c:pt idx="127">
                  <c:v>24</c:v>
                </c:pt>
                <c:pt idx="128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FD-B24B-8052-61B5926F7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310800"/>
        <c:axId val="110169080"/>
      </c:lineChart>
      <c:catAx>
        <c:axId val="14931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n-cs"/>
              </a:defRPr>
            </a:pPr>
            <a:endParaRPr lang="en-US"/>
          </a:p>
        </c:txPr>
        <c:crossAx val="110169080"/>
        <c:crosses val="autoZero"/>
        <c:auto val="1"/>
        <c:lblAlgn val="ctr"/>
        <c:lblOffset val="100"/>
        <c:noMultiLvlLbl val="0"/>
      </c:catAx>
      <c:valAx>
        <c:axId val="110169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skerville" panose="02020502070401020303" pitchFamily="18" charset="0"/>
                    <a:ea typeface="Baskerville" panose="02020502070401020303" pitchFamily="18" charset="0"/>
                    <a:cs typeface="+mn-cs"/>
                  </a:defRPr>
                </a:pPr>
                <a:r>
                  <a:rPr lang="en-US"/>
                  <a:t>Search Volume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skerville" panose="02020502070401020303" pitchFamily="18" charset="0"/>
                  <a:ea typeface="Baskerville" panose="02020502070401020303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4931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Baskerville" panose="02020502070401020303" pitchFamily="18" charset="0"/>
          <a:ea typeface="Baskerville" panose="02020502070401020303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3B00E-8AE3-8440-BD4C-D93E9B2DFA96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AFCA-3394-FE4A-BA94-88503633C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10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AAFCA-3394-FE4A-BA94-88503633CEE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960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AAFCA-3394-FE4A-BA94-88503633CEE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44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AAFCA-3394-FE4A-BA94-88503633CEE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117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AAFCA-3394-FE4A-BA94-88503633CEE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68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8A029-E417-CB42-9B13-BC43421157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34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8A029-E417-CB42-9B13-BC43421157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4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77956-5BCF-4CE9-8749-51ED8C9148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3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4D0AC-F8D2-D745-9903-AC7E540FF2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401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AAFCA-3394-FE4A-BA94-88503633CEE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46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AAFCA-3394-FE4A-BA94-88503633CEE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768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AAFCA-3394-FE4A-BA94-88503633CEE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470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AAFCA-3394-FE4A-BA94-88503633CEE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428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AAFCA-3394-FE4A-BA94-88503633CEE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56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AAFCA-3394-FE4A-BA94-88503633CE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37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0EB6-1C6F-A748-B185-0201F2F9A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C4CF3-61B5-654A-9BC6-A948B6BDA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C0720-08E4-B444-9E82-972CE1846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80F3-8FAA-004D-B298-1989AC7A1335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2AE86-3E73-B241-B462-D160C052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F392A-C314-3F48-80B7-715C637A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9727-5FAB-8540-A4C9-DA5190CF09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80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79425-1884-6748-A8DA-5978CA78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864DD-F127-444A-BDE0-DF9C359FD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C0D60-857C-B744-AF5A-166367373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80F3-8FAA-004D-B298-1989AC7A1335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CA0B7-80DB-1E41-B18A-7096AA30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F8B97-C87C-0348-BA90-CF4376A2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9727-5FAB-8540-A4C9-DA5190CF09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53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3576D6-FC93-ED48-94C0-939F79879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83EC0-1D40-7049-818B-312D4E252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E50AB-A02C-8843-BC8E-5F0D0F1D5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80F3-8FAA-004D-B298-1989AC7A1335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14464-441C-6442-88FC-FC1D038B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B8C9F-3587-8A4E-B6BD-3744C975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9727-5FAB-8540-A4C9-DA5190CF09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89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ext, application&#10;&#10;Description automatically generated">
            <a:extLst>
              <a:ext uri="{FF2B5EF4-FFF2-40B4-BE49-F238E27FC236}">
                <a16:creationId xmlns:a16="http://schemas.microsoft.com/office/drawing/2014/main" id="{67059B05-C34A-F042-8C89-CF45B0BE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38200" y="1862761"/>
            <a:ext cx="10752667" cy="449929"/>
          </a:xfrm>
        </p:spPr>
        <p:txBody>
          <a:bodyPr/>
          <a:lstStyle>
            <a:lvl1pPr algn="l">
              <a:buFontTx/>
              <a:buNone/>
              <a:defRPr sz="2133" b="0" i="0">
                <a:latin typeface="Frutiger 65" pitchFamily="2" charset="0"/>
              </a:defRPr>
            </a:lvl1pPr>
            <a:lvl2pPr algn="l">
              <a:buFontTx/>
              <a:buNone/>
              <a:defRPr sz="2133" b="1" i="0">
                <a:latin typeface="Frutiger 65" pitchFamily="2" charset="0"/>
              </a:defRPr>
            </a:lvl2pPr>
            <a:lvl3pPr algn="l">
              <a:buFontTx/>
              <a:buNone/>
              <a:defRPr sz="2133" b="1" i="0">
                <a:latin typeface="Frutiger 65" pitchFamily="2" charset="0"/>
              </a:defRPr>
            </a:lvl3pPr>
            <a:lvl4pPr algn="l">
              <a:buFontTx/>
              <a:buNone/>
              <a:defRPr sz="2133" b="1" i="0">
                <a:latin typeface="Frutiger 65" pitchFamily="2" charset="0"/>
              </a:defRPr>
            </a:lvl4pPr>
            <a:lvl5pPr algn="l">
              <a:buFontTx/>
              <a:buNone/>
              <a:defRPr sz="2133" b="1" i="0">
                <a:latin typeface="Frutiger 65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838200" y="2343796"/>
            <a:ext cx="10752667" cy="3394395"/>
          </a:xfrm>
        </p:spPr>
        <p:txBody>
          <a:bodyPr/>
          <a:lstStyle>
            <a:lvl1pPr marL="0" indent="0" algn="l">
              <a:lnSpc>
                <a:spcPts val="2827"/>
              </a:lnSpc>
              <a:spcBef>
                <a:spcPts val="0"/>
              </a:spcBef>
              <a:buFontTx/>
              <a:buNone/>
              <a:defRPr sz="2133" b="0" i="0">
                <a:solidFill>
                  <a:srgbClr val="48B8AE"/>
                </a:solidFill>
                <a:latin typeface="Frutiger 45 Light" pitchFamily="2" charset="0"/>
              </a:defRPr>
            </a:lvl1pPr>
            <a:lvl2pPr algn="l">
              <a:buFontTx/>
              <a:buNone/>
              <a:defRPr sz="2133" b="1" i="0">
                <a:latin typeface="Frutiger 65" pitchFamily="2" charset="0"/>
              </a:defRPr>
            </a:lvl2pPr>
            <a:lvl3pPr algn="l">
              <a:buFontTx/>
              <a:buNone/>
              <a:defRPr sz="2133" b="1" i="0">
                <a:latin typeface="Frutiger 65" pitchFamily="2" charset="0"/>
              </a:defRPr>
            </a:lvl3pPr>
            <a:lvl4pPr algn="l">
              <a:buFontTx/>
              <a:buNone/>
              <a:defRPr sz="2133" b="1" i="0">
                <a:latin typeface="Frutiger 65" pitchFamily="2" charset="0"/>
              </a:defRPr>
            </a:lvl4pPr>
            <a:lvl5pPr algn="l">
              <a:buFontTx/>
              <a:buNone/>
              <a:defRPr sz="2133" b="1" i="0">
                <a:latin typeface="Frutiger 65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04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633B-431F-AF45-906F-784AA0A4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651C2-320F-F846-ACA0-CC4A14F11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C6F00-5374-EC4E-B37D-0785F81C4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80F3-8FAA-004D-B298-1989AC7A1335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39E0E-5C0D-544D-837E-2C41AAEF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E3449-2EE1-654D-8FB4-A18C44AA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9727-5FAB-8540-A4C9-DA5190CF09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94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87EB-C17C-3942-A7B5-ED8DDEAE1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CEFA-F031-1641-8F69-99BE363F9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7D419-5D86-614A-915E-F7619725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80F3-8FAA-004D-B298-1989AC7A1335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289CB-B569-B745-A2E0-2CD735994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39373-CB31-E249-A6A7-9F61403DF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9727-5FAB-8540-A4C9-DA5190CF09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4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8FBB2-6068-6442-9A1A-BEC4BAA9F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A54BD-E558-9543-AA5D-98552D061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3A137-8C27-0D4D-AB96-4E4163CB2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FD9FE-6121-1D46-89FA-61F75564F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80F3-8FAA-004D-B298-1989AC7A1335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751D9-6D56-2942-9B77-4750968E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8420D-C72C-D740-AC0C-1070E619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9727-5FAB-8540-A4C9-DA5190CF09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34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5366B-39D1-7D4D-93B4-ABE92CF6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F9926-3836-5248-82EE-D6AB97A0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B523F-1296-CB4D-BAE8-5EFC70F1A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F791C-8DD7-4C44-95D9-3976F2F61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088BC-6A45-CD47-8F81-A3B0E795F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36F4D8-A599-1F4E-8820-F735466DB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80F3-8FAA-004D-B298-1989AC7A1335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8A32F-B68C-904E-938C-598C338CD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C741C3-2CB8-5540-94CE-4ADD7FE8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9727-5FAB-8540-A4C9-DA5190CF09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65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0EB3-B6E1-9646-B9A5-F77F28A8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1DAB9B-59F0-0549-9AF0-1596EC8E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80F3-8FAA-004D-B298-1989AC7A1335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5DD8C-948D-C743-9534-AA1A914A8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35680-03CF-A64D-B683-83C7D9A4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9727-5FAB-8540-A4C9-DA5190CF09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5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D0CD48-2823-F04B-9DD6-19B715D7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80F3-8FAA-004D-B298-1989AC7A1335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5E78F-6581-364C-9ED4-A3AE14DB2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8A89D-45F7-C549-82BB-FAC408118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9727-5FAB-8540-A4C9-DA5190CF09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22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9519-6284-5444-9D09-67BB52638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6F2D-C988-3548-A60C-584660544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06BE8-EF0F-1F4F-ACDC-4AE7551AF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B6354-2EB8-0147-BE66-8D0118168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80F3-8FAA-004D-B298-1989AC7A1335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A0E2E-A6DC-5448-B7C4-37C18DD4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081EE-0311-2146-B537-9B4605DAF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9727-5FAB-8540-A4C9-DA5190CF09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44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70472-8BD0-7940-A89E-6161D7F0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BF8447-FAE8-2346-8D09-996D1C515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50463-9A38-F641-A8DB-35C739362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27EC0-8A4A-6F40-B073-49011E0FF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80F3-8FAA-004D-B298-1989AC7A1335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513D4-03A7-6446-82DC-ADA4B7C2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90EBF-72F9-E84F-A9C0-A0D868AA3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9727-5FAB-8540-A4C9-DA5190CF09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04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29C87A-BD4C-1A43-BE09-FBB864474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E3EDF-36C3-7545-8785-409F89DDF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3B718-E017-6643-A2CD-438F1C7374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C80F3-8FAA-004D-B298-1989AC7A1335}" type="datetimeFigureOut">
              <a:rPr lang="en-GB" smtClean="0"/>
              <a:t>30/04/2021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79484-3865-1F4D-A74D-B60FDE595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6FF9F-3D7E-1F4D-BA71-89F2CD518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99727-5FAB-8540-A4C9-DA5190CF09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liver.harman@bsg.ox.ac.u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microsoft.com/office/2007/relationships/hdphoto" Target="../media/hdphoto3.wdp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11D7-5EB5-0742-A90C-5285DA6E5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810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Infrastructure projects for African integration into global value chains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B0D4C-2F4D-5F41-AD07-E83E59CA57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49"/>
            <a:ext cx="2376264" cy="936104"/>
          </a:xfrm>
          <a:prstGeom prst="rect">
            <a:avLst/>
          </a:prstGeom>
          <a:noFill/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CB42C74C-958C-EB4A-84D2-6203CB277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22" y="241019"/>
            <a:ext cx="163988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8A6F18-B541-554D-BF07-B8CBAD9F1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06" b="7396"/>
          <a:stretch/>
        </p:blipFill>
        <p:spPr>
          <a:xfrm>
            <a:off x="2376264" y="373524"/>
            <a:ext cx="2266631" cy="9361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B0A842-5012-E44C-8EAE-FDE240F5ABB1}"/>
              </a:ext>
            </a:extLst>
          </p:cNvPr>
          <p:cNvSpPr/>
          <p:nvPr/>
        </p:nvSpPr>
        <p:spPr>
          <a:xfrm>
            <a:off x="2019006" y="4902073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Move on Up!     </a:t>
            </a:r>
            <a:br>
              <a:rPr lang="en-GB" sz="2400" b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Building, embedding and reshaping global value chains through global investment flows:</a:t>
            </a:r>
            <a:br>
              <a:rPr lang="en-GB" b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</a:br>
            <a:r>
              <a:rPr lang="en-GB" sz="1600" b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Insights for regional innovation policies</a:t>
            </a:r>
            <a:endParaRPr lang="en-GB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Riccardo Crescenzi &amp; Oliver Harman</a:t>
            </a:r>
          </a:p>
          <a:p>
            <a:r>
              <a:rPr lang="en-GB" i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London School of Economics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1F757E-ABCF-8B43-85C3-F324A5E9A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23980"/>
            <a:ext cx="2019006" cy="20100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A2B494-C083-F445-AD20-006813B6FB82}"/>
              </a:ext>
            </a:extLst>
          </p:cNvPr>
          <p:cNvSpPr/>
          <p:nvPr/>
        </p:nvSpPr>
        <p:spPr>
          <a:xfrm>
            <a:off x="8709366" y="5125751"/>
            <a:ext cx="3281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Global investment for local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191661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2CD8E4-81DA-9F48-A68F-6D3AF143E050}"/>
              </a:ext>
            </a:extLst>
          </p:cNvPr>
          <p:cNvSpPr/>
          <p:nvPr/>
        </p:nvSpPr>
        <p:spPr>
          <a:xfrm>
            <a:off x="726360" y="558983"/>
            <a:ext cx="53696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Current infrastructure needs </a:t>
            </a:r>
            <a:r>
              <a:rPr lang="en-GB" sz="3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(For agriculture </a:t>
            </a:r>
            <a:r>
              <a:rPr lang="en-GB" sz="3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processing)</a:t>
            </a:r>
          </a:p>
          <a:p>
            <a:pPr lvl="0"/>
            <a:endParaRPr lang="en-GB" sz="16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Energy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Operating costs for extraction and processing. Reliability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maters. (Barnes &amp; Morris, 2008;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Tokatli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Kizilgun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2009) </a:t>
            </a:r>
          </a:p>
          <a:p>
            <a:pPr marL="342900" lvl="0" indent="-342900">
              <a:buFont typeface="+mj-lt"/>
              <a:buAutoNum type="arabicPeriod"/>
            </a:pP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Transportation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roads, ports etc as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cost and speed to market matters</a:t>
            </a:r>
          </a:p>
          <a:p>
            <a:pPr marL="342900" lvl="0" indent="-342900">
              <a:buFont typeface="+mj-lt"/>
              <a:buAutoNum type="arabicPeriod"/>
            </a:pPr>
            <a:endParaRPr lang="en-GB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Water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Essential for livestock maintenance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D01C15-C5F1-6B4B-B440-B9C498EB0603}"/>
              </a:ext>
            </a:extLst>
          </p:cNvPr>
          <p:cNvSpPr/>
          <p:nvPr/>
        </p:nvSpPr>
        <p:spPr>
          <a:xfrm>
            <a:off x="6285875" y="558983"/>
            <a:ext cx="590612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Future infrastructure needs </a:t>
            </a:r>
            <a:r>
              <a:rPr lang="en-GB" sz="3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GB" sz="3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lang="en-GB" sz="32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GVC upgrading / GVC integration in services)</a:t>
            </a:r>
          </a:p>
          <a:p>
            <a:pPr lvl="0"/>
            <a:endParaRPr lang="en-GB" sz="16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AutoNum type="arabicPeriod"/>
            </a:pPr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ICT - 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Main requirement for cross-border service exports;. Reliability and speed crucial.</a:t>
            </a:r>
          </a:p>
          <a:p>
            <a:pPr marL="342900" lvl="0" indent="-342900">
              <a:buAutoNum type="arabicPeriod"/>
            </a:pPr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Logistics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Warehousing and shipping management</a:t>
            </a:r>
            <a:endParaRPr lang="en-GB" sz="4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82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F6CAFE-4C8B-D54F-9FA7-59DD72F75D96}"/>
              </a:ext>
            </a:extLst>
          </p:cNvPr>
          <p:cNvSpPr/>
          <p:nvPr/>
        </p:nvSpPr>
        <p:spPr>
          <a:xfrm>
            <a:off x="3048000" y="531975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not affect welfare </a:t>
            </a:r>
          </a:p>
        </p:txBody>
      </p:sp>
      <p:pic>
        <p:nvPicPr>
          <p:cNvPr id="1026" name="Picture 2" descr="Best Cell Tower Illustrations, Royalty-Free Vector ...">
            <a:extLst>
              <a:ext uri="{FF2B5EF4-FFF2-40B4-BE49-F238E27FC236}">
                <a16:creationId xmlns:a16="http://schemas.microsoft.com/office/drawing/2014/main" id="{F81EF0F7-6116-3442-AD50-79E74ACB0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51" y="557719"/>
            <a:ext cx="1948212" cy="260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FDB08E4-5D33-1748-8E41-8CC219CD22B4}"/>
              </a:ext>
            </a:extLst>
          </p:cNvPr>
          <p:cNvSpPr/>
          <p:nvPr/>
        </p:nvSpPr>
        <p:spPr>
          <a:xfrm>
            <a:off x="2825495" y="1168913"/>
            <a:ext cx="44433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associated with increased consumption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</a:rPr>
              <a:t>a reduction in poverty</a:t>
            </a:r>
          </a:p>
          <a:p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GB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32" name="Picture 8" descr="Internet Clipart Free | Clipart Panda - Free Clipart Images">
            <a:extLst>
              <a:ext uri="{FF2B5EF4-FFF2-40B4-BE49-F238E27FC236}">
                <a16:creationId xmlns:a16="http://schemas.microsoft.com/office/drawing/2014/main" id="{607998E6-9E36-B44A-A0F3-5D79F7C8D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6" y="3909795"/>
            <a:ext cx="2879820" cy="287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kar Illustrations, Royalty-Free Vector Graphics &amp; Clip ...">
            <a:extLst>
              <a:ext uri="{FF2B5EF4-FFF2-40B4-BE49-F238E27FC236}">
                <a16:creationId xmlns:a16="http://schemas.microsoft.com/office/drawing/2014/main" id="{A83C9F83-616C-B046-AF33-EC324F8E0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66" y="224627"/>
            <a:ext cx="2908267" cy="163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 Of A Young Man - Cliparts.co">
            <a:extLst>
              <a:ext uri="{FF2B5EF4-FFF2-40B4-BE49-F238E27FC236}">
                <a16:creationId xmlns:a16="http://schemas.microsoft.com/office/drawing/2014/main" id="{24203A02-CC7A-0B4D-9EBA-72BA8E39D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31" y="1168913"/>
            <a:ext cx="1376723" cy="17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EDDF26-F0AA-D045-B8AE-782623037591}"/>
              </a:ext>
            </a:extLst>
          </p:cNvPr>
          <p:cNvSpPr txBox="1"/>
          <p:nvPr/>
        </p:nvSpPr>
        <p:spPr>
          <a:xfrm>
            <a:off x="7582639" y="3184555"/>
            <a:ext cx="44654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</a:rPr>
              <a:t>The ac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cess to the internet translates into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increased employment in wage or higher-skilled jobs.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Positive </a:t>
            </a:r>
            <a:r>
              <a:rPr lang="en-GB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spillovers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Reduces transaction costs for jobseekers or people seeking manufacturing inputs.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might also improve labour productivity.</a:t>
            </a:r>
            <a:r>
              <a:rPr lang="en-GB" dirty="0">
                <a:effectLst/>
              </a:rPr>
              <a:t>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06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B28A8B-76A0-3A43-8094-83B19656314D}"/>
              </a:ext>
            </a:extLst>
          </p:cNvPr>
          <p:cNvSpPr/>
          <p:nvPr/>
        </p:nvSpPr>
        <p:spPr>
          <a:xfrm>
            <a:off x="443127" y="388620"/>
            <a:ext cx="378597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– Bottlenecks: </a:t>
            </a:r>
          </a:p>
          <a:p>
            <a:endParaRPr lang="en-GB" sz="3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income and </a:t>
            </a:r>
            <a:r>
              <a:rPr lang="en-GB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develoing</a:t>
            </a:r>
            <a:r>
              <a:rPr lang="en-GB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countries (with scarce resources) should </a:t>
            </a:r>
            <a:r>
              <a:rPr lang="en-GB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the bottlenecks in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 than ‘amount’ of infrastructure. </a:t>
            </a:r>
          </a:p>
        </p:txBody>
      </p:sp>
      <p:pic>
        <p:nvPicPr>
          <p:cNvPr id="4098" name="Picture 2" descr="Bottle neck clipart 20 free Cliparts | Download images on ...">
            <a:extLst>
              <a:ext uri="{FF2B5EF4-FFF2-40B4-BE49-F238E27FC236}">
                <a16:creationId xmlns:a16="http://schemas.microsoft.com/office/drawing/2014/main" id="{AA7F7CA9-7447-F84A-863D-B47E20880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987463"/>
            <a:ext cx="2984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0FA03885-52F7-114B-86CA-28C9D74C4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784" y="3327886"/>
            <a:ext cx="2754816" cy="26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77796D-ED3C-7A42-9BC0-D81E61E653C3}"/>
              </a:ext>
            </a:extLst>
          </p:cNvPr>
          <p:cNvSpPr/>
          <p:nvPr/>
        </p:nvSpPr>
        <p:spPr>
          <a:xfrm>
            <a:off x="7683467" y="357119"/>
            <a:ext cx="414469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GVCs bottleneck – border infra:</a:t>
            </a:r>
          </a:p>
          <a:p>
            <a:endParaRPr lang="en-GB" sz="3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border infrastructure and services</a:t>
            </a:r>
            <a:endParaRPr lang="en-GB" sz="28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  <a:r>
              <a:rPr lang="en-GB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</a:t>
            </a:r>
            <a:r>
              <a:rPr lang="en-GB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 essential for value chain activities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(Particularly those needing quick and cheap access to global import and export trade flows)</a:t>
            </a:r>
          </a:p>
        </p:txBody>
      </p:sp>
    </p:spTree>
    <p:extLst>
      <p:ext uri="{BB962C8B-B14F-4D97-AF65-F5344CB8AC3E}">
        <p14:creationId xmlns:p14="http://schemas.microsoft.com/office/powerpoint/2010/main" val="700237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E643EE-B958-154D-80A6-52E7C6EA02CD}"/>
              </a:ext>
            </a:extLst>
          </p:cNvPr>
          <p:cNvSpPr/>
          <p:nvPr/>
        </p:nvSpPr>
        <p:spPr>
          <a:xfrm>
            <a:off x="1325967" y="1801905"/>
            <a:ext cx="986198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400" i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“The key point is that GVC trade…is </a:t>
            </a:r>
            <a:r>
              <a:rPr lang="en-GB" sz="4400" b="1" i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far more regionalised </a:t>
            </a:r>
            <a:r>
              <a:rPr lang="en-GB" sz="4400" i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than trade in final goods.”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DCBBB3-6D57-BB49-86C7-6DCFF7EA4F2D}"/>
              </a:ext>
            </a:extLst>
          </p:cNvPr>
          <p:cNvSpPr/>
          <p:nvPr/>
        </p:nvSpPr>
        <p:spPr>
          <a:xfrm>
            <a:off x="8143483" y="6308209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Source: Baldwin and Freeman (2020)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E23BFA-2C52-BC42-8961-5078273862D0}"/>
              </a:ext>
            </a:extLst>
          </p:cNvPr>
          <p:cNvSpPr/>
          <p:nvPr/>
        </p:nvSpPr>
        <p:spPr>
          <a:xfrm>
            <a:off x="1325967" y="5989677"/>
            <a:ext cx="6583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Sorry for the graphs, they are horrible – you’ll have to trust me!</a:t>
            </a:r>
          </a:p>
        </p:txBody>
      </p:sp>
    </p:spTree>
    <p:extLst>
      <p:ext uri="{BB962C8B-B14F-4D97-AF65-F5344CB8AC3E}">
        <p14:creationId xmlns:p14="http://schemas.microsoft.com/office/powerpoint/2010/main" val="814441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63AFE-683A-BB40-B71F-26AD6CF5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77A0CD9-05AD-C840-9953-4CC7A1DA5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6" y="358808"/>
            <a:ext cx="10515601" cy="565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6551B8-47B2-D340-B5C0-6A69CBF695BA}"/>
              </a:ext>
            </a:extLst>
          </p:cNvPr>
          <p:cNvSpPr/>
          <p:nvPr/>
        </p:nvSpPr>
        <p:spPr>
          <a:xfrm>
            <a:off x="8143483" y="6308209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Source: Baldwin and Freeman (2020)</a:t>
            </a:r>
          </a:p>
        </p:txBody>
      </p:sp>
    </p:spTree>
    <p:extLst>
      <p:ext uri="{BB962C8B-B14F-4D97-AF65-F5344CB8AC3E}">
        <p14:creationId xmlns:p14="http://schemas.microsoft.com/office/powerpoint/2010/main" val="2105125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B3893A0-A005-4E4D-9878-73554BFA1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0"/>
            <a:ext cx="6488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6551B8-47B2-D340-B5C0-6A69CBF695BA}"/>
              </a:ext>
            </a:extLst>
          </p:cNvPr>
          <p:cNvSpPr/>
          <p:nvPr/>
        </p:nvSpPr>
        <p:spPr>
          <a:xfrm>
            <a:off x="8143483" y="6308209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Source: Baldwin and Freeman (2020)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8E9C55-8DEC-3E4B-9E5C-1C5A1AE7FB3D}"/>
              </a:ext>
            </a:extLst>
          </p:cNvPr>
          <p:cNvSpPr/>
          <p:nvPr/>
        </p:nvSpPr>
        <p:spPr>
          <a:xfrm>
            <a:off x="857078" y="1469322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final goods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E5FE7-2E5C-8E46-BA20-B7032857E4F6}"/>
              </a:ext>
            </a:extLst>
          </p:cNvPr>
          <p:cNvSpPr/>
          <p:nvPr/>
        </p:nvSpPr>
        <p:spPr>
          <a:xfrm>
            <a:off x="857078" y="5019346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intermediate goods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132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88338-897C-7C48-AE81-CF65464FF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late addition </a:t>
            </a:r>
            <a:r>
              <a:rPr lang="en-GB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(prompted by Togo’s Director of External Trade, </a:t>
            </a:r>
            <a:r>
              <a:rPr lang="en-GB" sz="27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Katchali</a:t>
            </a:r>
            <a:r>
              <a:rPr lang="en-GB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Batchassi</a:t>
            </a:r>
            <a:r>
              <a:rPr lang="en-GB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7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Ketema</a:t>
            </a:r>
            <a:r>
              <a:rPr lang="en-GB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Pomy</a:t>
            </a:r>
            <a:r>
              <a:rPr lang="en-GB" sz="2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IPAs</a:t>
            </a:r>
            <a:br>
              <a:rPr lang="en-GB" dirty="0"/>
            </a:br>
            <a:endParaRPr lang="en-GB" sz="36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A0D88-C115-B847-B997-CEE7D44EB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218" y="2323309"/>
            <a:ext cx="5874782" cy="41695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8B6B06-024A-9B46-8B88-7FAA58D645AF}"/>
              </a:ext>
            </a:extLst>
          </p:cNvPr>
          <p:cNvSpPr/>
          <p:nvPr/>
        </p:nvSpPr>
        <p:spPr>
          <a:xfrm>
            <a:off x="302588" y="2136338"/>
            <a:ext cx="557219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targeted sectors saw increases in FDI.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national and regional IPAs (where both present) seem to be jointly beneficial to the regional economy in terms of higher investment.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b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Sub-national IPA worked better, were generative since closer to investor &amp; market – information asymmetries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National IPAs may just shift or coordinate FDI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CA0E2B-7C7C-9144-BE1E-28B06C45CD4B}"/>
              </a:ext>
            </a:extLst>
          </p:cNvPr>
          <p:cNvSpPr/>
          <p:nvPr/>
        </p:nvSpPr>
        <p:spPr>
          <a:xfrm>
            <a:off x="302587" y="6308209"/>
            <a:ext cx="5070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Source: Crescenzi, Di </a:t>
            </a:r>
            <a:r>
              <a:rPr lang="en-GB" dirty="0" err="1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Cataldo</a:t>
            </a:r>
            <a:r>
              <a:rPr lang="en-GB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 and </a:t>
            </a:r>
            <a:r>
              <a:rPr lang="en-GB" dirty="0" err="1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Giua</a:t>
            </a:r>
            <a:r>
              <a:rPr lang="en-GB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 (2019)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63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C4FE6-6D45-3744-ACC4-83AD74FB8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B0496-931D-3C42-9136-23A9033EB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778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Importance of GVCs and African integration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Importance of a GVC lens for infrastructure development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Importance of regional collaboration in GVCs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C0DFCF-72CA-3843-AEA9-E1AB97C2EDAD}"/>
              </a:ext>
            </a:extLst>
          </p:cNvPr>
          <p:cNvSpPr/>
          <p:nvPr/>
        </p:nvSpPr>
        <p:spPr>
          <a:xfrm>
            <a:off x="2450231" y="6308209"/>
            <a:ext cx="9741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Reach out for applicability to your context, fully funded by ODA –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oliver.harman@bsg.ox.ac.uk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3141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6E8D9-435F-884A-BFDD-94813660E1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666" y="3182803"/>
            <a:ext cx="10752667" cy="492394"/>
          </a:xfrm>
        </p:spPr>
        <p:txBody>
          <a:bodyPr>
            <a:normAutofit/>
          </a:bodyPr>
          <a:lstStyle/>
          <a:p>
            <a:r>
              <a:rPr lang="en-GB" sz="3200" dirty="0"/>
              <a:t>Economics of funding models</a:t>
            </a:r>
          </a:p>
          <a:p>
            <a:endParaRPr lang="en-US" sz="3200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745439A-8371-0B4E-8AFD-2BD64CF28DE9}"/>
              </a:ext>
            </a:extLst>
          </p:cNvPr>
          <p:cNvSpPr txBox="1">
            <a:spLocks/>
          </p:cNvSpPr>
          <p:nvPr/>
        </p:nvSpPr>
        <p:spPr>
          <a:xfrm>
            <a:off x="838200" y="4255123"/>
            <a:ext cx="10752667" cy="1639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133" b="0" i="0" kern="1200">
                <a:solidFill>
                  <a:schemeClr val="tx1"/>
                </a:solidFill>
                <a:latin typeface="Frutiger 65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133" b="1" i="0" kern="1200">
                <a:solidFill>
                  <a:schemeClr val="tx1"/>
                </a:solidFill>
                <a:latin typeface="Frutiger 65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133" b="1" i="0" kern="1200">
                <a:solidFill>
                  <a:schemeClr val="tx1"/>
                </a:solidFill>
                <a:latin typeface="Frutiger 65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133" b="1" i="0" kern="1200">
                <a:solidFill>
                  <a:schemeClr val="tx1"/>
                </a:solidFill>
                <a:latin typeface="Frutiger 65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133" b="1" i="0" kern="1200">
                <a:solidFill>
                  <a:schemeClr val="tx1"/>
                </a:solidFill>
                <a:latin typeface="Frutiger 65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Match funding source to project type and beneficiaries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Encourage private sector engagement on the most profitable projects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(don’t keep them to yourselves!)</a:t>
            </a:r>
          </a:p>
        </p:txBody>
      </p:sp>
    </p:spTree>
    <p:extLst>
      <p:ext uri="{BB962C8B-B14F-4D97-AF65-F5344CB8AC3E}">
        <p14:creationId xmlns:p14="http://schemas.microsoft.com/office/powerpoint/2010/main" val="145302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4E4925-B991-8B43-92FC-0960402BA7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Two policy questions (for project financing)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42C1B88-B298-F048-94E6-04E9A553D30D}"/>
                  </a:ext>
                </a:extLst>
              </p:cNvPr>
              <p:cNvSpPr>
                <a:spLocks noGrp="1"/>
              </p:cNvSpPr>
              <p:nvPr>
                <p:ph type="body" sz="quarter" idx="12"/>
              </p:nvPr>
            </p:nvSpPr>
            <p:spPr/>
            <p:txBody>
              <a:bodyPr/>
              <a:lstStyle/>
              <a:p>
                <a:r>
                  <a:rPr lang="en-US" b="1" dirty="0"/>
                  <a:t>Does one citizen’s use restrict other citizen’s uses? </a:t>
                </a:r>
                <a:r>
                  <a:rPr lang="en-US" dirty="0"/>
                  <a:t>(In econ-speak rivalrous vs non-rivalrous)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b="1" dirty="0"/>
                  <a:t>Yes	</a:t>
                </a:r>
                <a:r>
                  <a:rPr lang="en-US" dirty="0"/>
                  <a:t>	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𝑆𝑜𝑚𝑒𝑤h𝑎𝑡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1" dirty="0"/>
                  <a:t>No</a:t>
                </a:r>
              </a:p>
              <a:p>
                <a:endParaRPr lang="en-US" dirty="0"/>
              </a:p>
              <a:p>
                <a:r>
                  <a:rPr lang="en-US" b="1" dirty="0"/>
                  <a:t>Can you limited citizen use? (to paying citizens) </a:t>
                </a:r>
                <a:r>
                  <a:rPr lang="en-US" dirty="0"/>
                  <a:t>(In econ-speak excludable vs non-excludable) </a:t>
                </a:r>
              </a:p>
              <a:p>
                <a:pPr marL="342900" indent="-342900">
                  <a:buFont typeface="Wingdings" pitchFamily="2" charset="2"/>
                  <a:buChar char="ü"/>
                </a:pPr>
                <a:r>
                  <a:rPr lang="en-US" b="1" dirty="0"/>
                  <a:t>Yes	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𝑆𝑜𝑚𝑒𝑤h𝑎𝑡</m:t>
                    </m:r>
                  </m:oMath>
                </a14:m>
                <a:r>
                  <a:rPr lang="en-US" dirty="0"/>
                  <a:t>		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b="1" dirty="0"/>
                  <a:t>No</a:t>
                </a:r>
              </a:p>
              <a:p>
                <a:endParaRPr lang="en-US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E42C1B88-B298-F048-94E6-04E9A553D3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2"/>
              </p:nvPr>
            </p:nvSpPr>
            <p:spPr>
              <a:blipFill>
                <a:blip r:embed="rId2"/>
                <a:stretch>
                  <a:fillRect l="-708" t="-7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6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C4FE6-6D45-3744-ACC4-83AD74FB8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B0496-931D-3C42-9136-23A9033EB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Importance of GVCs and African integration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Importance of a GVC lens for infrastructure development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Importance of regional collaboration in GVCs</a:t>
            </a:r>
          </a:p>
        </p:txBody>
      </p:sp>
    </p:spTree>
    <p:extLst>
      <p:ext uri="{BB962C8B-B14F-4D97-AF65-F5344CB8AC3E}">
        <p14:creationId xmlns:p14="http://schemas.microsoft.com/office/powerpoint/2010/main" val="3009558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485322B-250D-E946-ACF3-FB15D41CD115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444752"/>
          <a:ext cx="8128000" cy="409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6536676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32561684"/>
                    </a:ext>
                  </a:extLst>
                </a:gridCol>
              </a:tblGrid>
              <a:tr h="2039112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Parking spaces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waterways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city forests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239516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Toll roads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Public transport fares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Private parks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Paid internet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Street lighting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Public parks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Drainage</a:t>
                      </a: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Clean air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0201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F30EEA5-E13E-6348-BD2B-A7FAB0F03F90}"/>
              </a:ext>
            </a:extLst>
          </p:cNvPr>
          <p:cNvSpPr txBox="1"/>
          <p:nvPr/>
        </p:nvSpPr>
        <p:spPr>
          <a:xfrm>
            <a:off x="2032000" y="859536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Can you limited citizen use?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Yes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(Excludable)			   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(Excludable)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DDDA2-DE44-5F40-BE42-4E9E471A1FB8}"/>
              </a:ext>
            </a:extLst>
          </p:cNvPr>
          <p:cNvSpPr txBox="1"/>
          <p:nvPr/>
        </p:nvSpPr>
        <p:spPr>
          <a:xfrm rot="16200000">
            <a:off x="-715665" y="3450853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Does one citizen’s use restrict other citizen’s uses?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(Non-rivalrous)	         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(Rivalrous)</a:t>
            </a:r>
          </a:p>
        </p:txBody>
      </p:sp>
      <p:pic>
        <p:nvPicPr>
          <p:cNvPr id="1026" name="Picture 2" descr="Parking Ticket Svg Png Icon Free Download (#61186 ...">
            <a:extLst>
              <a:ext uri="{FF2B5EF4-FFF2-40B4-BE49-F238E27FC236}">
                <a16:creationId xmlns:a16="http://schemas.microsoft.com/office/drawing/2014/main" id="{D00A350F-4E86-1041-ABC5-3E80B06B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11" y="1634847"/>
            <a:ext cx="1275348" cy="16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ll road - Free security icons">
            <a:extLst>
              <a:ext uri="{FF2B5EF4-FFF2-40B4-BE49-F238E27FC236}">
                <a16:creationId xmlns:a16="http://schemas.microsoft.com/office/drawing/2014/main" id="{08A2CFED-298D-184D-94A3-B638CA544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06" y="4317881"/>
            <a:ext cx="1053488" cy="105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us, public, public transit, public transportation, ride ...">
            <a:extLst>
              <a:ext uri="{FF2B5EF4-FFF2-40B4-BE49-F238E27FC236}">
                <a16:creationId xmlns:a16="http://schemas.microsoft.com/office/drawing/2014/main" id="{4C31D431-27AF-8141-8982-E051EF3F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13" y="4289489"/>
            <a:ext cx="1053487" cy="105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reet Lights Svg Png Icon Free Download (#464111 ...">
            <a:extLst>
              <a:ext uri="{FF2B5EF4-FFF2-40B4-BE49-F238E27FC236}">
                <a16:creationId xmlns:a16="http://schemas.microsoft.com/office/drawing/2014/main" id="{E90AD07C-8524-EC4D-BD4D-FB1820B8B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940" y="3681915"/>
            <a:ext cx="1061233" cy="166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. Louis Drainage">
            <a:extLst>
              <a:ext uri="{FF2B5EF4-FFF2-40B4-BE49-F238E27FC236}">
                <a16:creationId xmlns:a16="http://schemas.microsoft.com/office/drawing/2014/main" id="{5DFE8769-7363-3045-90A6-C6FC78C12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705" y="4295739"/>
            <a:ext cx="1053488" cy="105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ity, forest, locations, map, town, trees icon">
            <a:extLst>
              <a:ext uri="{FF2B5EF4-FFF2-40B4-BE49-F238E27FC236}">
                <a16:creationId xmlns:a16="http://schemas.microsoft.com/office/drawing/2014/main" id="{64FDF1C9-467E-4A44-B216-AB521CB3E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861" y="2144306"/>
            <a:ext cx="1121054" cy="11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03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485322B-250D-E946-ACF3-FB15D41CD115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444752"/>
          <a:ext cx="8128000" cy="4096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084">
                  <a:extLst>
                    <a:ext uri="{9D8B030D-6E8A-4147-A177-3AD203B41FA5}">
                      <a16:colId xmlns:a16="http://schemas.microsoft.com/office/drawing/2014/main" val="3965366763"/>
                    </a:ext>
                  </a:extLst>
                </a:gridCol>
                <a:gridCol w="4068916">
                  <a:extLst>
                    <a:ext uri="{9D8B030D-6E8A-4147-A177-3AD203B41FA5}">
                      <a16:colId xmlns:a16="http://schemas.microsoft.com/office/drawing/2014/main" val="3232561684"/>
                    </a:ext>
                  </a:extLst>
                </a:gridCol>
              </a:tblGrid>
              <a:tr h="2039112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 finance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Inter-governmental grants</a:t>
                      </a:r>
                    </a:p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Multilateral Development Banks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239516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Private finance e.g. PPPs</a:t>
                      </a:r>
                    </a:p>
                    <a:p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Targeting land and property taxes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Inter-government grants</a:t>
                      </a:r>
                    </a:p>
                    <a:p>
                      <a:r>
                        <a:rPr lang="en-GB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Locally generated revenues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Multilateral Development Banks</a:t>
                      </a:r>
                    </a:p>
                    <a:p>
                      <a:endParaRPr lang="en-GB" sz="1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0201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8AE30C8-FFEA-C94F-9BB7-E9D64016DE66}"/>
              </a:ext>
            </a:extLst>
          </p:cNvPr>
          <p:cNvSpPr txBox="1"/>
          <p:nvPr/>
        </p:nvSpPr>
        <p:spPr>
          <a:xfrm>
            <a:off x="2032000" y="859536"/>
            <a:ext cx="812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Can you limit citizen use?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Yes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(Excludable)			   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(Excludable)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6137D-8DDD-0A4B-9C97-EDD94C08DC74}"/>
              </a:ext>
            </a:extLst>
          </p:cNvPr>
          <p:cNvSpPr txBox="1"/>
          <p:nvPr/>
        </p:nvSpPr>
        <p:spPr>
          <a:xfrm rot="16200000">
            <a:off x="-715665" y="3450854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Does one citizen’s use restrict other citizen’s uses?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(Non-rivalrous)	          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(Rivalrous)</a:t>
            </a:r>
          </a:p>
        </p:txBody>
      </p:sp>
      <p:pic>
        <p:nvPicPr>
          <p:cNvPr id="10" name="Picture 4" descr="House interest, house value, mortgage rate, property cost ...">
            <a:extLst>
              <a:ext uri="{FF2B5EF4-FFF2-40B4-BE49-F238E27FC236}">
                <a16:creationId xmlns:a16="http://schemas.microsoft.com/office/drawing/2014/main" id="{5594A039-EF41-094C-A89A-7A72672B9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6F2F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57" y="4092462"/>
            <a:ext cx="1357973" cy="13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Taxes icons | Noun Project">
            <a:extLst>
              <a:ext uri="{FF2B5EF4-FFF2-40B4-BE49-F238E27FC236}">
                <a16:creationId xmlns:a16="http://schemas.microsoft.com/office/drawing/2014/main" id="{D93E9AA7-099C-9448-A9CE-9DAC0B70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6F2F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878" y="1616791"/>
            <a:ext cx="1548300" cy="15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Taxes icons | Noun Project">
            <a:extLst>
              <a:ext uri="{FF2B5EF4-FFF2-40B4-BE49-F238E27FC236}">
                <a16:creationId xmlns:a16="http://schemas.microsoft.com/office/drawing/2014/main" id="{66DC1AC1-0C29-A049-B951-B4F94A77C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6F2F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204" y="3883236"/>
            <a:ext cx="1357973" cy="135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ouse interest, house value, mortgage rate, property cost ...">
            <a:extLst>
              <a:ext uri="{FF2B5EF4-FFF2-40B4-BE49-F238E27FC236}">
                <a16:creationId xmlns:a16="http://schemas.microsoft.com/office/drawing/2014/main" id="{6361B9C8-FB1D-384C-920B-AABD1F52C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6F2F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37" y="4306529"/>
            <a:ext cx="1106719" cy="110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investment icon png 10 free Cliparts | Download images on ...">
            <a:extLst>
              <a:ext uri="{FF2B5EF4-FFF2-40B4-BE49-F238E27FC236}">
                <a16:creationId xmlns:a16="http://schemas.microsoft.com/office/drawing/2014/main" id="{E9C69579-9384-B742-B4C9-00E6A881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6F2F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561" y="2071450"/>
            <a:ext cx="1160520" cy="125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Investment icon simple style Royalty Free Vector Image">
            <a:extLst>
              <a:ext uri="{FF2B5EF4-FFF2-40B4-BE49-F238E27FC236}">
                <a16:creationId xmlns:a16="http://schemas.microsoft.com/office/drawing/2014/main" id="{3B4F66C4-D30A-014D-86EC-591E5CCC41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rgbClr val="6F2F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6"/>
          <a:stretch/>
        </p:blipFill>
        <p:spPr bwMode="auto">
          <a:xfrm>
            <a:off x="2190879" y="2149898"/>
            <a:ext cx="1160520" cy="114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investment icon png 10 free Cliparts | Download images on ...">
            <a:extLst>
              <a:ext uri="{FF2B5EF4-FFF2-40B4-BE49-F238E27FC236}">
                <a16:creationId xmlns:a16="http://schemas.microsoft.com/office/drawing/2014/main" id="{4A9C7BA7-3E37-8240-B86B-B1A714516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6F2F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98" y="4108802"/>
            <a:ext cx="1160520" cy="125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8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27" y="1612780"/>
            <a:ext cx="5832046" cy="52452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157" y="694616"/>
            <a:ext cx="9637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36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 a global value chain (GVC) trade?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B51B1D-955F-374D-85FA-D87719E4DF6C}"/>
              </a:ext>
            </a:extLst>
          </p:cNvPr>
          <p:cNvSpPr txBox="1">
            <a:spLocks/>
          </p:cNvSpPr>
          <p:nvPr/>
        </p:nvSpPr>
        <p:spPr>
          <a:xfrm>
            <a:off x="6962853" y="2290294"/>
            <a:ext cx="4008543" cy="354885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lvl="1" indent="-5715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GVCs emergence is relatively new, yet they are very important to leverage since they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account for almost 50% of global trade today.</a:t>
            </a:r>
          </a:p>
          <a:p>
            <a:pPr marL="1028700" lvl="1" indent="-571500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endParaRPr>
          </a:p>
          <a:p>
            <a:pPr marL="1028700" lvl="1" indent="-5715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More than half of the world’s manufactured imports are now intermediate goods </a:t>
            </a:r>
          </a:p>
          <a:p>
            <a:pPr marL="1028700" lvl="1" indent="-571500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endParaRPr>
          </a:p>
          <a:p>
            <a:pPr marL="1028700" lvl="1" indent="-5715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More than </a:t>
            </a:r>
            <a:r>
              <a:rPr lang="en-GB" b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70% of world services </a:t>
            </a:r>
            <a:r>
              <a:rPr lang="en-GB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imports are intermediate services - De </a:t>
            </a:r>
            <a:r>
              <a:rPr lang="en-GB" dirty="0" err="1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Backeri</a:t>
            </a:r>
            <a:r>
              <a:rPr lang="en-GB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 and </a:t>
            </a:r>
            <a:r>
              <a:rPr lang="en-GB" dirty="0" err="1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Miroudoti</a:t>
            </a:r>
            <a:r>
              <a:rPr lang="en-GB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 (2013)</a:t>
            </a:r>
            <a:br>
              <a:rPr lang="en-GB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3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B0C00B-5B2A-E647-8D56-8180701B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Rise of ‘Global Value Chains’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77FD3B-FD52-6147-9BE5-00CB7E8CA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79063"/>
            <a:ext cx="5863046" cy="4044461"/>
          </a:xfr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910D8B17-0FFE-BF45-B5C5-DFF434875349}"/>
              </a:ext>
            </a:extLst>
          </p:cNvPr>
          <p:cNvSpPr txBox="1">
            <a:spLocks/>
          </p:cNvSpPr>
          <p:nvPr/>
        </p:nvSpPr>
        <p:spPr>
          <a:xfrm>
            <a:off x="838200" y="5649117"/>
            <a:ext cx="51315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Google Book </a:t>
            </a:r>
            <a:r>
              <a:rPr lang="en-GB" sz="2000" dirty="0" err="1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Ngram</a:t>
            </a:r>
            <a:r>
              <a:rPr lang="en-GB" sz="20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 Viewer (Keyword Term Prevalence in Books) [1990 – 2008]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A59035B-F135-B94A-AD62-DACAC309449A}"/>
              </a:ext>
            </a:extLst>
          </p:cNvPr>
          <p:cNvGraphicFramePr>
            <a:graphicFrameLocks/>
          </p:cNvGraphicFramePr>
          <p:nvPr/>
        </p:nvGraphicFramePr>
        <p:xfrm>
          <a:off x="6096000" y="2103121"/>
          <a:ext cx="5608320" cy="3545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3">
            <a:extLst>
              <a:ext uri="{FF2B5EF4-FFF2-40B4-BE49-F238E27FC236}">
                <a16:creationId xmlns:a16="http://schemas.microsoft.com/office/drawing/2014/main" id="{4D249B65-64F6-A140-86FE-4F453C38E194}"/>
              </a:ext>
            </a:extLst>
          </p:cNvPr>
          <p:cNvSpPr txBox="1">
            <a:spLocks/>
          </p:cNvSpPr>
          <p:nvPr/>
        </p:nvSpPr>
        <p:spPr>
          <a:xfrm>
            <a:off x="6334397" y="5649117"/>
            <a:ext cx="51315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Google Trends (Keyword Term Searched in Google) [2008 – Present]</a:t>
            </a:r>
          </a:p>
        </p:txBody>
      </p:sp>
    </p:spTree>
    <p:extLst>
      <p:ext uri="{BB962C8B-B14F-4D97-AF65-F5344CB8AC3E}">
        <p14:creationId xmlns:p14="http://schemas.microsoft.com/office/powerpoint/2010/main" val="54056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C98AE7-1BAB-A445-A5C5-5CFF7F1D8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i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“not only a matter of whether to participate in the global economy, but how to do so gainfully.”</a:t>
            </a:r>
            <a:r>
              <a:rPr lang="en-GB" sz="5400" dirty="0">
                <a:effectLst/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 </a:t>
            </a:r>
            <a:endParaRPr lang="en-GB" sz="5400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488A14-ECBE-E141-AE21-5E298B637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Gereffi and Fernandez-Stark 2016 Pg.6</a:t>
            </a:r>
            <a:r>
              <a:rPr lang="en-GB" sz="1800" dirty="0">
                <a:effectLst/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 </a:t>
            </a:r>
            <a:endParaRPr lang="en-GB" sz="1800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4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FB6983-1888-014C-AB67-28C11B73C9F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38097" r="12998" b="28734"/>
          <a:stretch/>
        </p:blipFill>
        <p:spPr bwMode="auto">
          <a:xfrm>
            <a:off x="849405" y="1238049"/>
            <a:ext cx="8617323" cy="5619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D492E570-54FA-1747-95BF-D5A6FC450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406" y="510989"/>
            <a:ext cx="10493188" cy="76078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of a smile</a:t>
            </a:r>
          </a:p>
        </p:txBody>
      </p:sp>
    </p:spTree>
    <p:extLst>
      <p:ext uri="{BB962C8B-B14F-4D97-AF65-F5344CB8AC3E}">
        <p14:creationId xmlns:p14="http://schemas.microsoft.com/office/powerpoint/2010/main" val="126847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AC7B2-3854-BB48-BF93-5F98E7405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GVC integration in the African context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95D56-4986-6D4C-B24A-5A86CAB5FB6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7858"/>
            <a:ext cx="7195362" cy="48601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5FBBB2-6E70-234F-B9B8-CC1752E983F4}"/>
              </a:ext>
            </a:extLst>
          </p:cNvPr>
          <p:cNvSpPr txBox="1">
            <a:spLocks/>
          </p:cNvSpPr>
          <p:nvPr/>
        </p:nvSpPr>
        <p:spPr>
          <a:xfrm>
            <a:off x="7345257" y="1997859"/>
            <a:ext cx="4008543" cy="354885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EAC and other African RECs have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increased their participation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GVCs over the period 1990-2015 but still lag behind the ASEAN region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Source: de Melo and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Twum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(2019)</a:t>
            </a:r>
          </a:p>
        </p:txBody>
      </p:sp>
    </p:spTree>
    <p:extLst>
      <p:ext uri="{BB962C8B-B14F-4D97-AF65-F5344CB8AC3E}">
        <p14:creationId xmlns:p14="http://schemas.microsoft.com/office/powerpoint/2010/main" val="77417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465B-69DB-E049-8F5A-974B156E5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  <a:tabLst>
                <a:tab pos="404813" algn="l"/>
                <a:tab pos="567214" algn="l"/>
                <a:tab pos="729139" algn="l"/>
              </a:tabLst>
            </a:pPr>
            <a:r>
              <a:rPr lang="en-GB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Sectoral breakdown of GVC trade participation for EAC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D957DC86-4C7D-3445-9196-02B51B2253DC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 t="2728" r="599" b="1559"/>
          <a:stretch/>
        </p:blipFill>
        <p:spPr bwMode="auto">
          <a:xfrm>
            <a:off x="228599" y="1817688"/>
            <a:ext cx="7585741" cy="5040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7A6A428-3372-8C43-9AD4-5EC2C9508EA6}"/>
              </a:ext>
            </a:extLst>
          </p:cNvPr>
          <p:cNvSpPr/>
          <p:nvPr/>
        </p:nvSpPr>
        <p:spPr>
          <a:xfrm>
            <a:off x="3408309" y="4848629"/>
            <a:ext cx="1677649" cy="7007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8E3274-A5AD-7C40-A0C2-31583DD14AEB}"/>
              </a:ext>
            </a:extLst>
          </p:cNvPr>
          <p:cNvSpPr txBox="1">
            <a:spLocks/>
          </p:cNvSpPr>
          <p:nvPr/>
        </p:nvSpPr>
        <p:spPr>
          <a:xfrm>
            <a:off x="7954858" y="2000568"/>
            <a:ext cx="4008543" cy="354885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EAC, this is across all sectors</a:t>
            </a:r>
          </a:p>
        </p:txBody>
      </p:sp>
    </p:spTree>
    <p:extLst>
      <p:ext uri="{BB962C8B-B14F-4D97-AF65-F5344CB8AC3E}">
        <p14:creationId xmlns:p14="http://schemas.microsoft.com/office/powerpoint/2010/main" val="386835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433F3C-F412-0344-AC38-CCD7C15AAE9A}"/>
              </a:ext>
            </a:extLst>
          </p:cNvPr>
          <p:cNvSpPr/>
          <p:nvPr/>
        </p:nvSpPr>
        <p:spPr>
          <a:xfrm>
            <a:off x="1032741" y="434715"/>
            <a:ext cx="107645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i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“infrastructure needs differ substantially across different sectors and thus </a:t>
            </a:r>
            <a:r>
              <a:rPr lang="en-GB" sz="4400" b="1" i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should clearly not be seen in aggregate</a:t>
            </a:r>
            <a:r>
              <a:rPr lang="en-GB" sz="4400" i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…</a:t>
            </a:r>
          </a:p>
          <a:p>
            <a:endParaRPr lang="en-GB" sz="4400" i="1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endParaRPr>
          </a:p>
          <a:p>
            <a:r>
              <a:rPr lang="en-GB" sz="4400" i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…Developing countries should strategically target infrastructure development that is </a:t>
            </a:r>
            <a:r>
              <a:rPr lang="en-GB" sz="4400" b="1" i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specific to the GVC sectors</a:t>
            </a:r>
            <a:r>
              <a:rPr lang="en-GB" sz="4400" i="1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 which they seek to engage.”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BC77F3-FE96-B34A-B819-FF62EB5A4422}"/>
              </a:ext>
            </a:extLst>
          </p:cNvPr>
          <p:cNvSpPr/>
          <p:nvPr/>
        </p:nvSpPr>
        <p:spPr>
          <a:xfrm>
            <a:off x="6096000" y="593467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Bamber, P., K. Fernandez-Stark, G. </a:t>
            </a:r>
            <a:r>
              <a:rPr lang="en-GB" sz="1600" dirty="0" err="1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Gereffi</a:t>
            </a:r>
            <a:r>
              <a:rPr lang="en-GB" sz="1600" dirty="0"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 and A. Guinn (2014). "Connecting local producers in developing countries to regional and global value chains."</a:t>
            </a:r>
            <a:r>
              <a:rPr lang="en-GB" sz="1600" dirty="0">
                <a:effectLst/>
                <a:latin typeface="Arial" panose="020B0604020202020204" pitchFamily="34" charset="0"/>
                <a:ea typeface="Baskerville" panose="02020502070401020303" pitchFamily="18" charset="0"/>
                <a:cs typeface="Arial" panose="020B0604020202020204" pitchFamily="34" charset="0"/>
              </a:rPr>
              <a:t> </a:t>
            </a:r>
            <a:endParaRPr lang="en-GB" sz="1600" dirty="0">
              <a:latin typeface="Arial" panose="020B0604020202020204" pitchFamily="34" charset="0"/>
              <a:ea typeface="Baskerville" panose="02020502070401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39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966</Words>
  <Application>Microsoft Macintosh PowerPoint</Application>
  <PresentationFormat>Widescreen</PresentationFormat>
  <Paragraphs>150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Baskerville</vt:lpstr>
      <vt:lpstr>Calibri</vt:lpstr>
      <vt:lpstr>Calibri Light</vt:lpstr>
      <vt:lpstr>Cambria Math</vt:lpstr>
      <vt:lpstr>Frutiger 45 Light</vt:lpstr>
      <vt:lpstr>Frutiger 65</vt:lpstr>
      <vt:lpstr>Wingdings</vt:lpstr>
      <vt:lpstr>Office Theme</vt:lpstr>
      <vt:lpstr>Infrastructure projects for African integration into global value chains</vt:lpstr>
      <vt:lpstr>Three key messages</vt:lpstr>
      <vt:lpstr>PowerPoint Presentation</vt:lpstr>
      <vt:lpstr>The Rise of ‘Global Value Chains’</vt:lpstr>
      <vt:lpstr>“not only a matter of whether to participate in the global economy, but how to do so gainfully.” </vt:lpstr>
      <vt:lpstr>The value of a smile</vt:lpstr>
      <vt:lpstr>GVC integration in the African context</vt:lpstr>
      <vt:lpstr>Sectoral breakdown of GVC trade participation for EAC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late addition (prompted by Togo’s Director of External Trade, Katchali Batchassi &amp; Ketema Pomy) IPAs </vt:lpstr>
      <vt:lpstr>Three key messages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projects for integration into global value chains for low income countries</dc:title>
  <dc:creator>Oliver Harman</dc:creator>
  <cp:lastModifiedBy>Oliver Harman</cp:lastModifiedBy>
  <cp:revision>25</cp:revision>
  <dcterms:created xsi:type="dcterms:W3CDTF">2021-04-20T15:58:18Z</dcterms:created>
  <dcterms:modified xsi:type="dcterms:W3CDTF">2021-04-30T16:08:14Z</dcterms:modified>
</cp:coreProperties>
</file>