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48" r:id="rId2"/>
  </p:sldMasterIdLst>
  <p:sldIdLst>
    <p:sldId id="256" r:id="rId3"/>
    <p:sldId id="323" r:id="rId4"/>
    <p:sldId id="333" r:id="rId5"/>
    <p:sldId id="257" r:id="rId6"/>
    <p:sldId id="324" r:id="rId7"/>
    <p:sldId id="325" r:id="rId8"/>
    <p:sldId id="326" r:id="rId9"/>
    <p:sldId id="327" r:id="rId10"/>
    <p:sldId id="328" r:id="rId11"/>
    <p:sldId id="330" r:id="rId12"/>
    <p:sldId id="331" r:id="rId13"/>
    <p:sldId id="329" r:id="rId14"/>
    <p:sldId id="332" r:id="rId15"/>
    <p:sldId id="335" r:id="rId16"/>
    <p:sldId id="334" r:id="rId17"/>
    <p:sldId id="260" r:id="rId18"/>
    <p:sldId id="261" r:id="rId19"/>
    <p:sldId id="262" r:id="rId20"/>
    <p:sldId id="263" r:id="rId21"/>
    <p:sldId id="265" r:id="rId22"/>
    <p:sldId id="266" r:id="rId23"/>
    <p:sldId id="273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3" r:id="rId32"/>
    <p:sldId id="284" r:id="rId33"/>
    <p:sldId id="290" r:id="rId34"/>
    <p:sldId id="292" r:id="rId35"/>
    <p:sldId id="293" r:id="rId36"/>
    <p:sldId id="294" r:id="rId37"/>
    <p:sldId id="295" r:id="rId38"/>
    <p:sldId id="300" r:id="rId39"/>
    <p:sldId id="301" r:id="rId40"/>
    <p:sldId id="302" r:id="rId41"/>
    <p:sldId id="304" r:id="rId42"/>
    <p:sldId id="306" r:id="rId43"/>
    <p:sldId id="307" r:id="rId44"/>
    <p:sldId id="308" r:id="rId45"/>
    <p:sldId id="311" r:id="rId46"/>
    <p:sldId id="312" r:id="rId47"/>
    <p:sldId id="314" r:id="rId48"/>
    <p:sldId id="285" r:id="rId49"/>
    <p:sldId id="288" r:id="rId50"/>
    <p:sldId id="289" r:id="rId51"/>
    <p:sldId id="315" r:id="rId52"/>
    <p:sldId id="318" r:id="rId53"/>
    <p:sldId id="322" r:id="rId54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>
      <p:cViewPr varScale="1">
        <p:scale>
          <a:sx n="160" d="100"/>
          <a:sy n="160" d="100"/>
        </p:scale>
        <p:origin x="78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1A5276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1A5276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A5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1A5276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9F3D-6980-BAD4-4087-CF2AB715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72A66-EBDF-97B7-C785-E601AB229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89C5A-6CF0-3D74-BC19-84439844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822-BA4C-754D-B5A8-55D053B7A445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B8ABB-9A19-D38D-5B57-6EC350B7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04714-10AE-E4E1-9729-9117A3D5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63F8-EC47-DA41-AE75-E1B05B38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A5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1A5276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06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7965" y="6858"/>
            <a:ext cx="6748068" cy="642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1A5276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504" y="1412989"/>
            <a:ext cx="4194175" cy="3014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5E496-6193-E0A1-E891-79DE2109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96C40-48AE-EE30-F345-DF6629641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8F1B8-E772-095B-6596-78FC0AEC6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2F4822-BA4C-754D-B5A8-55D053B7A445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B7FA2-D4FB-5211-8E5F-6B4BCF1D8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3D477-A8C5-5CA6-4A17-1991BF97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263F8-EC47-DA41-AE75-E1B05B38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1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41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37.png"/><Relationship Id="rId9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73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41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81.png"/><Relationship Id="rId3" Type="http://schemas.openxmlformats.org/officeDocument/2006/relationships/image" Target="../media/image73.png"/><Relationship Id="rId7" Type="http://schemas.openxmlformats.org/officeDocument/2006/relationships/image" Target="../media/image104.png"/><Relationship Id="rId12" Type="http://schemas.openxmlformats.org/officeDocument/2006/relationships/image" Target="../media/image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8.png"/><Relationship Id="rId5" Type="http://schemas.openxmlformats.org/officeDocument/2006/relationships/image" Target="../media/image41.png"/><Relationship Id="rId10" Type="http://schemas.openxmlformats.org/officeDocument/2006/relationships/image" Target="../media/image107.png"/><Relationship Id="rId4" Type="http://schemas.openxmlformats.org/officeDocument/2006/relationships/image" Target="../media/image103.png"/><Relationship Id="rId9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73.png"/><Relationship Id="rId7" Type="http://schemas.openxmlformats.org/officeDocument/2006/relationships/image" Target="../media/image111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31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41.png"/><Relationship Id="rId5" Type="http://schemas.openxmlformats.org/officeDocument/2006/relationships/image" Target="../media/image109.png"/><Relationship Id="rId15" Type="http://schemas.openxmlformats.org/officeDocument/2006/relationships/image" Target="../media/image118.png"/><Relationship Id="rId10" Type="http://schemas.openxmlformats.org/officeDocument/2006/relationships/image" Target="../media/image114.png"/><Relationship Id="rId19" Type="http://schemas.openxmlformats.org/officeDocument/2006/relationships/image" Target="../media/image122.png"/><Relationship Id="rId4" Type="http://schemas.openxmlformats.org/officeDocument/2006/relationships/image" Target="../media/image75.png"/><Relationship Id="rId9" Type="http://schemas.openxmlformats.org/officeDocument/2006/relationships/image" Target="../media/image113.png"/><Relationship Id="rId14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44.png"/><Relationship Id="rId7" Type="http://schemas.openxmlformats.org/officeDocument/2006/relationships/image" Target="../media/image12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10" Type="http://schemas.openxmlformats.org/officeDocument/2006/relationships/image" Target="../media/image125.png"/><Relationship Id="rId4" Type="http://schemas.openxmlformats.org/officeDocument/2006/relationships/image" Target="../media/image145.png"/><Relationship Id="rId9" Type="http://schemas.openxmlformats.org/officeDocument/2006/relationships/image" Target="../media/image12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95.png"/><Relationship Id="rId18" Type="http://schemas.openxmlformats.org/officeDocument/2006/relationships/image" Target="../media/image157.png"/><Relationship Id="rId3" Type="http://schemas.openxmlformats.org/officeDocument/2006/relationships/image" Target="../media/image96.png"/><Relationship Id="rId7" Type="http://schemas.openxmlformats.org/officeDocument/2006/relationships/image" Target="../media/image149.png"/><Relationship Id="rId12" Type="http://schemas.openxmlformats.org/officeDocument/2006/relationships/image" Target="../media/image41.png"/><Relationship Id="rId17" Type="http://schemas.openxmlformats.org/officeDocument/2006/relationships/image" Target="../media/image156.png"/><Relationship Id="rId2" Type="http://schemas.openxmlformats.org/officeDocument/2006/relationships/image" Target="../media/image3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2.png"/><Relationship Id="rId5" Type="http://schemas.openxmlformats.org/officeDocument/2006/relationships/image" Target="../media/image98.png"/><Relationship Id="rId15" Type="http://schemas.openxmlformats.org/officeDocument/2006/relationships/image" Target="../media/image154.png"/><Relationship Id="rId10" Type="http://schemas.openxmlformats.org/officeDocument/2006/relationships/image" Target="../media/image73.png"/><Relationship Id="rId19" Type="http://schemas.openxmlformats.org/officeDocument/2006/relationships/image" Target="../media/image102.png"/><Relationship Id="rId4" Type="http://schemas.openxmlformats.org/officeDocument/2006/relationships/image" Target="../media/image122.png"/><Relationship Id="rId9" Type="http://schemas.openxmlformats.org/officeDocument/2006/relationships/image" Target="../media/image151.png"/><Relationship Id="rId1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8.png"/><Relationship Id="rId3" Type="http://schemas.openxmlformats.org/officeDocument/2006/relationships/image" Target="../media/image73.png"/><Relationship Id="rId7" Type="http://schemas.openxmlformats.org/officeDocument/2006/relationships/image" Target="../media/image98.png"/><Relationship Id="rId12" Type="http://schemas.openxmlformats.org/officeDocument/2006/relationships/image" Target="../media/image167.png"/><Relationship Id="rId2" Type="http://schemas.openxmlformats.org/officeDocument/2006/relationships/image" Target="../media/image3.png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6.png"/><Relationship Id="rId5" Type="http://schemas.openxmlformats.org/officeDocument/2006/relationships/image" Target="../media/image96.png"/><Relationship Id="rId15" Type="http://schemas.openxmlformats.org/officeDocument/2006/relationships/image" Target="../media/image170.png"/><Relationship Id="rId10" Type="http://schemas.openxmlformats.org/officeDocument/2006/relationships/image" Target="../media/image41.png"/><Relationship Id="rId4" Type="http://schemas.openxmlformats.org/officeDocument/2006/relationships/image" Target="../media/image162.png"/><Relationship Id="rId9" Type="http://schemas.openxmlformats.org/officeDocument/2006/relationships/image" Target="../media/image165.png"/><Relationship Id="rId14" Type="http://schemas.openxmlformats.org/officeDocument/2006/relationships/image" Target="../media/image16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150" y="38"/>
              <a:ext cx="6800850" cy="4220845"/>
            </a:xfrm>
            <a:custGeom>
              <a:avLst/>
              <a:gdLst/>
              <a:ahLst/>
              <a:cxnLst/>
              <a:rect l="l" t="t" r="r" b="b"/>
              <a:pathLst>
                <a:path w="6800850" h="4220845">
                  <a:moveTo>
                    <a:pt x="0" y="4220464"/>
                  </a:moveTo>
                  <a:lnTo>
                    <a:pt x="6800850" y="4220464"/>
                  </a:lnTo>
                  <a:lnTo>
                    <a:pt x="6800850" y="0"/>
                  </a:lnTo>
                  <a:lnTo>
                    <a:pt x="0" y="0"/>
                  </a:lnTo>
                  <a:lnTo>
                    <a:pt x="0" y="4220464"/>
                  </a:lnTo>
                  <a:close/>
                </a:path>
              </a:pathLst>
            </a:custGeom>
            <a:solidFill>
              <a:srgbClr val="1A5276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8"/>
              <a:ext cx="57150" cy="4220845"/>
            </a:xfrm>
            <a:custGeom>
              <a:avLst/>
              <a:gdLst/>
              <a:ahLst/>
              <a:cxnLst/>
              <a:rect l="l" t="t" r="r" b="b"/>
              <a:pathLst>
                <a:path w="57150" h="4220845">
                  <a:moveTo>
                    <a:pt x="57150" y="0"/>
                  </a:moveTo>
                  <a:lnTo>
                    <a:pt x="0" y="0"/>
                  </a:lnTo>
                  <a:lnTo>
                    <a:pt x="0" y="4220464"/>
                  </a:lnTo>
                  <a:lnTo>
                    <a:pt x="57150" y="4220464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414273"/>
            <a:ext cx="4324350" cy="12579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4840"/>
              </a:lnSpc>
              <a:spcBef>
                <a:spcPts val="220"/>
              </a:spcBef>
            </a:pPr>
            <a:r>
              <a:rPr sz="4050" dirty="0">
                <a:solidFill>
                  <a:srgbClr val="EBEFF0"/>
                </a:solidFill>
              </a:rPr>
              <a:t>Reaching</a:t>
            </a:r>
            <a:r>
              <a:rPr sz="4050" spc="-25" dirty="0">
                <a:solidFill>
                  <a:srgbClr val="EBEFF0"/>
                </a:solidFill>
              </a:rPr>
              <a:t> </a:t>
            </a:r>
            <a:r>
              <a:rPr sz="4050" dirty="0">
                <a:solidFill>
                  <a:srgbClr val="EBEFF0"/>
                </a:solidFill>
              </a:rPr>
              <a:t>the</a:t>
            </a:r>
            <a:r>
              <a:rPr sz="4050" spc="-15" dirty="0">
                <a:solidFill>
                  <a:srgbClr val="EBEFF0"/>
                </a:solidFill>
              </a:rPr>
              <a:t> </a:t>
            </a:r>
            <a:r>
              <a:rPr sz="4050" spc="-10" dirty="0">
                <a:solidFill>
                  <a:srgbClr val="EBEFF0"/>
                </a:solidFill>
              </a:rPr>
              <a:t>Right People</a:t>
            </a:r>
            <a:endParaRPr sz="4050"/>
          </a:p>
        </p:txBody>
      </p:sp>
      <p:sp>
        <p:nvSpPr>
          <p:cNvPr id="7" name="object 7"/>
          <p:cNvSpPr txBox="1"/>
          <p:nvPr/>
        </p:nvSpPr>
        <p:spPr>
          <a:xfrm>
            <a:off x="444500" y="1872742"/>
            <a:ext cx="56749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i="1" dirty="0">
                <a:solidFill>
                  <a:srgbClr val="EBEFF0"/>
                </a:solidFill>
                <a:latin typeface="Noto Sans"/>
                <a:cs typeface="Noto Sans"/>
              </a:rPr>
              <a:t>Targeting</a:t>
            </a:r>
            <a:r>
              <a:rPr sz="2000" i="1" spc="65" dirty="0">
                <a:solidFill>
                  <a:srgbClr val="EBEFF0"/>
                </a:solidFill>
                <a:latin typeface="Noto Sans"/>
                <a:cs typeface="Noto Sans"/>
              </a:rPr>
              <a:t> </a:t>
            </a:r>
            <a:r>
              <a:rPr sz="2000" i="1" dirty="0">
                <a:solidFill>
                  <a:srgbClr val="EBEFF0"/>
                </a:solidFill>
                <a:latin typeface="Noto Sans"/>
                <a:cs typeface="Noto Sans"/>
              </a:rPr>
              <a:t>Challenges</a:t>
            </a:r>
            <a:r>
              <a:rPr sz="2000" i="1" spc="55" dirty="0">
                <a:solidFill>
                  <a:srgbClr val="EBEFF0"/>
                </a:solidFill>
                <a:latin typeface="Noto Sans"/>
                <a:cs typeface="Noto Sans"/>
              </a:rPr>
              <a:t> </a:t>
            </a:r>
            <a:r>
              <a:rPr sz="2000" i="1" dirty="0">
                <a:solidFill>
                  <a:srgbClr val="EBEFF0"/>
                </a:solidFill>
                <a:latin typeface="Noto Sans"/>
                <a:cs typeface="Noto Sans"/>
              </a:rPr>
              <a:t>in</a:t>
            </a:r>
            <a:r>
              <a:rPr sz="2000" i="1" spc="75" dirty="0">
                <a:solidFill>
                  <a:srgbClr val="EBEFF0"/>
                </a:solidFill>
                <a:latin typeface="Noto Sans"/>
                <a:cs typeface="Noto Sans"/>
              </a:rPr>
              <a:t> </a:t>
            </a:r>
            <a:r>
              <a:rPr sz="2000" i="1" dirty="0">
                <a:solidFill>
                  <a:srgbClr val="EBEFF0"/>
                </a:solidFill>
                <a:latin typeface="Noto Sans"/>
                <a:cs typeface="Noto Sans"/>
              </a:rPr>
              <a:t>Social</a:t>
            </a:r>
            <a:r>
              <a:rPr sz="2000" i="1" spc="50" dirty="0">
                <a:solidFill>
                  <a:srgbClr val="EBEFF0"/>
                </a:solidFill>
                <a:latin typeface="Noto Sans"/>
                <a:cs typeface="Noto Sans"/>
              </a:rPr>
              <a:t> </a:t>
            </a:r>
            <a:r>
              <a:rPr sz="2000" i="1" dirty="0">
                <a:solidFill>
                  <a:srgbClr val="EBEFF0"/>
                </a:solidFill>
                <a:latin typeface="Noto Sans"/>
                <a:cs typeface="Noto Sans"/>
              </a:rPr>
              <a:t>Protection</a:t>
            </a:r>
            <a:r>
              <a:rPr sz="2000" i="1" spc="45" dirty="0">
                <a:solidFill>
                  <a:srgbClr val="EBEFF0"/>
                </a:solidFill>
                <a:latin typeface="Noto Sans"/>
                <a:cs typeface="Noto Sans"/>
              </a:rPr>
              <a:t> </a:t>
            </a:r>
            <a:r>
              <a:rPr sz="2000" i="1" spc="-10" dirty="0">
                <a:solidFill>
                  <a:srgbClr val="EBEFF0"/>
                </a:solidFill>
                <a:latin typeface="Noto Sans"/>
                <a:cs typeface="Noto Sans"/>
              </a:rPr>
              <a:t>Systems</a:t>
            </a:r>
            <a:endParaRPr sz="200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2593339"/>
            <a:ext cx="47821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i="1" dirty="0">
                <a:solidFill>
                  <a:srgbClr val="EBEFF0"/>
                </a:solidFill>
                <a:latin typeface="Noto Sans"/>
                <a:cs typeface="Noto Sans"/>
              </a:rPr>
              <a:t>Evidence</a:t>
            </a:r>
            <a:r>
              <a:rPr sz="1350" i="1" spc="-10" dirty="0">
                <a:solidFill>
                  <a:srgbClr val="EBEFF0"/>
                </a:solidFill>
                <a:latin typeface="Noto Sans"/>
                <a:cs typeface="Noto Sans"/>
              </a:rPr>
              <a:t> </a:t>
            </a:r>
            <a:r>
              <a:rPr sz="1350" i="1" dirty="0">
                <a:solidFill>
                  <a:srgbClr val="EBEFF0"/>
                </a:solidFill>
                <a:latin typeface="Noto Sans"/>
                <a:cs typeface="Noto Sans"/>
              </a:rPr>
              <a:t>and</a:t>
            </a:r>
            <a:r>
              <a:rPr sz="1350" i="1" spc="-25" dirty="0">
                <a:solidFill>
                  <a:srgbClr val="EBEFF0"/>
                </a:solidFill>
                <a:latin typeface="Noto Sans"/>
                <a:cs typeface="Noto Sans"/>
              </a:rPr>
              <a:t> </a:t>
            </a:r>
            <a:r>
              <a:rPr sz="1350" i="1" dirty="0">
                <a:solidFill>
                  <a:srgbClr val="EBEFF0"/>
                </a:solidFill>
                <a:latin typeface="Noto Sans"/>
                <a:cs typeface="Noto Sans"/>
              </a:rPr>
              <a:t>Methods</a:t>
            </a:r>
            <a:r>
              <a:rPr sz="1350" i="1" spc="-15" dirty="0">
                <a:solidFill>
                  <a:srgbClr val="EBEFF0"/>
                </a:solidFill>
                <a:latin typeface="Noto Sans"/>
                <a:cs typeface="Noto Sans"/>
              </a:rPr>
              <a:t> </a:t>
            </a:r>
            <a:r>
              <a:rPr sz="1350" i="1" dirty="0">
                <a:solidFill>
                  <a:srgbClr val="EBEFF0"/>
                </a:solidFill>
                <a:latin typeface="Noto Sans"/>
                <a:cs typeface="Noto Sans"/>
              </a:rPr>
              <a:t>from</a:t>
            </a:r>
            <a:r>
              <a:rPr sz="1350" i="1" spc="-20" dirty="0">
                <a:solidFill>
                  <a:srgbClr val="EBEFF0"/>
                </a:solidFill>
                <a:latin typeface="Noto Sans"/>
                <a:cs typeface="Noto Sans"/>
              </a:rPr>
              <a:t> </a:t>
            </a:r>
            <a:r>
              <a:rPr sz="1350" i="1" dirty="0">
                <a:solidFill>
                  <a:srgbClr val="EBEFF0"/>
                </a:solidFill>
                <a:latin typeface="Noto Sans"/>
                <a:cs typeface="Noto Sans"/>
              </a:rPr>
              <a:t>Low</a:t>
            </a:r>
            <a:r>
              <a:rPr sz="1350" i="1" spc="-35" dirty="0">
                <a:solidFill>
                  <a:srgbClr val="EBEFF0"/>
                </a:solidFill>
                <a:latin typeface="Noto Sans"/>
                <a:cs typeface="Noto Sans"/>
              </a:rPr>
              <a:t> </a:t>
            </a:r>
            <a:r>
              <a:rPr sz="1350" i="1" dirty="0">
                <a:solidFill>
                  <a:srgbClr val="EBEFF0"/>
                </a:solidFill>
                <a:latin typeface="Noto Sans"/>
                <a:cs typeface="Noto Sans"/>
              </a:rPr>
              <a:t>and</a:t>
            </a:r>
            <a:r>
              <a:rPr sz="1350" i="1" spc="-15" dirty="0">
                <a:solidFill>
                  <a:srgbClr val="EBEFF0"/>
                </a:solidFill>
                <a:latin typeface="Noto Sans"/>
                <a:cs typeface="Noto Sans"/>
              </a:rPr>
              <a:t> </a:t>
            </a:r>
            <a:r>
              <a:rPr sz="1350" i="1" dirty="0">
                <a:solidFill>
                  <a:srgbClr val="EBEFF0"/>
                </a:solidFill>
                <a:latin typeface="Noto Sans"/>
                <a:cs typeface="Noto Sans"/>
              </a:rPr>
              <a:t>Middle</a:t>
            </a:r>
            <a:r>
              <a:rPr sz="1350" i="1" spc="-10" dirty="0">
                <a:solidFill>
                  <a:srgbClr val="EBEFF0"/>
                </a:solidFill>
                <a:latin typeface="Noto Sans"/>
                <a:cs typeface="Noto Sans"/>
              </a:rPr>
              <a:t> </a:t>
            </a:r>
            <a:r>
              <a:rPr sz="1350" i="1" dirty="0">
                <a:solidFill>
                  <a:srgbClr val="EBEFF0"/>
                </a:solidFill>
                <a:latin typeface="Noto Sans"/>
                <a:cs typeface="Noto Sans"/>
              </a:rPr>
              <a:t>Income</a:t>
            </a:r>
            <a:r>
              <a:rPr sz="1350" i="1" spc="-10" dirty="0">
                <a:solidFill>
                  <a:srgbClr val="EBEFF0"/>
                </a:solidFill>
                <a:latin typeface="Noto Sans"/>
                <a:cs typeface="Noto Sans"/>
              </a:rPr>
              <a:t> Countries</a:t>
            </a:r>
            <a:endParaRPr sz="135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3507994"/>
            <a:ext cx="105791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i="1" dirty="0">
                <a:solidFill>
                  <a:srgbClr val="EBEFF0"/>
                </a:solidFill>
                <a:latin typeface="Noto Sans"/>
                <a:cs typeface="Noto Sans"/>
              </a:rPr>
              <a:t>October</a:t>
            </a:r>
            <a:r>
              <a:rPr sz="1350" i="1" spc="-35" dirty="0">
                <a:solidFill>
                  <a:srgbClr val="EBEFF0"/>
                </a:solidFill>
                <a:latin typeface="Noto Sans"/>
                <a:cs typeface="Noto Sans"/>
              </a:rPr>
              <a:t> </a:t>
            </a:r>
            <a:r>
              <a:rPr sz="1350" i="1" spc="-20" dirty="0">
                <a:solidFill>
                  <a:srgbClr val="EBEFF0"/>
                </a:solidFill>
                <a:latin typeface="Noto Sans"/>
                <a:cs typeface="Noto Sans"/>
              </a:rPr>
              <a:t>2025</a:t>
            </a:r>
            <a:endParaRPr sz="135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AB004694-712A-E92E-6967-95F7EF785012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AC6F482C-BA23-9D17-FABD-9C38431E373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101ED54-CC96-BFBB-A02D-D69773DE6A6D}"/>
                </a:ext>
              </a:extLst>
            </p:cNvPr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1083BFC6-851F-B763-5B2C-9FA245A73FC4}"/>
                </a:ext>
              </a:extLst>
            </p:cNvPr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251F25-C26D-94EB-5AA8-23CE38E7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4085"/>
            <a:ext cx="4629150" cy="34026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Modes of Targeting: Self-Reports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28683B-676E-7CEE-EE63-76F08B693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Targeting based on self-reports: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The slope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50" b="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)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The level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Assume that self-reports are not strategic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Big issue of course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𝑎𝑈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 then targeting based on self-reports will lead to the targeting the social planner wants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Not typically otherwise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28683B-676E-7CEE-EE63-76F08B693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  <a:blipFill>
                <a:blip r:embed="rId3"/>
                <a:stretch>
                  <a:fillRect l="-309" t="-1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10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A1479791-27CF-DA97-CCE2-AAAD085678F6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F93A9504-5D72-6634-0F5C-6A724C32383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18A7AD2-83E2-EC35-8352-06420EF43559}"/>
                </a:ext>
              </a:extLst>
            </p:cNvPr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229110B6-CF57-428F-1932-C6E05F26333E}"/>
                </a:ext>
              </a:extLst>
            </p:cNvPr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08D91D-B617-6950-C7F4-7C75E637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2660"/>
            <a:ext cx="4629150" cy="31169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Modes of Targeting: Community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2B7B0D-772A-FAC0-117A-633EFFDA25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Targeting based on community reports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Who will benefit most from getting benefits?</a:t>
                </a:r>
              </a:p>
              <a:p>
                <a:pPr lvl="2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Perhaps closest to targeting on </a:t>
                </a:r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lvl="1"/>
                <a:r>
                  <a:rPr lang="en-US" sz="1550" b="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Rank </a:t>
                </a:r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families by poverty level</a:t>
                </a:r>
              </a:p>
              <a:p>
                <a:pPr lvl="2"/>
                <a:r>
                  <a:rPr lang="en-US" sz="1550" b="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Perhaps c</a:t>
                </a:r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losest to targeting on </a:t>
                </a:r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r>
                  <a:rPr lang="en-US" sz="1550" b="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However, we don’t directly observe the </a:t>
                </a:r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50" b="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the community is using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Could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m:rPr>
                        <m:nor/>
                      </m:rPr>
                      <a:rPr lang="en-US" sz="1550" b="0" i="1" smtClean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,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m:rPr>
                        <m:nor/>
                      </m:rPr>
                      <a:rPr lang="en-US" sz="1550" i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)</m:t>
                    </m:r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r>
                      <a:rPr lang="en-US" sz="155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5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5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1550" i="1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,</m:t>
                    </m:r>
                    <m:r>
                      <a:rPr lang="en-US" sz="155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1550" i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)</m:t>
                    </m:r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, where </a:t>
                </a:r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is a characteristic (ethnicity, connection to elites)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May not be the greater society’s preference</a:t>
                </a:r>
              </a:p>
              <a:p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marL="342900" lvl="1" indent="0">
                  <a:buNone/>
                </a:pPr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2B7B0D-772A-FAC0-117A-633EFFDA25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  <a:blipFill>
                <a:blip r:embed="rId3"/>
                <a:stretch>
                  <a:fillRect l="-322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00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958DDF53-9B15-4B80-080C-3B15D796D383}"/>
              </a:ext>
            </a:extLst>
          </p:cNvPr>
          <p:cNvGrpSpPr/>
          <p:nvPr/>
        </p:nvGrpSpPr>
        <p:grpSpPr>
          <a:xfrm>
            <a:off x="-8614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7AE9AA80-AB6C-CDCB-D27C-0C3389EB71C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88ABD81F-3127-96CA-2782-6FAE5EFA4E7E}"/>
                </a:ext>
              </a:extLst>
            </p:cNvPr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93BD14A0-4700-4DDA-1909-B4C822259D81}"/>
                </a:ext>
              </a:extLst>
            </p:cNvPr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7BE45D-54F8-0934-FCB2-763662A6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2343"/>
            <a:ext cx="3714750" cy="312007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if we don’t observe…?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F5AB34-5F27-5ABB-F0E0-98C7F64690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We might want to correct for the gap between community preferences and social </a:t>
                </a:r>
                <a:r>
                  <a:rPr lang="en-US" sz="1550" i="1" dirty="0" err="1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prferences</a:t>
                </a:r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But there is no reason to assume that we know </a:t>
                </a:r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𝑛</m:t>
                    </m:r>
                    <m:r>
                      <a:rPr lang="en-US" sz="1550" b="0" i="1" smtClean="0">
                        <a:latin typeface="Cambria Math" panose="02040503050406030204" pitchFamily="18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 </m:t>
                    </m:r>
                    <m:r>
                      <a:rPr lang="en-US" sz="1550" b="0" i="1" smtClean="0">
                        <a:latin typeface="Cambria Math" panose="02040503050406030204" pitchFamily="18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𝑜𝑟</m:t>
                    </m:r>
                    <m:r>
                      <a:rPr lang="en-US" sz="1550" b="0" i="1" smtClean="0">
                        <a:latin typeface="Cambria Math" panose="02040503050406030204" pitchFamily="18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 </m:t>
                    </m:r>
                    <m:r>
                      <a:rPr lang="en-US" sz="1550" b="0" i="1" smtClean="0">
                        <a:latin typeface="Cambria Math" panose="02040503050406030204" pitchFamily="18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𝑎</m:t>
                    </m:r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for each community 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If we only 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  <a:ea typeface="Noto Sans" panose="020B0502040504020204" pitchFamily="34" charset="0"/>
                            <a:cs typeface="Noto Sans" panose="020B0502040504020204" pitchFamily="34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  <a:ea typeface="Noto Sans" panose="020B0502040504020204" pitchFamily="34" charset="0"/>
                            <a:cs typeface="Noto Sans" panose="020B050204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  <a:ea typeface="Noto Sans" panose="020B0502040504020204" pitchFamily="34" charset="0"/>
                            <a:cs typeface="Noto Sans" panose="020B0502040504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we might discover that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r>
                      <a:rPr lang="en-US" sz="155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55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d>
                      <m:d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55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r>
                      <a:rPr lang="en-US" sz="155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5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but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r>
                      <a:rPr lang="en-US" sz="155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Because even though household </a:t>
                </a:r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𝑗</m:t>
                    </m:r>
                    <m:r>
                      <a:rPr lang="en-US" sz="1550" b="0" i="1" smtClean="0">
                        <a:latin typeface="Cambria Math" panose="02040503050406030204" pitchFamily="18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 </m:t>
                    </m:r>
                  </m:oMath>
                </a14:m>
                <a:r>
                  <a:rPr lang="en-US" sz="1550" b="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is poorer, they are expected to spend more of an extra dollar on bads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Can try to look for certain specific types of preferences (elite capture, rewarding diligence, helping widows)</a:t>
                </a:r>
              </a:p>
              <a:p>
                <a:pPr lvl="2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And perhaps correct for it</a:t>
                </a:r>
              </a:p>
              <a:p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algn="ctr"/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algn="ctr"/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F5AB34-5F27-5ABB-F0E0-98C7F64690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  <a:blipFill>
                <a:blip r:embed="rId3"/>
                <a:stretch>
                  <a:fillRect l="-322" t="-1163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5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8D89A734-2C24-0784-217C-E7BA99D6C97D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DF1E60E7-0EDF-B624-C7C3-39F38DF6780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E0BCE2F-76F7-E3C3-CB25-A37308ECD158}"/>
                </a:ext>
              </a:extLst>
            </p:cNvPr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9620F506-C77A-5C55-1F6E-5EC0F65493AE}"/>
                </a:ext>
              </a:extLst>
            </p:cNvPr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49DFE6-0A4A-3743-76DC-66BFE6E2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4085"/>
            <a:ext cx="5010150" cy="34026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Modes of Targeting: Self-Selection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D41BE-CBA6-851E-B9A0-D4DC75C312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Self-targeting based on costly effort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Targets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Only those who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5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get it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No reason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would be constant</a:t>
                </a:r>
              </a:p>
              <a:p>
                <a:pPr lvl="2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Additional variation on who gets it induced by variation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lvl="2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The 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55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also plays a role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Not particularly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(unless for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55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is concave)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Potentially quite different from targeting </a:t>
                </a:r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50" b="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55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5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D41BE-CBA6-851E-B9A0-D4DC75C31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  <a:blipFill>
                <a:blip r:embed="rId3"/>
                <a:stretch>
                  <a:fillRect l="-232" t="-1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79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BCCE2-0243-0C90-E20B-F5E8539AD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4BE6D3EF-ED33-9FA0-A982-AA7647C08DBA}"/>
              </a:ext>
            </a:extLst>
          </p:cNvPr>
          <p:cNvGrpSpPr/>
          <p:nvPr/>
        </p:nvGrpSpPr>
        <p:grpSpPr>
          <a:xfrm>
            <a:off x="-8614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0BD44304-BEB9-998A-6A06-78056CD4ED3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A3A621B-3AC2-EF01-9435-CAFC652EDAE2}"/>
                </a:ext>
              </a:extLst>
            </p:cNvPr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E312E21E-1691-75EE-EE49-19A2A8301B52}"/>
                </a:ext>
              </a:extLst>
            </p:cNvPr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2FEF8C-3AA7-4192-C15D-08F860F6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2343"/>
            <a:ext cx="3714750" cy="312007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other words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CDFAAD-CF30-9616-0153-1A9863768B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r>
                  <a:rPr lang="en-US" sz="1550" b="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Each approach to targeting is actually addressing a different notion of need and not necessarily what the social planner wants to focus on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Unless we have very good reason to believe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 smtClean="0">
                            <a:latin typeface="Cambria Math" panose="02040503050406030204" pitchFamily="18" charset="0"/>
                            <a:ea typeface="Noto Sans" panose="020B0502040504020204" pitchFamily="34" charset="0"/>
                            <a:cs typeface="Noto Sans" panose="020B0502040504020204" pitchFamily="34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  <a:ea typeface="Noto Sans" panose="020B0502040504020204" pitchFamily="34" charset="0"/>
                            <a:cs typeface="Noto Sans" panose="020B0502040504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  <a:ea typeface="Noto Sans" panose="020B0502040504020204" pitchFamily="34" charset="0"/>
                            <a:cs typeface="Noto Sans" panose="020B0502040504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=</m:t>
                    </m:r>
                    <m:r>
                      <a:rPr lang="en-US" sz="1550" b="0" i="1" smtClean="0">
                        <a:latin typeface="Cambria Math" panose="02040503050406030204" pitchFamily="18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𝑉</m:t>
                    </m:r>
                  </m:oMath>
                </a14:m>
                <a:r>
                  <a:rPr lang="en-US" sz="1550" b="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O</a:t>
                </a:r>
                <a:r>
                  <a:rPr lang="en-US" sz="1550" b="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r that the community has the same preference as the social planner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Using data from Indonesia we find wide divergences in rankings based on </a:t>
                </a:r>
              </a:p>
              <a:p>
                <a:pPr marL="2514600" lvl="8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50" i="1">
                              <a:latin typeface="Cambria Math" panose="02040503050406030204" pitchFamily="18" charset="0"/>
                            </a:rPr>
                            <m:t>𝑐𝑜𝑚</m:t>
                          </m:r>
                        </m:sub>
                      </m:sSub>
                      <m:r>
                        <a:rPr lang="en-US" sz="155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5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55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5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55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50" i="1">
                              <a:latin typeface="Cambria Math" panose="02040503050406030204" pitchFamily="18" charset="0"/>
                            </a:rPr>
                            <m:t>𝑐𝑜𝑚</m:t>
                          </m:r>
                        </m:sub>
                      </m:sSub>
                      <m:d>
                        <m:dPr>
                          <m:ctrlPr>
                            <a:rPr lang="en-US" sz="15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55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r>
                  <a:rPr lang="en-US" sz="1550" b="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And </a:t>
                </a:r>
              </a:p>
              <a:p>
                <a:pPr marL="2514600" lvl="8" indent="0">
                  <a:buNone/>
                </a:pPr>
                <a:r>
                  <a:rPr lang="en-US" sz="1550" dirty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50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             </a:t>
                </a:r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indent="0" algn="ctr">
                  <a:buNone/>
                </a:pPr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CDFAAD-CF30-9616-0153-1A9863768B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  <a:blipFill>
                <a:blip r:embed="rId3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709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878FE-5EC7-41A0-AE95-772CDA600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DC86571-B74E-4625-B5E7-768A744686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1473" y="2174486"/>
            <a:ext cx="44451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1" dirty="0">
                <a:solidFill>
                  <a:srgbClr val="FFFFFF"/>
                </a:solidFill>
                <a:latin typeface="Noto Sans"/>
                <a:cs typeface="Noto Sans"/>
              </a:rPr>
              <a:t>T</a:t>
            </a:r>
            <a:r>
              <a:rPr lang="en-US" b="0" i="1" dirty="0">
                <a:solidFill>
                  <a:srgbClr val="FFFFFF"/>
                </a:solidFill>
                <a:latin typeface="Noto Sans"/>
                <a:cs typeface="Noto Sans"/>
              </a:rPr>
              <a:t>he Targeting Debate and Challenges</a:t>
            </a:r>
            <a:endParaRPr b="0" i="1" spc="-10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89181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144" y="3388105"/>
            <a:ext cx="773938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1050" b="0" i="1" u="none" strike="noStrike" kern="0" cap="none" spc="-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fundamental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question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whether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social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assistance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10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provide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universal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benefits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remains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10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subject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ongoing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debate.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127" y="1445132"/>
            <a:ext cx="1745614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Arguments</a:t>
            </a:r>
            <a:r>
              <a:rPr kumimoji="0" sz="1200" b="1" i="1" u="none" strike="noStrike" kern="0" cap="none" spc="5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1200" b="1" i="1" u="none" strike="noStrike" kern="0" cap="none" spc="7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637" y="1785873"/>
            <a:ext cx="114300" cy="1143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1751" y="1698447"/>
            <a:ext cx="888365" cy="63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24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Cost</a:t>
            </a:r>
            <a:r>
              <a:rPr kumimoji="0" sz="950" b="1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efficiency: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need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them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most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impact: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5101" y="1733804"/>
            <a:ext cx="240855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Concentrates limited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resources</a:t>
            </a:r>
            <a:r>
              <a:rPr kumimoji="0" sz="9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those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who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637" y="2222182"/>
            <a:ext cx="114300" cy="10953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44726" y="2165350"/>
            <a:ext cx="222377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Potentially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larger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per-beneficiary</a:t>
            </a:r>
            <a:r>
              <a:rPr kumimoji="0" sz="9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751" y="2345182"/>
            <a:ext cx="2942590" cy="601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greater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reduction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1275" marR="5080" lvl="0" indent="0" defTabSz="914400" eaLnBrk="1" fontAlgn="auto" latinLnBrk="0" hangingPunct="1">
              <a:lnSpc>
                <a:spcPct val="1242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Equity:</a:t>
            </a:r>
            <a:r>
              <a:rPr kumimoji="0" sz="950" b="1" i="1" u="none" strike="noStrike" kern="0" cap="none" spc="1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Directs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resources</a:t>
            </a:r>
            <a:r>
              <a:rPr kumimoji="0" sz="9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disadvantaged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groups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address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inequality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637" y="2653601"/>
            <a:ext cx="142875" cy="10953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4951" y="1785873"/>
            <a:ext cx="114173" cy="1143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4951" y="2236470"/>
            <a:ext cx="142748" cy="8096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14951" y="2658364"/>
            <a:ext cx="142748" cy="1047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802885" y="1445132"/>
            <a:ext cx="3630295" cy="1501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Arguments</a:t>
            </a:r>
            <a:r>
              <a:rPr kumimoji="0" sz="1200" b="1" i="1" u="none" strike="noStrike" kern="0" cap="none" spc="5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1200" b="1" i="1" u="none" strike="noStrike" kern="0" cap="none" spc="7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Universalism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8120" marR="575945" lvl="0" indent="0" defTabSz="914400" eaLnBrk="1" fontAlgn="auto" latinLnBrk="0" hangingPunct="1">
              <a:lnSpc>
                <a:spcPct val="1242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8519" algn="l"/>
              </a:tabLst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Inclusion: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	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Eliminates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exclusion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errors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leave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out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vulnerable</a:t>
            </a:r>
            <a:r>
              <a:rPr kumimoji="0" sz="950" b="0" i="1" u="none" strike="noStrike" kern="0" cap="none" spc="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26695" marR="147320" lvl="0" indent="0" defTabSz="914400" eaLnBrk="1" fontAlgn="auto" latinLnBrk="0" hangingPunct="1">
              <a:lnSpc>
                <a:spcPct val="1242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75080" algn="l"/>
              </a:tabLst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Social</a:t>
            </a:r>
            <a:r>
              <a:rPr kumimoji="0" sz="950" b="1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cohesion: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	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Avoids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stigmatization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social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divisions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from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26695" marR="5080" lvl="0" indent="0" defTabSz="914400" eaLnBrk="1" fontAlgn="auto" latinLnBrk="0" hangingPunct="1">
              <a:lnSpc>
                <a:spcPct val="1242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9445" algn="l"/>
              </a:tabLst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Administrative</a:t>
            </a:r>
            <a:r>
              <a:rPr kumimoji="0" sz="950" b="1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simplicity: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	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Reduces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costs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complexity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implementation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606" y="4111752"/>
            <a:ext cx="8572500" cy="714375"/>
          </a:xfrm>
          <a:custGeom>
            <a:avLst/>
            <a:gdLst/>
            <a:ahLst/>
            <a:cxnLst/>
            <a:rect l="l" t="t" r="r" b="b"/>
            <a:pathLst>
              <a:path w="8572500" h="714375">
                <a:moveTo>
                  <a:pt x="8572500" y="0"/>
                </a:moveTo>
                <a:lnTo>
                  <a:pt x="0" y="0"/>
                </a:lnTo>
                <a:lnTo>
                  <a:pt x="0" y="714375"/>
                </a:lnTo>
                <a:lnTo>
                  <a:pt x="8572500" y="714375"/>
                </a:lnTo>
                <a:lnTo>
                  <a:pt x="8572500" y="0"/>
                </a:lnTo>
                <a:close/>
              </a:path>
            </a:pathLst>
          </a:custGeom>
          <a:solidFill>
            <a:srgbClr val="D25300">
              <a:alpha val="10195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8144" y="4264253"/>
            <a:ext cx="8404860" cy="3435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25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LMICs,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lower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tax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collection</a:t>
            </a:r>
            <a:r>
              <a:rPr kumimoji="0" sz="10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rates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competing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needs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health,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infrastructure,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education</a:t>
            </a:r>
            <a:r>
              <a:rPr kumimoji="0" sz="10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constrain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budgets.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This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increases</a:t>
            </a:r>
            <a:r>
              <a:rPr kumimoji="0" sz="10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pressure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</a:t>
            </a:r>
            <a:r>
              <a:rPr kumimoji="0" sz="10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assistance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effectively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while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maintaining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political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legitimacy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fairness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across</a:t>
            </a:r>
            <a:r>
              <a:rPr kumimoji="0" sz="1050" b="0" i="1" u="none" strike="noStrike" kern="0" cap="none" spc="-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diverse</a:t>
            </a:r>
            <a:r>
              <a:rPr kumimoji="0" sz="1050" b="0" i="1" u="none" strike="noStrike" kern="0" cap="none" spc="-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populations.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63"/>
            <a:ext cx="9144000" cy="643255"/>
            <a:chOff x="0" y="63"/>
            <a:chExt cx="9144000" cy="643255"/>
          </a:xfrm>
        </p:grpSpPr>
        <p:sp>
          <p:nvSpPr>
            <p:cNvPr id="18" name="object 18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614425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248412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The</a:t>
            </a:r>
            <a:r>
              <a:rPr spc="3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Targeting</a:t>
            </a:r>
            <a:r>
              <a:rPr spc="45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Debate</a:t>
            </a:r>
          </a:p>
        </p:txBody>
      </p:sp>
      <p:grpSp>
        <p:nvGrpSpPr>
          <p:cNvPr id="24" name="object 7">
            <a:extLst>
              <a:ext uri="{FF2B5EF4-FFF2-40B4-BE49-F238E27FC236}">
                <a16:creationId xmlns:a16="http://schemas.microsoft.com/office/drawing/2014/main" id="{664617E1-D410-2D02-C263-510E8AC4F358}"/>
              </a:ext>
            </a:extLst>
          </p:cNvPr>
          <p:cNvGrpSpPr/>
          <p:nvPr/>
        </p:nvGrpSpPr>
        <p:grpSpPr>
          <a:xfrm>
            <a:off x="315899" y="688187"/>
            <a:ext cx="8587105" cy="660400"/>
            <a:chOff x="285750" y="900112"/>
            <a:chExt cx="8587105" cy="660400"/>
          </a:xfrm>
        </p:grpSpPr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53E21EB3-3948-027D-B5A3-0BA54D8907DE}"/>
                </a:ext>
              </a:extLst>
            </p:cNvPr>
            <p:cNvSpPr/>
            <p:nvPr/>
          </p:nvSpPr>
          <p:spPr>
            <a:xfrm>
              <a:off x="300037" y="917130"/>
              <a:ext cx="8572500" cy="643255"/>
            </a:xfrm>
            <a:custGeom>
              <a:avLst/>
              <a:gdLst/>
              <a:ahLst/>
              <a:cxnLst/>
              <a:rect l="l" t="t" r="r" b="b"/>
              <a:pathLst>
                <a:path w="8572500" h="643255">
                  <a:moveTo>
                    <a:pt x="8572500" y="0"/>
                  </a:moveTo>
                  <a:lnTo>
                    <a:pt x="0" y="0"/>
                  </a:lnTo>
                  <a:lnTo>
                    <a:pt x="0" y="625919"/>
                  </a:lnTo>
                  <a:lnTo>
                    <a:pt x="0" y="642937"/>
                  </a:lnTo>
                  <a:lnTo>
                    <a:pt x="8572500" y="642937"/>
                  </a:lnTo>
                  <a:lnTo>
                    <a:pt x="8572500" y="625919"/>
                  </a:lnTo>
                  <a:lnTo>
                    <a:pt x="85725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9">
              <a:extLst>
                <a:ext uri="{FF2B5EF4-FFF2-40B4-BE49-F238E27FC236}">
                  <a16:creationId xmlns:a16="http://schemas.microsoft.com/office/drawing/2014/main" id="{FF20D6EB-C59D-5716-5DB2-047CAE43429A}"/>
                </a:ext>
              </a:extLst>
            </p:cNvPr>
            <p:cNvSpPr/>
            <p:nvPr/>
          </p:nvSpPr>
          <p:spPr>
            <a:xfrm>
              <a:off x="285750" y="900112"/>
              <a:ext cx="57150" cy="643255"/>
            </a:xfrm>
            <a:custGeom>
              <a:avLst/>
              <a:gdLst/>
              <a:ahLst/>
              <a:cxnLst/>
              <a:rect l="l" t="t" r="r" b="b"/>
              <a:pathLst>
                <a:path w="57150" h="643255">
                  <a:moveTo>
                    <a:pt x="5715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57150" y="64293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10">
            <a:extLst>
              <a:ext uri="{FF2B5EF4-FFF2-40B4-BE49-F238E27FC236}">
                <a16:creationId xmlns:a16="http://schemas.microsoft.com/office/drawing/2014/main" id="{0944BEFD-B14C-FA3A-A0C4-B03B6FD62092}"/>
              </a:ext>
            </a:extLst>
          </p:cNvPr>
          <p:cNvSpPr txBox="1"/>
          <p:nvPr/>
        </p:nvSpPr>
        <p:spPr>
          <a:xfrm>
            <a:off x="373049" y="865034"/>
            <a:ext cx="8529955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3185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Should</a:t>
            </a:r>
            <a:r>
              <a:rPr kumimoji="0" sz="1550" b="1" i="1" u="none" strike="noStrike" kern="0" cap="none" spc="75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governments</a:t>
            </a:r>
            <a:r>
              <a:rPr kumimoji="0" sz="1550" b="1" i="1" u="none" strike="noStrike" kern="0" cap="none" spc="9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provide</a:t>
            </a:r>
            <a:r>
              <a:rPr kumimoji="0" sz="1550" b="1" i="1" u="none" strike="noStrike" kern="0" cap="none" spc="65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assistance</a:t>
            </a:r>
            <a:r>
              <a:rPr kumimoji="0" sz="1550" b="1" i="1" u="none" strike="noStrike" kern="0" cap="none" spc="75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universally</a:t>
            </a:r>
            <a:r>
              <a:rPr kumimoji="0" sz="1550" b="1" i="1" u="none" strike="noStrike" kern="0" cap="none" spc="65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1550" b="1" i="1" u="none" strike="noStrike" kern="0" cap="none" spc="8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target</a:t>
            </a:r>
            <a:r>
              <a:rPr kumimoji="0" sz="1550" b="1" i="1" u="none" strike="noStrike" kern="0" cap="none" spc="7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specific</a:t>
            </a:r>
            <a:r>
              <a:rPr kumimoji="0" sz="1550" b="1" i="1" u="none" strike="noStrike" kern="0" cap="none" spc="65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-1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groups?</a:t>
            </a: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514" y="1279931"/>
            <a:ext cx="8030845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266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strategies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must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align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specific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program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objectives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contexts.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Different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approaches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serve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different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populations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goals,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from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immediate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alleviation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long-term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development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outcomes.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50995" algn="l"/>
              </a:tabLst>
              <a:defRPr/>
            </a:pPr>
            <a:r>
              <a:rPr kumimoji="0" sz="950" b="0" i="0" u="none" strike="noStrike" kern="0" cap="none" spc="-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Calibri"/>
                <a:cs typeface="Calibri"/>
              </a:rPr>
              <a:t>01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950" b="0" i="0" u="none" strike="noStrike" kern="0" cap="none" spc="-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Calibri"/>
                <a:cs typeface="Calibri"/>
              </a:rPr>
              <a:t>02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6112" y="2048573"/>
            <a:ext cx="4013835" cy="14604"/>
          </a:xfrm>
          <a:custGeom>
            <a:avLst/>
            <a:gdLst/>
            <a:ahLst/>
            <a:cxnLst/>
            <a:rect l="l" t="t" r="r" b="b"/>
            <a:pathLst>
              <a:path w="4013835" h="14605">
                <a:moveTo>
                  <a:pt x="4013835" y="0"/>
                </a:moveTo>
                <a:lnTo>
                  <a:pt x="0" y="0"/>
                </a:lnTo>
                <a:lnTo>
                  <a:pt x="0" y="14287"/>
                </a:lnTo>
                <a:lnTo>
                  <a:pt x="4013835" y="14287"/>
                </a:lnTo>
                <a:lnTo>
                  <a:pt x="4013835" y="0"/>
                </a:lnTo>
                <a:close/>
              </a:path>
            </a:pathLst>
          </a:custGeom>
          <a:solidFill>
            <a:srgbClr val="3D241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514" y="2113279"/>
            <a:ext cx="3748404" cy="8940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1200" b="1" i="1" u="none" strike="noStrike" kern="0" cap="none" spc="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Very</a:t>
            </a:r>
            <a:r>
              <a:rPr kumimoji="0" sz="1200" b="1" i="1" u="none" strike="noStrike" kern="0" cap="none" spc="5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5080" lvl="0" indent="0" algn="just" defTabSz="914400" eaLnBrk="1" fontAlgn="auto" latinLnBrk="0" hangingPunct="1">
              <a:lnSpc>
                <a:spcPct val="127099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Hundreds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millions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living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less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than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$2.15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per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day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globally,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requiring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approaches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identify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low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consumption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income levels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33976" y="2048573"/>
            <a:ext cx="4013835" cy="14604"/>
          </a:xfrm>
          <a:custGeom>
            <a:avLst/>
            <a:gdLst/>
            <a:ahLst/>
            <a:cxnLst/>
            <a:rect l="l" t="t" r="r" b="b"/>
            <a:pathLst>
              <a:path w="4013834" h="14605">
                <a:moveTo>
                  <a:pt x="4013835" y="0"/>
                </a:moveTo>
                <a:lnTo>
                  <a:pt x="0" y="0"/>
                </a:lnTo>
                <a:lnTo>
                  <a:pt x="0" y="14287"/>
                </a:lnTo>
                <a:lnTo>
                  <a:pt x="4013835" y="14287"/>
                </a:lnTo>
                <a:lnTo>
                  <a:pt x="4013835" y="0"/>
                </a:lnTo>
                <a:close/>
              </a:path>
            </a:pathLst>
          </a:custGeom>
          <a:solidFill>
            <a:srgbClr val="3D241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2038" y="2113279"/>
            <a:ext cx="3997960" cy="6877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1200" b="1" i="1" u="none" strike="noStrike" kern="0" cap="none" spc="5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Trap</a:t>
            </a:r>
            <a:r>
              <a:rPr kumimoji="0" sz="1200" b="1" i="1" u="none" strike="noStrike" kern="0" cap="none" spc="7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5080" lvl="0" indent="0" defTabSz="914400" eaLnBrk="1" fontAlgn="auto" latinLnBrk="0" hangingPunct="1">
              <a:lnSpc>
                <a:spcPct val="14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Families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where</a:t>
            </a:r>
            <a:r>
              <a:rPr kumimoji="0" sz="950" b="0" i="1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assistance</a:t>
            </a:r>
            <a:r>
              <a:rPr kumimoji="0" sz="950" b="0" i="1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can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enable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investments</a:t>
            </a:r>
            <a:r>
              <a:rPr kumimoji="0" sz="950" b="0" i="1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950" b="0" i="1" u="none" strike="noStrike" kern="0" cap="none" spc="6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productive</a:t>
            </a:r>
            <a:r>
              <a:rPr kumimoji="0" sz="950" b="0" i="1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assets</a:t>
            </a:r>
            <a:r>
              <a:rPr kumimoji="0" sz="950" b="0" i="1" u="none" strike="noStrike" kern="0" cap="none" spc="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or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child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development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6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break</a:t>
            </a:r>
            <a:r>
              <a:rPr kumimoji="0" sz="950" b="0" i="1" u="none" strike="noStrike" kern="0" cap="none" spc="6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intergenerational</a:t>
            </a:r>
            <a:r>
              <a:rPr kumimoji="0" sz="950" b="0" i="1" u="none" strike="noStrike" kern="0" cap="none" spc="7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cycles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514" y="3237102"/>
            <a:ext cx="15049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-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Calibri"/>
                <a:cs typeface="Calibri"/>
              </a:rPr>
              <a:t>03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6112" y="3416236"/>
            <a:ext cx="4013835" cy="14604"/>
          </a:xfrm>
          <a:custGeom>
            <a:avLst/>
            <a:gdLst/>
            <a:ahLst/>
            <a:cxnLst/>
            <a:rect l="l" t="t" r="r" b="b"/>
            <a:pathLst>
              <a:path w="4013835" h="14604">
                <a:moveTo>
                  <a:pt x="4013835" y="0"/>
                </a:moveTo>
                <a:lnTo>
                  <a:pt x="0" y="0"/>
                </a:lnTo>
                <a:lnTo>
                  <a:pt x="0" y="14287"/>
                </a:lnTo>
                <a:lnTo>
                  <a:pt x="4013835" y="14287"/>
                </a:lnTo>
                <a:lnTo>
                  <a:pt x="4013835" y="0"/>
                </a:lnTo>
                <a:close/>
              </a:path>
            </a:pathLst>
          </a:custGeom>
          <a:solidFill>
            <a:srgbClr val="3D241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514" y="3481578"/>
            <a:ext cx="3503929" cy="687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Unable</a:t>
            </a:r>
            <a:r>
              <a:rPr kumimoji="0" sz="1200" b="1" i="1" u="none" strike="noStrike" kern="0" cap="none" spc="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200" b="1" i="1" u="none" strike="noStrike" kern="0" cap="none" spc="7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Work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5080" lvl="0" indent="0" defTabSz="914400" eaLnBrk="1" fontAlgn="auto" latinLnBrk="0" hangingPunct="1">
              <a:lnSpc>
                <a:spcPct val="14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Individuals</a:t>
            </a:r>
            <a:r>
              <a:rPr kumimoji="0" sz="950" b="0" i="1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disabilities,</a:t>
            </a:r>
            <a:r>
              <a:rPr kumimoji="0" sz="950" b="0" i="1" u="none" strike="noStrike" kern="0" cap="none" spc="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mental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health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conditions,</a:t>
            </a:r>
            <a:r>
              <a:rPr kumimoji="0" sz="950" b="0" i="1" u="none" strike="noStrike" kern="0" cap="none" spc="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950" b="0" i="1" u="none" strike="noStrike" kern="0" cap="none" spc="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elderly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requiring</a:t>
            </a:r>
            <a:r>
              <a:rPr kumimoji="0" sz="950" b="0" i="1" u="none" strike="noStrike" kern="0" cap="none" spc="6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long-term</a:t>
            </a:r>
            <a:r>
              <a:rPr kumimoji="0" sz="950" b="0" i="1" u="none" strike="noStrike" kern="0" cap="none" spc="6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assistance</a:t>
            </a:r>
            <a:r>
              <a:rPr kumimoji="0" sz="950" b="0" i="1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basic</a:t>
            </a:r>
            <a:r>
              <a:rPr kumimoji="0" sz="950" b="0" i="1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living</a:t>
            </a:r>
            <a:r>
              <a:rPr kumimoji="0" sz="950" b="0" i="1" u="none" strike="noStrike" kern="0" cap="none" spc="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standards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22038" y="3237102"/>
            <a:ext cx="15049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-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Calibri"/>
                <a:cs typeface="Calibri"/>
              </a:rPr>
              <a:t>04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33976" y="3416236"/>
            <a:ext cx="4013835" cy="14604"/>
          </a:xfrm>
          <a:custGeom>
            <a:avLst/>
            <a:gdLst/>
            <a:ahLst/>
            <a:cxnLst/>
            <a:rect l="l" t="t" r="r" b="b"/>
            <a:pathLst>
              <a:path w="4013834" h="14604">
                <a:moveTo>
                  <a:pt x="4013835" y="0"/>
                </a:moveTo>
                <a:lnTo>
                  <a:pt x="0" y="0"/>
                </a:lnTo>
                <a:lnTo>
                  <a:pt x="0" y="14287"/>
                </a:lnTo>
                <a:lnTo>
                  <a:pt x="4013835" y="14287"/>
                </a:lnTo>
                <a:lnTo>
                  <a:pt x="4013835" y="0"/>
                </a:lnTo>
                <a:close/>
              </a:path>
            </a:pathLst>
          </a:custGeom>
          <a:solidFill>
            <a:srgbClr val="3D241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22038" y="3481578"/>
            <a:ext cx="3782060" cy="687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Nutrition</a:t>
            </a:r>
            <a:r>
              <a:rPr kumimoji="0" sz="1200" b="1" i="1" u="none" strike="noStrike" kern="0" cap="none" spc="6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&amp;</a:t>
            </a:r>
            <a:r>
              <a:rPr kumimoji="0" sz="1200" b="1" i="1" u="none" strike="noStrike" kern="0" cap="none" spc="10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Development</a:t>
            </a:r>
            <a:r>
              <a:rPr kumimoji="0" sz="1200" b="1" i="1" u="none" strike="noStrike" kern="0" cap="none" spc="10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Focus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5080" lvl="0" indent="0" defTabSz="914400" eaLnBrk="1" fontAlgn="auto" latinLnBrk="0" hangingPunct="1">
              <a:lnSpc>
                <a:spcPct val="14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Programs</a:t>
            </a:r>
            <a:r>
              <a:rPr kumimoji="0" sz="950" b="0" i="1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950" b="0" i="1" u="none" strike="noStrike" kern="0" cap="none" spc="6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improvements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950" b="0" i="1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nutrition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child</a:t>
            </a:r>
            <a:r>
              <a:rPr kumimoji="0" sz="950" b="0" i="1" u="none" strike="noStrike" kern="0" cap="none" spc="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development,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which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950" b="0" i="1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require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different</a:t>
            </a:r>
            <a:r>
              <a:rPr kumimoji="0" sz="950" b="0" i="1" u="none" strike="noStrike" kern="0" cap="none" spc="8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criteria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than</a:t>
            </a:r>
            <a:r>
              <a:rPr kumimoji="0" sz="950" b="0" i="1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income-based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Noto Sans"/>
                <a:cs typeface="Noto Sans"/>
              </a:rPr>
              <a:t>approaches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63"/>
            <a:ext cx="9144000" cy="643255"/>
            <a:chOff x="0" y="63"/>
            <a:chExt cx="9144000" cy="643255"/>
          </a:xfrm>
        </p:grpSpPr>
        <p:sp>
          <p:nvSpPr>
            <p:cNvPr id="14" name="object 14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14425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223139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Defining</a:t>
            </a:r>
            <a:r>
              <a:rPr spc="4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the</a:t>
            </a:r>
            <a:r>
              <a:rPr spc="50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Target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4500" y="1058113"/>
            <a:ext cx="5408930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13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problem</a:t>
            </a:r>
            <a:r>
              <a:rPr kumimoji="0" sz="13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13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3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</a:t>
            </a:r>
            <a:r>
              <a:rPr kumimoji="0" sz="13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particularly</a:t>
            </a:r>
            <a:r>
              <a:rPr kumimoji="0" sz="13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severe</a:t>
            </a:r>
            <a:r>
              <a:rPr kumimoji="0" sz="13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13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developing</a:t>
            </a:r>
            <a:r>
              <a:rPr kumimoji="0" sz="13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countries: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3"/>
            <a:ext cx="9144000" cy="3755390"/>
            <a:chOff x="0" y="63"/>
            <a:chExt cx="9144000" cy="37553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514475"/>
              <a:ext cx="171450" cy="1714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2317368"/>
              <a:ext cx="128587" cy="1714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2900299"/>
              <a:ext cx="171450" cy="1714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86300" y="1600200"/>
              <a:ext cx="28575" cy="1271905"/>
            </a:xfrm>
            <a:custGeom>
              <a:avLst/>
              <a:gdLst/>
              <a:ahLst/>
              <a:cxnLst/>
              <a:rect l="l" t="t" r="r" b="b"/>
              <a:pathLst>
                <a:path w="28575" h="1271905">
                  <a:moveTo>
                    <a:pt x="28575" y="0"/>
                  </a:moveTo>
                  <a:lnTo>
                    <a:pt x="0" y="0"/>
                  </a:lnTo>
                  <a:lnTo>
                    <a:pt x="0" y="1271651"/>
                  </a:lnTo>
                  <a:lnTo>
                    <a:pt x="28575" y="1271651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97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2265" y="1955418"/>
              <a:ext cx="214312" cy="1714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5775" y="3583685"/>
              <a:ext cx="150025" cy="1714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614425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0415" y="1482979"/>
            <a:ext cx="3748404" cy="1772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44" marR="5080" lvl="0" indent="40640" defTabSz="914400" eaLnBrk="1" fontAlgn="auto" latinLnBrk="0" hangingPunct="1">
              <a:lnSpc>
                <a:spcPct val="1028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Pervasive</a:t>
            </a:r>
            <a:r>
              <a:rPr kumimoji="0" sz="1200" b="0" i="1" u="none" strike="noStrike" kern="0" cap="none" spc="1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self-employment</a:t>
            </a:r>
            <a:r>
              <a:rPr kumimoji="0" sz="1200" b="0" i="1" u="none" strike="noStrike" kern="0" cap="none" spc="1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200" b="0" i="1" u="none" strike="noStrike" kern="0" cap="none" spc="1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informal</a:t>
            </a:r>
            <a:r>
              <a:rPr kumimoji="0" sz="12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employment</a:t>
            </a:r>
            <a:r>
              <a:rPr kumimoji="0" sz="1200" b="0" i="1" u="none" strike="noStrike" kern="0" cap="none" spc="1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means</a:t>
            </a:r>
            <a:r>
              <a:rPr kumimoji="0" sz="1200" b="0" i="1" u="none" strike="noStrike" kern="0" cap="none" spc="1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most</a:t>
            </a:r>
            <a:r>
              <a:rPr kumimoji="0" sz="1200" b="0" i="1" u="none" strike="noStrike" kern="0" cap="none" spc="1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people's</a:t>
            </a:r>
            <a:r>
              <a:rPr kumimoji="0" sz="1200" b="0" i="1" u="none" strike="noStrike" kern="0" cap="none" spc="1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income</a:t>
            </a:r>
            <a:r>
              <a:rPr kumimoji="0" sz="1200" b="0" i="1" u="none" strike="noStrike" kern="0" cap="none" spc="1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isn't</a:t>
            </a:r>
            <a:r>
              <a:rPr kumimoji="0" sz="12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third-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party</a:t>
            </a:r>
            <a:r>
              <a:rPr kumimoji="0" sz="12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reported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62865" lvl="0" indent="40640" defTabSz="914400" eaLnBrk="1" fontAlgn="auto" latinLnBrk="0" hangingPunct="1">
              <a:lnSpc>
                <a:spcPct val="102899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Limits</a:t>
            </a:r>
            <a:r>
              <a:rPr kumimoji="0" sz="12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use</a:t>
            </a:r>
            <a:r>
              <a:rPr kumimoji="0" sz="12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12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12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tax</a:t>
            </a:r>
            <a:r>
              <a:rPr kumimoji="0" sz="12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code</a:t>
            </a:r>
            <a:r>
              <a:rPr kumimoji="0" sz="12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12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redistribution</a:t>
            </a:r>
            <a:r>
              <a:rPr kumimoji="0" sz="12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→</a:t>
            </a:r>
            <a:r>
              <a:rPr kumimoji="0" sz="12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many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2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tools</a:t>
            </a:r>
            <a:r>
              <a:rPr kumimoji="0" sz="1200" b="0" i="1" u="none" strike="noStrike" kern="0" cap="none" spc="1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from</a:t>
            </a:r>
            <a:r>
              <a:rPr kumimoji="0" sz="12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US</a:t>
            </a:r>
            <a:r>
              <a:rPr kumimoji="0" sz="12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won't</a:t>
            </a:r>
            <a:r>
              <a:rPr kumimoji="0" sz="12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work</a:t>
            </a:r>
            <a:r>
              <a:rPr kumimoji="0" sz="12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(so,</a:t>
            </a:r>
            <a:r>
              <a:rPr kumimoji="0" sz="12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no</a:t>
            </a:r>
            <a:r>
              <a:rPr kumimoji="0" sz="12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income-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based</a:t>
            </a:r>
            <a:r>
              <a:rPr kumimoji="0" sz="12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means</a:t>
            </a:r>
            <a:r>
              <a:rPr kumimoji="0" sz="12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testing,)"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96520" marR="0" lvl="0" indent="0" defTabSz="914400" eaLnBrk="1" fontAlgn="auto" latinLnBrk="0" hangingPunct="1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High</a:t>
            </a:r>
            <a:r>
              <a:rPr kumimoji="0" sz="1200" b="0" i="1" u="none" strike="noStrike" kern="0" cap="none" spc="114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income</a:t>
            </a:r>
            <a:r>
              <a:rPr kumimoji="0" sz="1200" b="0" i="1" u="none" strike="noStrike" kern="0" cap="none" spc="1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volatility</a:t>
            </a:r>
            <a:r>
              <a:rPr kumimoji="0" sz="1200" b="0" i="1" u="none" strike="noStrike" kern="0" cap="none" spc="1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makes</a:t>
            </a:r>
            <a:r>
              <a:rPr kumimoji="0" sz="1200" b="0" i="1" u="none" strike="noStrike" kern="0" cap="none" spc="1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point-in-</a:t>
            </a:r>
            <a:r>
              <a:rPr kumimoji="0" sz="120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time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55244" marR="0" lvl="0" indent="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assessments</a:t>
            </a:r>
            <a:r>
              <a:rPr kumimoji="0" sz="1200" b="0" i="1" u="none" strike="noStrike" kern="0" cap="none" spc="1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less</a:t>
            </a:r>
            <a:r>
              <a:rPr kumimoji="0" sz="1200" b="0" i="1" u="none" strike="noStrike" kern="0" cap="none" spc="1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reliable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92648" y="1865502"/>
            <a:ext cx="3486785" cy="590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40640" defTabSz="914400" eaLnBrk="1" fontAlgn="auto" latinLnBrk="0" hangingPunct="1">
              <a:lnSpc>
                <a:spcPct val="1028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Universal</a:t>
            </a:r>
            <a:r>
              <a:rPr kumimoji="0" sz="1200" b="0" i="1" u="none" strike="noStrike" kern="0" cap="none" spc="1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programs</a:t>
            </a:r>
            <a:r>
              <a:rPr kumimoji="0" sz="1200" b="0" i="1" u="none" strike="noStrike" kern="0" cap="none" spc="1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are</a:t>
            </a:r>
            <a:r>
              <a:rPr kumimoji="0" sz="1200" b="0" i="1" u="none" strike="noStrike" kern="0" cap="none" spc="1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substantially</a:t>
            </a:r>
            <a:r>
              <a:rPr kumimoji="0" sz="1200" b="0" i="1" u="none" strike="noStrike" kern="0" cap="none" spc="1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more</a:t>
            </a:r>
            <a:r>
              <a:rPr kumimoji="0" sz="1200" b="0" i="1" u="none" strike="noStrike" kern="0" cap="none" spc="1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costly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relative</a:t>
            </a:r>
            <a:r>
              <a:rPr kumimoji="0" sz="1200" b="0" i="1" u="none" strike="noStrike" kern="0" cap="none" spc="1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2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targeted</a:t>
            </a:r>
            <a:r>
              <a:rPr kumimoji="0" sz="12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programs</a:t>
            </a:r>
            <a:r>
              <a:rPr kumimoji="0" sz="12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(Hanna</a:t>
            </a:r>
            <a:r>
              <a:rPr kumimoji="0" sz="12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2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Olken 2018)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4235" y="3554348"/>
            <a:ext cx="360362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Limited</a:t>
            </a:r>
            <a:r>
              <a:rPr kumimoji="0" sz="1200" b="0" i="1" u="none" strike="noStrike" kern="0" cap="none" spc="1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administrative</a:t>
            </a:r>
            <a:r>
              <a:rPr kumimoji="0" sz="1200" b="0" i="1" u="none" strike="noStrike" kern="0" cap="none" spc="1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data</a:t>
            </a:r>
            <a:r>
              <a:rPr kumimoji="0" sz="1200" b="0" i="1" u="none" strike="noStrike" kern="0" cap="none" spc="1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systems</a:t>
            </a:r>
            <a:r>
              <a:rPr kumimoji="0" sz="1200" b="0" i="1" u="none" strike="noStrike" kern="0" cap="none" spc="1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1200" b="0" i="1" u="none" strike="noStrike" kern="0" cap="none" spc="114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verification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337185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Targeting</a:t>
            </a:r>
            <a:r>
              <a:rPr spc="5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Challenges</a:t>
            </a:r>
            <a:r>
              <a:rPr spc="5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in</a:t>
            </a:r>
            <a:r>
              <a:rPr spc="65" dirty="0">
                <a:solidFill>
                  <a:srgbClr val="EBEFF0"/>
                </a:solidFill>
              </a:rPr>
              <a:t> </a:t>
            </a:r>
            <a:r>
              <a:rPr spc="-20" dirty="0">
                <a:solidFill>
                  <a:srgbClr val="EBEFF0"/>
                </a:solidFill>
              </a:rPr>
              <a:t>LMIC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473" y="2251710"/>
            <a:ext cx="40563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1" dirty="0">
                <a:solidFill>
                  <a:srgbClr val="FFFFFF"/>
                </a:solidFill>
                <a:latin typeface="Noto Sans"/>
                <a:cs typeface="Noto Sans"/>
              </a:rPr>
              <a:t>Targeting</a:t>
            </a:r>
            <a:r>
              <a:rPr b="0" i="1" spc="-1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b="0" i="1" dirty="0">
                <a:solidFill>
                  <a:srgbClr val="FFFFFF"/>
                </a:solidFill>
                <a:latin typeface="Noto Sans"/>
                <a:cs typeface="Noto Sans"/>
              </a:rPr>
              <a:t>Approaches</a:t>
            </a:r>
            <a:r>
              <a:rPr b="0" i="1" spc="-5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b="0" i="1" dirty="0">
                <a:solidFill>
                  <a:srgbClr val="FFFFFF"/>
                </a:solidFill>
                <a:latin typeface="Noto Sans"/>
                <a:cs typeface="Noto Sans"/>
              </a:rPr>
              <a:t>and</a:t>
            </a:r>
            <a:r>
              <a:rPr b="0" i="1" spc="-5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b="0" i="1" spc="-10" dirty="0">
                <a:solidFill>
                  <a:srgbClr val="FFFFFF"/>
                </a:solidFill>
                <a:latin typeface="Noto Sans"/>
                <a:cs typeface="Noto Sans"/>
              </a:rPr>
              <a:t>Methods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12EF9-0161-E132-D5F1-F6872A4C0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C1C91E6F-CC16-C906-635B-F9EF538C02D7}"/>
              </a:ext>
            </a:extLst>
          </p:cNvPr>
          <p:cNvGrpSpPr/>
          <p:nvPr/>
        </p:nvGrpSpPr>
        <p:grpSpPr>
          <a:xfrm>
            <a:off x="0" y="-19050"/>
            <a:ext cx="9144000" cy="5143500"/>
            <a:chOff x="0" y="0"/>
            <a:chExt cx="9144000" cy="51435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57B79EE7-EA44-5F28-C55D-AB154A604FB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2CC231B-2BCA-6A44-49FB-F61BC2772B3B}"/>
                </a:ext>
              </a:extLst>
            </p:cNvPr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7737F4B-B498-FAE6-3E6B-F3590CE5B0B4}"/>
                </a:ext>
              </a:extLst>
            </p:cNvPr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1130A0B3-F58F-96C1-1023-0BD0A9A697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1265428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>
                <a:solidFill>
                  <a:srgbClr val="EBEFF0"/>
                </a:solidFill>
              </a:rPr>
              <a:t>Overview</a:t>
            </a: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2122714-B9E3-3485-62E8-CE4B7D3676AB}"/>
              </a:ext>
            </a:extLst>
          </p:cNvPr>
          <p:cNvSpPr txBox="1"/>
          <p:nvPr/>
        </p:nvSpPr>
        <p:spPr>
          <a:xfrm>
            <a:off x="914400" y="1067435"/>
            <a:ext cx="7659370" cy="3485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20"/>
              </a:spcBef>
            </a:pPr>
            <a:r>
              <a:rPr sz="1550" b="1" i="1" dirty="0">
                <a:solidFill>
                  <a:srgbClr val="1A5276"/>
                </a:solidFill>
                <a:latin typeface="Noto Sans"/>
                <a:cs typeface="Noto Sans"/>
              </a:rPr>
              <a:t>The</a:t>
            </a:r>
            <a:r>
              <a:rPr sz="1550" b="1" i="1" spc="80" dirty="0">
                <a:solidFill>
                  <a:srgbClr val="1A5276"/>
                </a:solidFill>
                <a:latin typeface="Noto Sans"/>
                <a:cs typeface="Noto Sans"/>
              </a:rPr>
              <a:t> </a:t>
            </a:r>
            <a:r>
              <a:rPr sz="1550" b="1" i="1" dirty="0">
                <a:solidFill>
                  <a:srgbClr val="1A5276"/>
                </a:solidFill>
                <a:latin typeface="Noto Sans"/>
                <a:cs typeface="Noto Sans"/>
              </a:rPr>
              <a:t>Targeting</a:t>
            </a:r>
            <a:r>
              <a:rPr lang="en-US" sz="1550" b="1" i="1" dirty="0">
                <a:solidFill>
                  <a:srgbClr val="1A5276"/>
                </a:solidFill>
                <a:latin typeface="Noto Sans"/>
                <a:cs typeface="Noto Sans"/>
              </a:rPr>
              <a:t> Concept and Theory</a:t>
            </a:r>
          </a:p>
          <a:p>
            <a:pPr marL="53340">
              <a:lnSpc>
                <a:spcPct val="100000"/>
              </a:lnSpc>
            </a:pPr>
            <a:endParaRPr lang="en-US" sz="1200" i="1" dirty="0">
              <a:solidFill>
                <a:srgbClr val="2C3D50"/>
              </a:solidFill>
              <a:latin typeface="Noto Sans"/>
              <a:cs typeface="Noto Sans"/>
            </a:endParaRPr>
          </a:p>
          <a:p>
            <a:pPr marL="53340">
              <a:lnSpc>
                <a:spcPct val="100000"/>
              </a:lnSpc>
            </a:pPr>
            <a:r>
              <a:rPr lang="en-US" sz="1200" i="1" dirty="0">
                <a:solidFill>
                  <a:srgbClr val="2C3D50"/>
                </a:solidFill>
                <a:latin typeface="Noto Sans"/>
                <a:cs typeface="Noto Sans"/>
              </a:rPr>
              <a:t>Defining the Need, Possible Social </a:t>
            </a:r>
            <a:r>
              <a:rPr lang="en-US" sz="1200" i="1" dirty="0" err="1">
                <a:solidFill>
                  <a:srgbClr val="2C3D50"/>
                </a:solidFill>
                <a:latin typeface="Noto Sans"/>
                <a:cs typeface="Noto Sans"/>
              </a:rPr>
              <a:t>Maximands</a:t>
            </a:r>
            <a:r>
              <a:rPr lang="en-US" sz="1200" i="1" dirty="0">
                <a:solidFill>
                  <a:srgbClr val="2C3D50"/>
                </a:solidFill>
                <a:latin typeface="Noto Sans"/>
                <a:cs typeface="Noto Sans"/>
              </a:rPr>
              <a:t> and Modes</a:t>
            </a:r>
          </a:p>
          <a:p>
            <a:pPr marL="53340">
              <a:lnSpc>
                <a:spcPct val="100000"/>
              </a:lnSpc>
            </a:pPr>
            <a:endParaRPr lang="en-US" sz="1200" i="1" dirty="0">
              <a:solidFill>
                <a:srgbClr val="2C3D50"/>
              </a:solidFill>
              <a:latin typeface="Noto Sans"/>
              <a:cs typeface="Noto Sans"/>
            </a:endParaRPr>
          </a:p>
          <a:p>
            <a:pPr marL="64135">
              <a:lnSpc>
                <a:spcPct val="100000"/>
              </a:lnSpc>
            </a:pPr>
            <a:r>
              <a:rPr lang="en-US" sz="1550" b="1" i="1" dirty="0">
                <a:solidFill>
                  <a:srgbClr val="1A5276"/>
                </a:solidFill>
                <a:latin typeface="Noto Sans"/>
                <a:cs typeface="Noto Sans"/>
              </a:rPr>
              <a:t>The </a:t>
            </a:r>
            <a:r>
              <a:rPr sz="1550" b="1" i="1" dirty="0">
                <a:solidFill>
                  <a:srgbClr val="1A5276"/>
                </a:solidFill>
                <a:latin typeface="Noto Sans"/>
                <a:cs typeface="Noto Sans"/>
              </a:rPr>
              <a:t>Targeting</a:t>
            </a:r>
            <a:r>
              <a:rPr sz="1550" b="1" i="1" spc="45" dirty="0">
                <a:solidFill>
                  <a:srgbClr val="1A5276"/>
                </a:solidFill>
                <a:latin typeface="Noto Sans"/>
                <a:cs typeface="Noto Sans"/>
              </a:rPr>
              <a:t> </a:t>
            </a:r>
            <a:r>
              <a:rPr lang="en-US" sz="1550" b="1" i="1" spc="45" dirty="0">
                <a:solidFill>
                  <a:srgbClr val="1A5276"/>
                </a:solidFill>
                <a:latin typeface="Noto Sans"/>
                <a:cs typeface="Noto Sans"/>
              </a:rPr>
              <a:t>Debate and Challenges</a:t>
            </a:r>
          </a:p>
          <a:p>
            <a:pPr marL="5334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Universal</a:t>
            </a:r>
            <a:r>
              <a:rPr kumimoji="0" lang="en-US" sz="12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vs.</a:t>
            </a:r>
            <a:r>
              <a:rPr kumimoji="0" lang="en-US" sz="12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targeted</a:t>
            </a:r>
            <a:r>
              <a:rPr kumimoji="0" lang="en-US" sz="1200" b="0" i="1" u="none" strike="noStrike" kern="0" cap="none" spc="1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approaches</a:t>
            </a:r>
            <a:r>
              <a:rPr kumimoji="0" lang="en-US" sz="12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lang="en-US" sz="1200" b="0" i="1" u="none" strike="noStrike" kern="0" cap="none" spc="1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social</a:t>
            </a:r>
            <a:r>
              <a:rPr kumimoji="0" lang="en-US" sz="1200" b="0" i="1" u="none" strike="noStrike" kern="0" cap="none" spc="1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protection</a:t>
            </a:r>
            <a:r>
              <a:rPr kumimoji="0" lang="en-US" sz="1200" b="0" i="1" u="none" strike="noStrike" kern="0" cap="none" spc="1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lang="en-US" sz="1200" b="0" i="1" u="none" strike="noStrike" kern="0" cap="none" spc="1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their</a:t>
            </a:r>
            <a:r>
              <a:rPr kumimoji="0" lang="en-US" sz="12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trade-</a:t>
            </a:r>
            <a:r>
              <a:rPr kumimoji="0" lang="en-US" sz="120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offs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6413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6413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lang="en-US" sz="1550" b="1" i="1" u="none" strike="noStrike" kern="0" cap="none" spc="4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5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Approach</a:t>
            </a:r>
            <a:r>
              <a:rPr kumimoji="0" lang="en-US" sz="1550" b="1" i="1" u="none" strike="noStrike" kern="0" cap="none" spc="4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5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lang="en-US" sz="1550" b="1" i="1" u="none" strike="noStrike" kern="0" cap="none" spc="9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5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Methods</a:t>
            </a:r>
            <a:r>
              <a:rPr kumimoji="0" lang="en-US" sz="1550" b="1" i="1" u="none" strike="noStrike" kern="0" cap="none" spc="4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5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lang="en-US" sz="1550" b="1" i="1" u="none" strike="noStrike" kern="0" cap="none" spc="9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5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identifying</a:t>
            </a:r>
            <a:r>
              <a:rPr kumimoji="0" lang="en-US" sz="1550" b="1" i="1" u="none" strike="noStrike" kern="0" cap="none" spc="10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lang="en-US" sz="1550" b="1" i="1" u="none" strike="noStrike" kern="0" cap="none" spc="-10" normalizeH="0" baseline="0" noProof="0" dirty="0" err="1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benefecianiries</a:t>
            </a:r>
            <a:endParaRPr kumimoji="0" lang="en-US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53340">
              <a:lnSpc>
                <a:spcPct val="100000"/>
              </a:lnSpc>
            </a:pP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Income-based</a:t>
            </a:r>
            <a:r>
              <a:rPr sz="1200" i="1" spc="165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targeting,</a:t>
            </a:r>
            <a:r>
              <a:rPr sz="1200" i="1" spc="145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proxy</a:t>
            </a:r>
            <a:r>
              <a:rPr sz="1200" i="1" spc="155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means</a:t>
            </a:r>
            <a:r>
              <a:rPr sz="1200" i="1" spc="190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testing,</a:t>
            </a:r>
            <a:r>
              <a:rPr sz="1200" i="1" spc="150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geographic</a:t>
            </a:r>
            <a:r>
              <a:rPr sz="1200" i="1" spc="135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targeting,</a:t>
            </a:r>
            <a:r>
              <a:rPr sz="1200" i="1" spc="150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community-based</a:t>
            </a:r>
            <a:r>
              <a:rPr sz="1200" i="1" spc="165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targeting,</a:t>
            </a:r>
            <a:r>
              <a:rPr sz="1200" i="1" spc="150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spc="-10" dirty="0">
                <a:solidFill>
                  <a:srgbClr val="2C3D50"/>
                </a:solidFill>
                <a:latin typeface="Noto Sans"/>
                <a:cs typeface="Noto Sans"/>
              </a:rPr>
              <a:t>categorical</a:t>
            </a:r>
            <a:endParaRPr sz="1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targeting,</a:t>
            </a:r>
            <a:r>
              <a:rPr sz="1200" i="1" spc="110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and</a:t>
            </a:r>
            <a:r>
              <a:rPr sz="1200" i="1" spc="130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self-</a:t>
            </a:r>
            <a:r>
              <a:rPr sz="1200" i="1" spc="-10" dirty="0">
                <a:solidFill>
                  <a:srgbClr val="2C3D50"/>
                </a:solidFill>
                <a:latin typeface="Noto Sans"/>
                <a:cs typeface="Noto Sans"/>
              </a:rPr>
              <a:t>targeting</a:t>
            </a:r>
            <a:endParaRPr sz="1200" dirty="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Noto Sans"/>
              <a:cs typeface="Noto Sans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r>
              <a:rPr sz="1550" b="1" i="1" dirty="0">
                <a:solidFill>
                  <a:srgbClr val="1A5276"/>
                </a:solidFill>
                <a:latin typeface="Noto Sans"/>
                <a:cs typeface="Noto Sans"/>
              </a:rPr>
              <a:t>Evidence</a:t>
            </a:r>
            <a:r>
              <a:rPr sz="1550" b="1" i="1" spc="45" dirty="0">
                <a:solidFill>
                  <a:srgbClr val="1A5276"/>
                </a:solidFill>
                <a:latin typeface="Noto Sans"/>
                <a:cs typeface="Noto Sans"/>
              </a:rPr>
              <a:t> </a:t>
            </a:r>
            <a:r>
              <a:rPr sz="1550" b="1" i="1" dirty="0">
                <a:solidFill>
                  <a:srgbClr val="1A5276"/>
                </a:solidFill>
                <a:latin typeface="Noto Sans"/>
                <a:cs typeface="Noto Sans"/>
              </a:rPr>
              <a:t>from</a:t>
            </a:r>
            <a:r>
              <a:rPr sz="1550" b="1" i="1" spc="65" dirty="0">
                <a:solidFill>
                  <a:srgbClr val="1A5276"/>
                </a:solidFill>
                <a:latin typeface="Noto Sans"/>
                <a:cs typeface="Noto Sans"/>
              </a:rPr>
              <a:t> </a:t>
            </a:r>
            <a:r>
              <a:rPr sz="1550" b="1" i="1" dirty="0">
                <a:solidFill>
                  <a:srgbClr val="1A5276"/>
                </a:solidFill>
                <a:latin typeface="Noto Sans"/>
                <a:cs typeface="Noto Sans"/>
              </a:rPr>
              <a:t>Targeting</a:t>
            </a:r>
            <a:r>
              <a:rPr sz="1550" b="1" i="1" spc="60" dirty="0">
                <a:solidFill>
                  <a:srgbClr val="1A5276"/>
                </a:solidFill>
                <a:latin typeface="Noto Sans"/>
                <a:cs typeface="Noto Sans"/>
              </a:rPr>
              <a:t> </a:t>
            </a:r>
            <a:r>
              <a:rPr sz="1550" b="1" i="1" spc="-10" dirty="0">
                <a:solidFill>
                  <a:srgbClr val="1A5276"/>
                </a:solidFill>
                <a:latin typeface="Noto Sans"/>
                <a:cs typeface="Noto Sans"/>
              </a:rPr>
              <a:t>Experiments</a:t>
            </a:r>
            <a:endParaRPr sz="1550" dirty="0">
              <a:latin typeface="Noto Sans"/>
              <a:cs typeface="Noto Sans"/>
            </a:endParaRPr>
          </a:p>
          <a:p>
            <a:pPr marL="53340">
              <a:lnSpc>
                <a:spcPct val="100000"/>
              </a:lnSpc>
            </a:pPr>
            <a:endParaRPr lang="en-US" sz="1200" i="1" dirty="0">
              <a:solidFill>
                <a:srgbClr val="2C3D50"/>
              </a:solidFill>
              <a:latin typeface="Noto Sans"/>
              <a:cs typeface="Noto Sans"/>
            </a:endParaRPr>
          </a:p>
          <a:p>
            <a:pPr marL="53340">
              <a:lnSpc>
                <a:spcPct val="100000"/>
              </a:lnSpc>
            </a:pP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Empirical</a:t>
            </a:r>
            <a:r>
              <a:rPr sz="1200" i="1" spc="140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findings</a:t>
            </a:r>
            <a:r>
              <a:rPr sz="1200" i="1" spc="95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on</a:t>
            </a:r>
            <a:r>
              <a:rPr sz="1200" i="1" spc="140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targeting</a:t>
            </a:r>
            <a:r>
              <a:rPr sz="1200" i="1" spc="125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effectiveness,</a:t>
            </a:r>
            <a:r>
              <a:rPr sz="1200" i="1" spc="100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inclusion</a:t>
            </a:r>
            <a:r>
              <a:rPr sz="1200" i="1" spc="125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and</a:t>
            </a:r>
            <a:r>
              <a:rPr sz="1200" i="1" spc="130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exclusion</a:t>
            </a:r>
            <a:r>
              <a:rPr sz="1200" i="1" spc="125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errors,</a:t>
            </a:r>
            <a:r>
              <a:rPr sz="1200" i="1" spc="120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and</a:t>
            </a:r>
            <a:r>
              <a:rPr sz="1200" i="1" spc="125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dirty="0">
                <a:solidFill>
                  <a:srgbClr val="2C3D50"/>
                </a:solidFill>
                <a:latin typeface="Noto Sans"/>
                <a:cs typeface="Noto Sans"/>
              </a:rPr>
              <a:t>implementation</a:t>
            </a:r>
            <a:r>
              <a:rPr sz="1200" i="1" spc="160" dirty="0">
                <a:solidFill>
                  <a:srgbClr val="2C3D50"/>
                </a:solidFill>
                <a:latin typeface="Noto Sans"/>
                <a:cs typeface="Noto Sans"/>
              </a:rPr>
              <a:t> </a:t>
            </a:r>
            <a:r>
              <a:rPr sz="1200" i="1" spc="-10" dirty="0">
                <a:solidFill>
                  <a:srgbClr val="2C3D50"/>
                </a:solidFill>
                <a:latin typeface="Noto Sans"/>
                <a:cs typeface="Noto Sans"/>
              </a:rPr>
              <a:t>challenges</a:t>
            </a:r>
            <a:endParaRPr sz="1200" dirty="0">
              <a:latin typeface="Noto Sans"/>
              <a:cs typeface="Noto Sans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endParaRPr lang="en-US" sz="1550" b="1" i="1" dirty="0">
              <a:solidFill>
                <a:srgbClr val="1A5276"/>
              </a:solidFill>
              <a:latin typeface="Noto Sans"/>
              <a:cs typeface="Noto Sans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r>
              <a:rPr sz="1550" b="1" i="1" dirty="0">
                <a:solidFill>
                  <a:srgbClr val="1A5276"/>
                </a:solidFill>
                <a:latin typeface="Noto Sans"/>
                <a:cs typeface="Noto Sans"/>
              </a:rPr>
              <a:t>Policy</a:t>
            </a:r>
            <a:r>
              <a:rPr sz="1550" b="1" i="1" spc="40" dirty="0">
                <a:solidFill>
                  <a:srgbClr val="1A5276"/>
                </a:solidFill>
                <a:latin typeface="Noto Sans"/>
                <a:cs typeface="Noto Sans"/>
              </a:rPr>
              <a:t> </a:t>
            </a:r>
            <a:r>
              <a:rPr sz="1550" b="1" i="1" dirty="0">
                <a:solidFill>
                  <a:srgbClr val="1A5276"/>
                </a:solidFill>
                <a:latin typeface="Noto Sans"/>
                <a:cs typeface="Noto Sans"/>
              </a:rPr>
              <a:t>Implications</a:t>
            </a:r>
            <a:r>
              <a:rPr sz="1550" b="1" i="1" spc="55" dirty="0">
                <a:solidFill>
                  <a:srgbClr val="1A5276"/>
                </a:solidFill>
                <a:latin typeface="Noto Sans"/>
                <a:cs typeface="Noto Sans"/>
              </a:rPr>
              <a:t> </a:t>
            </a:r>
            <a:r>
              <a:rPr sz="1550" b="1" i="1" dirty="0">
                <a:solidFill>
                  <a:srgbClr val="1A5276"/>
                </a:solidFill>
                <a:latin typeface="Noto Sans"/>
                <a:cs typeface="Noto Sans"/>
              </a:rPr>
              <a:t>and</a:t>
            </a:r>
            <a:r>
              <a:rPr sz="1550" b="1" i="1" spc="70" dirty="0">
                <a:solidFill>
                  <a:srgbClr val="1A5276"/>
                </a:solidFill>
                <a:latin typeface="Noto Sans"/>
                <a:cs typeface="Noto Sans"/>
              </a:rPr>
              <a:t> </a:t>
            </a:r>
            <a:r>
              <a:rPr sz="1550" b="1" i="1" dirty="0">
                <a:solidFill>
                  <a:srgbClr val="1A5276"/>
                </a:solidFill>
                <a:latin typeface="Noto Sans"/>
                <a:cs typeface="Noto Sans"/>
              </a:rPr>
              <a:t>Future</a:t>
            </a:r>
            <a:r>
              <a:rPr sz="1550" b="1" i="1" spc="45" dirty="0">
                <a:solidFill>
                  <a:srgbClr val="1A5276"/>
                </a:solidFill>
                <a:latin typeface="Noto Sans"/>
                <a:cs typeface="Noto Sans"/>
              </a:rPr>
              <a:t> </a:t>
            </a:r>
            <a:r>
              <a:rPr sz="1550" b="1" i="1" spc="-10" dirty="0">
                <a:solidFill>
                  <a:srgbClr val="1A5276"/>
                </a:solidFill>
                <a:latin typeface="Noto Sans"/>
                <a:cs typeface="Noto Sans"/>
              </a:rPr>
              <a:t>Directions</a:t>
            </a:r>
            <a:endParaRPr sz="1550" dirty="0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551666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4500" y="1082497"/>
            <a:ext cx="7838440" cy="401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Means</a:t>
            </a:r>
            <a:r>
              <a:rPr kumimoji="0" sz="12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testing</a:t>
            </a:r>
            <a:r>
              <a:rPr kumimoji="0" sz="12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involves</a:t>
            </a:r>
            <a:r>
              <a:rPr kumimoji="0" sz="12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directly</a:t>
            </a:r>
            <a:r>
              <a:rPr kumimoji="0" sz="12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verifying</a:t>
            </a:r>
            <a:r>
              <a:rPr kumimoji="0" sz="12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</a:t>
            </a:r>
            <a:r>
              <a:rPr kumimoji="0" sz="12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income</a:t>
            </a:r>
            <a:r>
              <a:rPr kumimoji="0" sz="12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12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wealth</a:t>
            </a:r>
            <a:r>
              <a:rPr kumimoji="0" sz="1200" b="0" i="1" u="none" strike="noStrike" kern="0" cap="none" spc="114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200" b="0" i="1" u="none" strike="noStrike" kern="0" cap="none" spc="1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determine</a:t>
            </a:r>
            <a:r>
              <a:rPr kumimoji="0" sz="12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eligibility</a:t>
            </a:r>
            <a:r>
              <a:rPr kumimoji="0" sz="12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12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social</a:t>
            </a:r>
            <a:r>
              <a:rPr kumimoji="0" sz="12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assistance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programs.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125" y="1673097"/>
            <a:ext cx="17119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Definition</a:t>
            </a:r>
            <a:r>
              <a:rPr kumimoji="0" sz="1350" b="1" i="1" u="none" strike="noStrike" kern="0" cap="none" spc="-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&amp; </a:t>
            </a:r>
            <a:r>
              <a:rPr kumimoji="0" sz="13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Approach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125" y="2125218"/>
            <a:ext cx="3782695" cy="4572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lvl="0" indent="31750" defTabSz="914400" eaLnBrk="1" fontAlgn="auto" latinLnBrk="0" hangingPunct="1">
              <a:lnSpc>
                <a:spcPts val="113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Means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testing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uses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verified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income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wealth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information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from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official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records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declarations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determine</a:t>
            </a:r>
            <a:r>
              <a:rPr kumimoji="0" sz="9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eligibility.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It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 the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most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direct approach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but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requires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reliable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income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data.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863976"/>
            <a:ext cx="7188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E40AE"/>
                </a:solidFill>
                <a:effectLst/>
                <a:uLnTx/>
                <a:uFillTx/>
                <a:latin typeface="Noto Sans"/>
                <a:cs typeface="Noto Sans"/>
              </a:rPr>
              <a:t>Advantages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2128773"/>
            <a:ext cx="4371975" cy="1909445"/>
            <a:chOff x="457200" y="2128773"/>
            <a:chExt cx="4371975" cy="19094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213228"/>
              <a:ext cx="114300" cy="1142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3644647"/>
              <a:ext cx="114300" cy="1142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3923309"/>
              <a:ext cx="114300" cy="114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4875" y="2128773"/>
              <a:ext cx="114300" cy="1143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4875" y="2560319"/>
              <a:ext cx="114300" cy="114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4875" y="2991738"/>
              <a:ext cx="114300" cy="1143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4875" y="3270378"/>
              <a:ext cx="114300" cy="11429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62431" y="3237433"/>
            <a:ext cx="348107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Strong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accuracy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when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reliable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income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data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available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2431" y="3579367"/>
            <a:ext cx="2724785" cy="448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Direct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measurement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welfare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rather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than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proxies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Clear and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transparent</a:t>
            </a:r>
            <a:r>
              <a:rPr kumimoji="0" sz="9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eligibility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criteria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2809" y="1778965"/>
            <a:ext cx="3995420" cy="159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E40AE"/>
                </a:solidFill>
                <a:effectLst/>
                <a:uLnTx/>
                <a:uFillTx/>
                <a:latin typeface="Noto Sans"/>
                <a:cs typeface="Noto Sans"/>
              </a:rPr>
              <a:t>Disadvantages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8120" marR="5080" lvl="0" indent="31750" defTabSz="914400" eaLnBrk="1" fontAlgn="auto" latinLnBrk="0" hangingPunct="1">
              <a:lnSpc>
                <a:spcPts val="1130"/>
              </a:lnSpc>
              <a:spcBef>
                <a:spcPts val="1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Depends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reliable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information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income,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which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often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unavailable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developing</a:t>
            </a:r>
            <a:r>
              <a:rPr kumimoji="0" sz="9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countries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8120" marR="222250" lvl="0" indent="31750" defTabSz="914400" eaLnBrk="1" fontAlgn="auto" latinLnBrk="0" hangingPunct="1">
              <a:lnSpc>
                <a:spcPts val="1130"/>
              </a:lnSpc>
              <a:spcBef>
                <a:spcPts val="1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Can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create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work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disincentives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earning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more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lead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loss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30504" marR="114427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Difficult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verify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contexts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high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informality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miss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volatile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incomes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3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2937"/>
                </a:lnTo>
                <a:lnTo>
                  <a:pt x="9144000" y="642937"/>
                </a:lnTo>
                <a:lnTo>
                  <a:pt x="9144000" y="0"/>
                </a:lnTo>
                <a:close/>
              </a:path>
            </a:pathLst>
          </a:custGeom>
          <a:solidFill>
            <a:srgbClr val="1A527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20395" y="173482"/>
            <a:ext cx="3818254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FFFFFF"/>
                </a:solidFill>
              </a:rPr>
              <a:t>Income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Targeting:</a:t>
            </a:r>
            <a:r>
              <a:rPr spc="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Means</a:t>
            </a:r>
            <a:r>
              <a:rPr spc="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Testing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455358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Income</a:t>
            </a:r>
            <a:r>
              <a:rPr spc="4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Targeting</a:t>
            </a:r>
            <a:r>
              <a:rPr spc="5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:Three</a:t>
            </a:r>
            <a:r>
              <a:rPr spc="4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Essential</a:t>
            </a:r>
            <a:r>
              <a:rPr spc="50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Steps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99109" y="1193038"/>
            <a:ext cx="2573655" cy="3808729"/>
            <a:chOff x="499109" y="1193038"/>
            <a:chExt cx="2573655" cy="3808729"/>
          </a:xfrm>
        </p:grpSpPr>
        <p:sp>
          <p:nvSpPr>
            <p:cNvPr id="8" name="object 8"/>
            <p:cNvSpPr/>
            <p:nvPr/>
          </p:nvSpPr>
          <p:spPr>
            <a:xfrm>
              <a:off x="1657350" y="1193037"/>
              <a:ext cx="1414780" cy="257175"/>
            </a:xfrm>
            <a:custGeom>
              <a:avLst/>
              <a:gdLst/>
              <a:ahLst/>
              <a:cxnLst/>
              <a:rect l="l" t="t" r="r" b="b"/>
              <a:pathLst>
                <a:path w="1414780" h="257175">
                  <a:moveTo>
                    <a:pt x="1414526" y="107124"/>
                  </a:moveTo>
                  <a:lnTo>
                    <a:pt x="252844" y="107124"/>
                  </a:lnTo>
                  <a:lnTo>
                    <a:pt x="247065" y="78498"/>
                  </a:lnTo>
                  <a:lnTo>
                    <a:pt x="219519" y="37642"/>
                  </a:lnTo>
                  <a:lnTo>
                    <a:pt x="178625" y="10109"/>
                  </a:lnTo>
                  <a:lnTo>
                    <a:pt x="128524" y="0"/>
                  </a:lnTo>
                  <a:lnTo>
                    <a:pt x="78486" y="10109"/>
                  </a:lnTo>
                  <a:lnTo>
                    <a:pt x="37630" y="37642"/>
                  </a:lnTo>
                  <a:lnTo>
                    <a:pt x="10096" y="78498"/>
                  </a:lnTo>
                  <a:lnTo>
                    <a:pt x="0" y="128524"/>
                  </a:lnTo>
                  <a:lnTo>
                    <a:pt x="10096" y="178587"/>
                  </a:lnTo>
                  <a:lnTo>
                    <a:pt x="37630" y="219481"/>
                  </a:lnTo>
                  <a:lnTo>
                    <a:pt x="78486" y="247065"/>
                  </a:lnTo>
                  <a:lnTo>
                    <a:pt x="128524" y="257175"/>
                  </a:lnTo>
                  <a:lnTo>
                    <a:pt x="178625" y="247065"/>
                  </a:lnTo>
                  <a:lnTo>
                    <a:pt x="219519" y="219481"/>
                  </a:lnTo>
                  <a:lnTo>
                    <a:pt x="247065" y="178587"/>
                  </a:lnTo>
                  <a:lnTo>
                    <a:pt x="257175" y="128524"/>
                  </a:lnTo>
                  <a:lnTo>
                    <a:pt x="255727" y="121412"/>
                  </a:lnTo>
                  <a:lnTo>
                    <a:pt x="1414526" y="121412"/>
                  </a:lnTo>
                  <a:lnTo>
                    <a:pt x="1414526" y="107124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00062" y="1300099"/>
              <a:ext cx="2571750" cy="3700779"/>
            </a:xfrm>
            <a:custGeom>
              <a:avLst/>
              <a:gdLst/>
              <a:ahLst/>
              <a:cxnLst/>
              <a:rect l="l" t="t" r="r" b="b"/>
              <a:pathLst>
                <a:path w="2571750" h="3700779">
                  <a:moveTo>
                    <a:pt x="2571750" y="0"/>
                  </a:moveTo>
                  <a:lnTo>
                    <a:pt x="0" y="0"/>
                  </a:lnTo>
                  <a:lnTo>
                    <a:pt x="0" y="3700526"/>
                  </a:lnTo>
                  <a:lnTo>
                    <a:pt x="2571750" y="3700526"/>
                  </a:lnTo>
                  <a:lnTo>
                    <a:pt x="257175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00062" y="1300099"/>
              <a:ext cx="2571750" cy="3700779"/>
            </a:xfrm>
            <a:custGeom>
              <a:avLst/>
              <a:gdLst/>
              <a:ahLst/>
              <a:cxnLst/>
              <a:rect l="l" t="t" r="r" b="b"/>
              <a:pathLst>
                <a:path w="2571750" h="3700779">
                  <a:moveTo>
                    <a:pt x="0" y="3700526"/>
                  </a:moveTo>
                  <a:lnTo>
                    <a:pt x="2571750" y="3700526"/>
                  </a:lnTo>
                  <a:lnTo>
                    <a:pt x="2571750" y="0"/>
                  </a:lnTo>
                  <a:lnTo>
                    <a:pt x="0" y="0"/>
                  </a:lnTo>
                  <a:lnTo>
                    <a:pt x="0" y="3700526"/>
                  </a:lnTo>
                  <a:close/>
                </a:path>
              </a:pathLst>
            </a:custGeom>
            <a:ln w="3175">
              <a:solidFill>
                <a:srgbClr val="1A52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3126" y="1553718"/>
              <a:ext cx="285750" cy="2857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39546" y="2022475"/>
            <a:ext cx="2118360" cy="586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22225" lvl="0" indent="0" algn="ctr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Establish</a:t>
            </a:r>
            <a:r>
              <a:rPr kumimoji="0" sz="1050" b="1" i="1" u="none" strike="noStrike" kern="0" cap="none" spc="-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Unique</a:t>
            </a:r>
            <a:r>
              <a:rPr kumimoji="0" sz="1050" b="1" i="1" u="none" strike="noStrike" kern="0" cap="none" spc="-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Identifiers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algn="ctr" defTabSz="914400" eaLnBrk="1" fontAlgn="auto" latinLnBrk="0" hangingPunct="1">
              <a:lnSpc>
                <a:spcPts val="101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Create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85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uniquely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identifies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each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18415" lvl="0" indent="0" algn="ctr" defTabSz="914400" eaLnBrk="1" fontAlgn="auto" latinLnBrk="0" hangingPunct="1">
              <a:lnSpc>
                <a:spcPts val="1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person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population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7225" y="2741701"/>
            <a:ext cx="2357755" cy="691515"/>
          </a:xfrm>
          <a:prstGeom prst="rect">
            <a:avLst/>
          </a:prstGeom>
          <a:solidFill>
            <a:srgbClr val="D25300">
              <a:alpha val="10195"/>
            </a:srgbClr>
          </a:solidFill>
        </p:spPr>
        <p:txBody>
          <a:bodyPr vert="horz" wrap="square" lIns="0" tIns="79375" rIns="0" bIns="0" rtlCol="0">
            <a:spAutoFit/>
          </a:bodyPr>
          <a:lstStyle/>
          <a:p>
            <a:pPr marL="71120" marR="0" lvl="0" indent="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LMIC</a:t>
            </a:r>
            <a:r>
              <a:rPr kumimoji="0" sz="700" b="1" i="1" u="none" strike="noStrike" kern="0" cap="none" spc="4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Challenge: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71120" marR="504825" lvl="0" indent="24130" defTabSz="914400" eaLnBrk="1" fontAlgn="auto" latinLnBrk="0" hangingPunct="1">
              <a:lnSpc>
                <a:spcPct val="1219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Many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countries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lack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comprehensive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identification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systems,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particularly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7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rural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populations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85172" y="1193038"/>
            <a:ext cx="2573655" cy="3808729"/>
            <a:chOff x="3285172" y="1193038"/>
            <a:chExt cx="2573655" cy="3808729"/>
          </a:xfrm>
        </p:grpSpPr>
        <p:sp>
          <p:nvSpPr>
            <p:cNvPr id="15" name="object 15"/>
            <p:cNvSpPr/>
            <p:nvPr/>
          </p:nvSpPr>
          <p:spPr>
            <a:xfrm>
              <a:off x="3286125" y="1193037"/>
              <a:ext cx="2571750" cy="257175"/>
            </a:xfrm>
            <a:custGeom>
              <a:avLst/>
              <a:gdLst/>
              <a:ahLst/>
              <a:cxnLst/>
              <a:rect l="l" t="t" r="r" b="b"/>
              <a:pathLst>
                <a:path w="2571750" h="257175">
                  <a:moveTo>
                    <a:pt x="2571750" y="107124"/>
                  </a:moveTo>
                  <a:lnTo>
                    <a:pt x="1410195" y="107124"/>
                  </a:lnTo>
                  <a:lnTo>
                    <a:pt x="1404404" y="78498"/>
                  </a:lnTo>
                  <a:lnTo>
                    <a:pt x="1376819" y="37642"/>
                  </a:lnTo>
                  <a:lnTo>
                    <a:pt x="1335925" y="10109"/>
                  </a:lnTo>
                  <a:lnTo>
                    <a:pt x="1285875" y="0"/>
                  </a:lnTo>
                  <a:lnTo>
                    <a:pt x="1235837" y="10109"/>
                  </a:lnTo>
                  <a:lnTo>
                    <a:pt x="1194981" y="37642"/>
                  </a:lnTo>
                  <a:lnTo>
                    <a:pt x="1167447" y="78498"/>
                  </a:lnTo>
                  <a:lnTo>
                    <a:pt x="1161669" y="107124"/>
                  </a:lnTo>
                  <a:lnTo>
                    <a:pt x="0" y="107124"/>
                  </a:lnTo>
                  <a:lnTo>
                    <a:pt x="0" y="121412"/>
                  </a:lnTo>
                  <a:lnTo>
                    <a:pt x="1158786" y="121412"/>
                  </a:lnTo>
                  <a:lnTo>
                    <a:pt x="1157351" y="128524"/>
                  </a:lnTo>
                  <a:lnTo>
                    <a:pt x="1167447" y="178587"/>
                  </a:lnTo>
                  <a:lnTo>
                    <a:pt x="1194981" y="219481"/>
                  </a:lnTo>
                  <a:lnTo>
                    <a:pt x="1235837" y="247065"/>
                  </a:lnTo>
                  <a:lnTo>
                    <a:pt x="1285875" y="257175"/>
                  </a:lnTo>
                  <a:lnTo>
                    <a:pt x="1335925" y="247065"/>
                  </a:lnTo>
                  <a:lnTo>
                    <a:pt x="1376819" y="219481"/>
                  </a:lnTo>
                  <a:lnTo>
                    <a:pt x="1404404" y="178587"/>
                  </a:lnTo>
                  <a:lnTo>
                    <a:pt x="1414526" y="128524"/>
                  </a:lnTo>
                  <a:lnTo>
                    <a:pt x="1413078" y="121412"/>
                  </a:lnTo>
                  <a:lnTo>
                    <a:pt x="2571750" y="121412"/>
                  </a:lnTo>
                  <a:lnTo>
                    <a:pt x="2571750" y="107124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286124" y="1300099"/>
              <a:ext cx="2571750" cy="3700779"/>
            </a:xfrm>
            <a:custGeom>
              <a:avLst/>
              <a:gdLst/>
              <a:ahLst/>
              <a:cxnLst/>
              <a:rect l="l" t="t" r="r" b="b"/>
              <a:pathLst>
                <a:path w="2571750" h="3700779">
                  <a:moveTo>
                    <a:pt x="2571750" y="0"/>
                  </a:moveTo>
                  <a:lnTo>
                    <a:pt x="0" y="0"/>
                  </a:lnTo>
                  <a:lnTo>
                    <a:pt x="0" y="3700526"/>
                  </a:lnTo>
                  <a:lnTo>
                    <a:pt x="2571750" y="3700526"/>
                  </a:lnTo>
                  <a:lnTo>
                    <a:pt x="257175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286124" y="1300099"/>
              <a:ext cx="2571750" cy="3700779"/>
            </a:xfrm>
            <a:custGeom>
              <a:avLst/>
              <a:gdLst/>
              <a:ahLst/>
              <a:cxnLst/>
              <a:rect l="l" t="t" r="r" b="b"/>
              <a:pathLst>
                <a:path w="2571750" h="3700779">
                  <a:moveTo>
                    <a:pt x="0" y="3700526"/>
                  </a:moveTo>
                  <a:lnTo>
                    <a:pt x="2571750" y="3700526"/>
                  </a:lnTo>
                  <a:lnTo>
                    <a:pt x="2571750" y="0"/>
                  </a:lnTo>
                  <a:lnTo>
                    <a:pt x="0" y="0"/>
                  </a:lnTo>
                  <a:lnTo>
                    <a:pt x="0" y="3700526"/>
                  </a:lnTo>
                  <a:close/>
                </a:path>
              </a:pathLst>
            </a:custGeom>
            <a:ln w="3175">
              <a:solidFill>
                <a:srgbClr val="1A52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4811" y="1553718"/>
              <a:ext cx="214312" cy="28575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462020" y="2022475"/>
            <a:ext cx="2249805" cy="586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22860" lvl="0" indent="0" algn="ctr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Link</a:t>
            </a:r>
            <a:r>
              <a:rPr kumimoji="0" sz="1050" b="1" i="1" u="none" strike="noStrike" kern="0" cap="none" spc="-2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Income</a:t>
            </a:r>
            <a:r>
              <a:rPr kumimoji="0" sz="1050" b="1" i="1" u="none" strike="noStrike" kern="0" cap="none" spc="-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Information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algn="ctr" defTabSz="914400" eaLnBrk="1" fontAlgn="auto" latinLnBrk="0" hangingPunct="1">
              <a:lnSpc>
                <a:spcPts val="101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Match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reliable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income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8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wealth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information</a:t>
            </a:r>
            <a:r>
              <a:rPr kumimoji="0" sz="8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20955" lvl="0" indent="0" algn="ctr" defTabSz="914400" eaLnBrk="1" fontAlgn="auto" latinLnBrk="0" hangingPunct="1">
              <a:lnSpc>
                <a:spcPts val="1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each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identifier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assess eligibility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3313" y="2741790"/>
            <a:ext cx="2357755" cy="561975"/>
          </a:xfrm>
          <a:prstGeom prst="rect">
            <a:avLst/>
          </a:prstGeom>
          <a:solidFill>
            <a:srgbClr val="D25300">
              <a:alpha val="10195"/>
            </a:srgbClr>
          </a:solidFill>
        </p:spPr>
        <p:txBody>
          <a:bodyPr vert="horz" wrap="square" lIns="0" tIns="79375" rIns="0" bIns="0" rtlCol="0">
            <a:spAutoFit/>
          </a:bodyPr>
          <a:lstStyle/>
          <a:p>
            <a:pPr marL="71755" marR="0" lvl="0" indent="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LMIC</a:t>
            </a:r>
            <a:r>
              <a:rPr kumimoji="0" sz="700" b="1" i="1" u="none" strike="noStrike" kern="0" cap="none" spc="4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Challenge: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71755" marR="382905" lvl="0" indent="24130" defTabSz="914400" eaLnBrk="1" fontAlgn="auto" latinLnBrk="0" hangingPunct="1">
              <a:lnSpc>
                <a:spcPct val="1218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70-90%</a:t>
            </a:r>
            <a:r>
              <a:rPr kumimoji="0" sz="70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7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operate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outside</a:t>
            </a:r>
            <a:r>
              <a:rPr kumimoji="0" sz="7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formal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tax</a:t>
            </a:r>
            <a:r>
              <a:rPr kumimoji="0" sz="70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29475" y="1193038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524" y="0"/>
                </a:moveTo>
                <a:lnTo>
                  <a:pt x="78491" y="10098"/>
                </a:lnTo>
                <a:lnTo>
                  <a:pt x="37639" y="37639"/>
                </a:lnTo>
                <a:lnTo>
                  <a:pt x="10098" y="78491"/>
                </a:lnTo>
                <a:lnTo>
                  <a:pt x="0" y="128524"/>
                </a:lnTo>
                <a:lnTo>
                  <a:pt x="10098" y="178575"/>
                </a:lnTo>
                <a:lnTo>
                  <a:pt x="37639" y="219471"/>
                </a:lnTo>
                <a:lnTo>
                  <a:pt x="78491" y="247056"/>
                </a:lnTo>
                <a:lnTo>
                  <a:pt x="128524" y="257175"/>
                </a:lnTo>
                <a:lnTo>
                  <a:pt x="178629" y="247056"/>
                </a:lnTo>
                <a:lnTo>
                  <a:pt x="219519" y="219471"/>
                </a:lnTo>
                <a:lnTo>
                  <a:pt x="247074" y="178575"/>
                </a:lnTo>
                <a:lnTo>
                  <a:pt x="257175" y="128524"/>
                </a:lnTo>
                <a:lnTo>
                  <a:pt x="247074" y="78491"/>
                </a:lnTo>
                <a:lnTo>
                  <a:pt x="219519" y="37639"/>
                </a:lnTo>
                <a:lnTo>
                  <a:pt x="178629" y="10098"/>
                </a:lnTo>
                <a:lnTo>
                  <a:pt x="128524" y="0"/>
                </a:lnTo>
                <a:close/>
              </a:path>
            </a:pathLst>
          </a:custGeom>
          <a:solidFill>
            <a:srgbClr val="1A527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8254" y="857503"/>
            <a:ext cx="7910195" cy="542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Effective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income-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based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requires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three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interconnected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systems</a:t>
            </a:r>
            <a:r>
              <a:rPr kumimoji="0" sz="10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identify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eligible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beneficiaries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and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deliver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benefits</a:t>
            </a:r>
            <a:r>
              <a:rPr kumimoji="0" sz="105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efficiently: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44335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229735" algn="l"/>
                <a:tab pos="7016115" algn="l"/>
              </a:tabLst>
              <a:defRPr/>
            </a:pPr>
            <a:r>
              <a:rPr kumimoji="0" sz="950" b="1" i="1" u="none" strike="noStrike" kern="0" cap="none" spc="-5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1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	</a:t>
            </a:r>
            <a:r>
              <a:rPr kumimoji="0" sz="950" b="1" i="1" u="none" strike="noStrike" kern="0" cap="none" spc="-5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2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	</a:t>
            </a:r>
            <a:r>
              <a:rPr kumimoji="0" sz="950" b="1" i="1" u="none" strike="noStrike" kern="0" cap="none" spc="-50" normalizeH="0" baseline="0" noProof="0" dirty="0">
                <a:ln>
                  <a:noFill/>
                </a:ln>
                <a:solidFill>
                  <a:srgbClr val="EBEFF0"/>
                </a:solidFill>
                <a:effectLst/>
                <a:uLnTx/>
                <a:uFillTx/>
                <a:latin typeface="Noto Sans"/>
                <a:cs typeface="Noto Sans"/>
              </a:rPr>
              <a:t>3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71361" y="1299210"/>
            <a:ext cx="2573655" cy="3702685"/>
            <a:chOff x="6071361" y="1299210"/>
            <a:chExt cx="2573655" cy="3702685"/>
          </a:xfrm>
        </p:grpSpPr>
        <p:sp>
          <p:nvSpPr>
            <p:cNvPr id="24" name="object 24"/>
            <p:cNvSpPr/>
            <p:nvPr/>
          </p:nvSpPr>
          <p:spPr>
            <a:xfrm>
              <a:off x="6072250" y="1300162"/>
              <a:ext cx="1285875" cy="14604"/>
            </a:xfrm>
            <a:custGeom>
              <a:avLst/>
              <a:gdLst/>
              <a:ahLst/>
              <a:cxnLst/>
              <a:rect l="l" t="t" r="r" b="b"/>
              <a:pathLst>
                <a:path w="1285875" h="14605">
                  <a:moveTo>
                    <a:pt x="1285875" y="0"/>
                  </a:moveTo>
                  <a:lnTo>
                    <a:pt x="0" y="0"/>
                  </a:lnTo>
                  <a:lnTo>
                    <a:pt x="0" y="14287"/>
                  </a:lnTo>
                  <a:lnTo>
                    <a:pt x="1285875" y="14287"/>
                  </a:lnTo>
                  <a:lnTo>
                    <a:pt x="1285875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072250" y="1300099"/>
              <a:ext cx="2571750" cy="3700779"/>
            </a:xfrm>
            <a:custGeom>
              <a:avLst/>
              <a:gdLst/>
              <a:ahLst/>
              <a:cxnLst/>
              <a:rect l="l" t="t" r="r" b="b"/>
              <a:pathLst>
                <a:path w="2571750" h="3700779">
                  <a:moveTo>
                    <a:pt x="2571750" y="0"/>
                  </a:moveTo>
                  <a:lnTo>
                    <a:pt x="0" y="0"/>
                  </a:lnTo>
                  <a:lnTo>
                    <a:pt x="0" y="3700526"/>
                  </a:lnTo>
                  <a:lnTo>
                    <a:pt x="2571750" y="3700526"/>
                  </a:lnTo>
                  <a:lnTo>
                    <a:pt x="257175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072250" y="1300099"/>
              <a:ext cx="2571750" cy="3700779"/>
            </a:xfrm>
            <a:custGeom>
              <a:avLst/>
              <a:gdLst/>
              <a:ahLst/>
              <a:cxnLst/>
              <a:rect l="l" t="t" r="r" b="b"/>
              <a:pathLst>
                <a:path w="2571750" h="3700779">
                  <a:moveTo>
                    <a:pt x="0" y="3700526"/>
                  </a:moveTo>
                  <a:lnTo>
                    <a:pt x="2571750" y="3700526"/>
                  </a:lnTo>
                  <a:lnTo>
                    <a:pt x="2571750" y="0"/>
                  </a:lnTo>
                  <a:lnTo>
                    <a:pt x="0" y="0"/>
                  </a:lnTo>
                  <a:lnTo>
                    <a:pt x="0" y="3700526"/>
                  </a:lnTo>
                  <a:close/>
                </a:path>
              </a:pathLst>
            </a:custGeom>
            <a:ln w="3175">
              <a:solidFill>
                <a:srgbClr val="1A52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7344" y="1553718"/>
              <a:ext cx="321462" cy="28575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251575" y="2022475"/>
            <a:ext cx="2242820" cy="586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22225" lvl="0" indent="0" algn="ctr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Create</a:t>
            </a:r>
            <a:r>
              <a:rPr kumimoji="0" sz="1050" b="1" i="1" u="none" strike="noStrike" kern="0" cap="none" spc="-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Distribution</a:t>
            </a:r>
            <a:r>
              <a:rPr kumimoji="0" sz="1050" b="1" i="1" u="none" strike="noStrike" kern="0" cap="none" spc="-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Systems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algn="ctr" defTabSz="914400" eaLnBrk="1" fontAlgn="auto" latinLnBrk="0" hangingPunct="1">
              <a:lnSpc>
                <a:spcPts val="101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Develop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mechanisms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850" b="0" i="1" u="none" strike="noStrike" kern="0" cap="none" spc="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authenticate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recipients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22225" lvl="0" indent="0" algn="ctr" defTabSz="914400" eaLnBrk="1" fontAlgn="auto" latinLnBrk="0" hangingPunct="1">
              <a:lnSpc>
                <a:spcPts val="1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deliver</a:t>
            </a:r>
            <a:r>
              <a:rPr kumimoji="0" sz="8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benefits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securely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79311" y="2741790"/>
            <a:ext cx="2357755" cy="561975"/>
          </a:xfrm>
          <a:prstGeom prst="rect">
            <a:avLst/>
          </a:prstGeom>
          <a:solidFill>
            <a:srgbClr val="D25300">
              <a:alpha val="10195"/>
            </a:srgbClr>
          </a:solidFill>
        </p:spPr>
        <p:txBody>
          <a:bodyPr vert="horz" wrap="square" lIns="0" tIns="79375" rIns="0" bIns="0" rtlCol="0">
            <a:spAutoFit/>
          </a:bodyPr>
          <a:lstStyle/>
          <a:p>
            <a:pPr marL="71755" marR="0" lvl="0" indent="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LMIC</a:t>
            </a:r>
            <a:r>
              <a:rPr kumimoji="0" sz="700" b="1" i="1" u="none" strike="noStrike" kern="0" cap="none" spc="4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Challenge: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71755" marR="233045" lvl="0" indent="24130" defTabSz="914400" eaLnBrk="1" fontAlgn="auto" latinLnBrk="0" hangingPunct="1">
              <a:lnSpc>
                <a:spcPct val="1218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Limited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financial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infrastructure</a:t>
            </a:r>
            <a:r>
              <a:rPr kumimoji="0" sz="7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7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challenges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preventing</a:t>
            </a:r>
            <a:r>
              <a:rPr kumimoji="0" sz="7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fraud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54451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Geographic</a:t>
            </a:r>
            <a:r>
              <a:rPr spc="3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Targeting:</a:t>
            </a:r>
            <a:r>
              <a:rPr spc="7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Concept</a:t>
            </a:r>
            <a:r>
              <a:rPr spc="5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and</a:t>
            </a:r>
            <a:r>
              <a:rPr spc="60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Application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85750" y="757301"/>
            <a:ext cx="285750" cy="285750"/>
            <a:chOff x="285750" y="757301"/>
            <a:chExt cx="285750" cy="285750"/>
          </a:xfrm>
        </p:grpSpPr>
        <p:sp>
          <p:nvSpPr>
            <p:cNvPr id="8" name="object 8"/>
            <p:cNvSpPr/>
            <p:nvPr/>
          </p:nvSpPr>
          <p:spPr>
            <a:xfrm>
              <a:off x="285750" y="757301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97716" y="7275"/>
                  </a:lnTo>
                  <a:lnTo>
                    <a:pt x="58495" y="27541"/>
                  </a:lnTo>
                  <a:lnTo>
                    <a:pt x="27567" y="58457"/>
                  </a:lnTo>
                  <a:lnTo>
                    <a:pt x="7284" y="97682"/>
                  </a:lnTo>
                  <a:lnTo>
                    <a:pt x="0" y="142875"/>
                  </a:lnTo>
                  <a:lnTo>
                    <a:pt x="7284" y="188018"/>
                  </a:lnTo>
                  <a:lnTo>
                    <a:pt x="27567" y="227237"/>
                  </a:lnTo>
                  <a:lnTo>
                    <a:pt x="58495" y="258171"/>
                  </a:lnTo>
                  <a:lnTo>
                    <a:pt x="97716" y="278462"/>
                  </a:lnTo>
                  <a:lnTo>
                    <a:pt x="142875" y="285750"/>
                  </a:lnTo>
                  <a:lnTo>
                    <a:pt x="188033" y="278462"/>
                  </a:lnTo>
                  <a:lnTo>
                    <a:pt x="227254" y="258171"/>
                  </a:lnTo>
                  <a:lnTo>
                    <a:pt x="258182" y="227237"/>
                  </a:lnTo>
                  <a:lnTo>
                    <a:pt x="278465" y="188018"/>
                  </a:lnTo>
                  <a:lnTo>
                    <a:pt x="285750" y="142875"/>
                  </a:lnTo>
                  <a:lnTo>
                    <a:pt x="278465" y="97682"/>
                  </a:lnTo>
                  <a:lnTo>
                    <a:pt x="258182" y="58457"/>
                  </a:lnTo>
                  <a:lnTo>
                    <a:pt x="227254" y="27541"/>
                  </a:lnTo>
                  <a:lnTo>
                    <a:pt x="188033" y="7275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298" y="835850"/>
              <a:ext cx="144665" cy="12858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3202" y="772795"/>
            <a:ext cx="8411210" cy="671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6565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Geographic</a:t>
            </a:r>
            <a:r>
              <a:rPr kumimoji="0" sz="1350" b="1" i="1" u="none" strike="noStrike" kern="0" cap="none" spc="-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350" b="1" i="1" u="none" strike="noStrike" kern="0" cap="none" spc="-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Approach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5080" lvl="0" indent="31750" defTabSz="914400" eaLnBrk="1" fontAlgn="auto" latinLnBrk="0" hangingPunct="1">
              <a:lnSpc>
                <a:spcPts val="113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Geographic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allocates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resources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based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spatial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concentration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poverty,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directing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benefits to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all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residents</a:t>
            </a:r>
            <a:r>
              <a:rPr kumimoji="0" sz="9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selected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geographic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areas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rather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than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identifying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individual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(Baker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Grosh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1994;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Elbers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et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al.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2007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0050" y="1581658"/>
            <a:ext cx="4114800" cy="2501900"/>
            <a:chOff x="400050" y="1581658"/>
            <a:chExt cx="4114800" cy="25019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50" y="1581658"/>
              <a:ext cx="228600" cy="228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350" y="1645856"/>
              <a:ext cx="100012" cy="1000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50" y="2193036"/>
              <a:ext cx="228600" cy="2286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350" y="2257361"/>
              <a:ext cx="100012" cy="1000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50" y="2804541"/>
              <a:ext cx="228600" cy="2286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840" y="2868866"/>
              <a:ext cx="125016" cy="1000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8625" y="3415995"/>
              <a:ext cx="4086225" cy="667385"/>
            </a:xfrm>
            <a:custGeom>
              <a:avLst/>
              <a:gdLst/>
              <a:ahLst/>
              <a:cxnLst/>
              <a:rect l="l" t="t" r="r" b="b"/>
              <a:pathLst>
                <a:path w="4086225" h="667385">
                  <a:moveTo>
                    <a:pt x="0" y="667181"/>
                  </a:moveTo>
                  <a:lnTo>
                    <a:pt x="4086225" y="667181"/>
                  </a:lnTo>
                  <a:lnTo>
                    <a:pt x="4086225" y="0"/>
                  </a:lnTo>
                  <a:lnTo>
                    <a:pt x="0" y="0"/>
                  </a:lnTo>
                  <a:lnTo>
                    <a:pt x="0" y="667181"/>
                  </a:lnTo>
                  <a:close/>
                </a:path>
              </a:pathLst>
            </a:custGeom>
            <a:solidFill>
              <a:srgbClr val="1A5276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00050" y="3415995"/>
              <a:ext cx="28575" cy="667385"/>
            </a:xfrm>
            <a:custGeom>
              <a:avLst/>
              <a:gdLst/>
              <a:ahLst/>
              <a:cxnLst/>
              <a:rect l="l" t="t" r="r" b="b"/>
              <a:pathLst>
                <a:path w="28575" h="667385">
                  <a:moveTo>
                    <a:pt x="28575" y="0"/>
                  </a:moveTo>
                  <a:lnTo>
                    <a:pt x="0" y="0"/>
                  </a:lnTo>
                  <a:lnTo>
                    <a:pt x="0" y="667181"/>
                  </a:lnTo>
                  <a:lnTo>
                    <a:pt x="28575" y="667181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01751" y="1586611"/>
            <a:ext cx="3686810" cy="17297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Spatial</a:t>
            </a:r>
            <a:r>
              <a:rPr kumimoji="0" sz="950" b="1" i="1" u="none" strike="noStrike" kern="0" cap="none" spc="-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950" b="1" i="1" u="none" strike="noStrike" kern="0" cap="none" spc="-2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Mapping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373380" lvl="0" indent="27305" defTabSz="914400" eaLnBrk="1" fontAlgn="auto" latinLnBrk="0" hangingPunct="1">
              <a:lnSpc>
                <a:spcPts val="1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Uses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census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data,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 surveys,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satellite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imagery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identify geographic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areas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high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poverty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concentrations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Administrative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Simplicity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0005" marR="0" lvl="0" indent="0" defTabSz="914400" eaLnBrk="1" fontAlgn="auto" latinLnBrk="0" hangingPunct="1">
              <a:lnSpc>
                <a:spcPts val="1010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Requires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significantly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less</a:t>
            </a:r>
            <a:r>
              <a:rPr kumimoji="0" sz="8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administrative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capacity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than</a:t>
            </a:r>
            <a:r>
              <a:rPr kumimoji="0" sz="850" b="0" i="1" u="none" strike="noStrike" kern="0" cap="none" spc="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household-level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ts val="1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targeting,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suitable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8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countries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limited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infrastructure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950" b="1" i="1" u="none" strike="noStrike" kern="0" cap="none" spc="-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Cohesion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5080" lvl="0" indent="27305" defTabSz="914400" eaLnBrk="1" fontAlgn="auto" latinLnBrk="0" hangingPunct="1">
              <a:lnSpc>
                <a:spcPts val="1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Avoids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creating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divisions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within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communities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by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treating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all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residents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equally, potentially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increasing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acceptance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8625" y="3465240"/>
            <a:ext cx="4086225" cy="3467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84455" marR="0" lvl="0" indent="0" defTabSz="91440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"Geographic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can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particularly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effective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when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</a:t>
            </a:r>
            <a:r>
              <a:rPr kumimoji="0" sz="85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spatially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57150" marR="0" lvl="0" indent="0" defTabSz="91440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concentrated</a:t>
            </a:r>
            <a:r>
              <a:rPr kumimoji="0" sz="8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administrative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capacity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limited."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29150" y="1671383"/>
            <a:ext cx="228600" cy="2936875"/>
            <a:chOff x="4629150" y="1671383"/>
            <a:chExt cx="228600" cy="2936875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9150" y="1717674"/>
              <a:ext cx="228600" cy="2286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3411" y="1671383"/>
              <a:ext cx="100012" cy="1000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9150" y="2218562"/>
              <a:ext cx="228600" cy="2286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93411" y="4507649"/>
              <a:ext cx="100012" cy="10001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931409" y="1611883"/>
            <a:ext cx="3819525" cy="1118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Key</a:t>
            </a:r>
            <a:r>
              <a:rPr kumimoji="0" sz="950" b="1" i="1" u="none" strike="noStrike" kern="0" cap="none" spc="-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Limitation:</a:t>
            </a:r>
            <a:r>
              <a:rPr kumimoji="0" sz="950" b="1" i="1" u="none" strike="noStrike" kern="0" cap="none" spc="-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Intra-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regional</a:t>
            </a:r>
            <a:r>
              <a:rPr kumimoji="0" sz="950" b="1" i="1" u="none" strike="noStrike" kern="0" cap="none" spc="-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Heterogeneity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5080" lvl="0" indent="27305" defTabSz="914400" eaLnBrk="1" fontAlgn="auto" latinLnBrk="0" hangingPunct="1">
              <a:lnSpc>
                <a:spcPts val="1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Geographic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inevitably</a:t>
            </a:r>
            <a:r>
              <a:rPr kumimoji="0" sz="850" b="0" i="1" u="none" strike="noStrike" kern="0" cap="none" spc="-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includes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some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non-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households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targeted areas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while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excluding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8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non-targeted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areas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Optimal Application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34290" lvl="0" indent="27305" defTabSz="914400" eaLnBrk="1" fontAlgn="auto" latinLnBrk="0" hangingPunct="1">
              <a:lnSpc>
                <a:spcPts val="1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Most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effective</a:t>
            </a:r>
            <a:r>
              <a:rPr kumimoji="0" sz="850" b="0" i="1" u="none" strike="noStrike" kern="0" cap="none" spc="-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when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highly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spatially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concentrated</a:t>
            </a:r>
            <a:r>
              <a:rPr kumimoji="0" sz="8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when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used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first-stage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filter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before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applying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other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methods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601916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Geographic</a:t>
            </a:r>
            <a:r>
              <a:rPr spc="3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Targeting:</a:t>
            </a:r>
            <a:r>
              <a:rPr spc="7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Tradeoffs</a:t>
            </a:r>
            <a:r>
              <a:rPr spc="6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and</a:t>
            </a:r>
            <a:r>
              <a:rPr spc="60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Considerations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3202" y="778002"/>
            <a:ext cx="8282305" cy="3435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lvl="0" indent="34925" defTabSz="914400" eaLnBrk="1" fontAlgn="auto" latinLnBrk="0" hangingPunct="1">
              <a:lnSpc>
                <a:spcPts val="125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While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geographic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offers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administrative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simplicity,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it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involves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important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tradeoffs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policymakers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must</a:t>
            </a:r>
            <a:r>
              <a:rPr kumimoji="0" sz="10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consider</a:t>
            </a:r>
            <a:r>
              <a:rPr kumimoji="0" sz="10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when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designing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social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protection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programs.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5750" y="1300111"/>
            <a:ext cx="4114800" cy="1104900"/>
            <a:chOff x="285750" y="1300111"/>
            <a:chExt cx="4114800" cy="1104900"/>
          </a:xfrm>
        </p:grpSpPr>
        <p:sp>
          <p:nvSpPr>
            <p:cNvPr id="9" name="object 9"/>
            <p:cNvSpPr/>
            <p:nvPr/>
          </p:nvSpPr>
          <p:spPr>
            <a:xfrm>
              <a:off x="285750" y="1300111"/>
              <a:ext cx="4114800" cy="1104900"/>
            </a:xfrm>
            <a:custGeom>
              <a:avLst/>
              <a:gdLst/>
              <a:ahLst/>
              <a:cxnLst/>
              <a:rect l="l" t="t" r="r" b="b"/>
              <a:pathLst>
                <a:path w="4114800" h="1104900">
                  <a:moveTo>
                    <a:pt x="4114800" y="0"/>
                  </a:moveTo>
                  <a:lnTo>
                    <a:pt x="0" y="0"/>
                  </a:lnTo>
                  <a:lnTo>
                    <a:pt x="0" y="1104379"/>
                  </a:lnTo>
                  <a:lnTo>
                    <a:pt x="4114800" y="1104379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85750" y="1300111"/>
              <a:ext cx="364490" cy="1104900"/>
            </a:xfrm>
            <a:custGeom>
              <a:avLst/>
              <a:gdLst/>
              <a:ahLst/>
              <a:cxnLst/>
              <a:rect l="l" t="t" r="r" b="b"/>
              <a:pathLst>
                <a:path w="364490" h="1104900">
                  <a:moveTo>
                    <a:pt x="21424" y="0"/>
                  </a:moveTo>
                  <a:lnTo>
                    <a:pt x="0" y="0"/>
                  </a:lnTo>
                  <a:lnTo>
                    <a:pt x="0" y="1104379"/>
                  </a:lnTo>
                  <a:lnTo>
                    <a:pt x="21424" y="1104379"/>
                  </a:lnTo>
                  <a:lnTo>
                    <a:pt x="21424" y="0"/>
                  </a:lnTo>
                  <a:close/>
                </a:path>
                <a:path w="364490" h="1104900">
                  <a:moveTo>
                    <a:pt x="364324" y="235826"/>
                  </a:moveTo>
                  <a:lnTo>
                    <a:pt x="354215" y="185775"/>
                  </a:lnTo>
                  <a:lnTo>
                    <a:pt x="326656" y="144881"/>
                  </a:lnTo>
                  <a:lnTo>
                    <a:pt x="285788" y="117297"/>
                  </a:lnTo>
                  <a:lnTo>
                    <a:pt x="235737" y="107175"/>
                  </a:lnTo>
                  <a:lnTo>
                    <a:pt x="185686" y="117297"/>
                  </a:lnTo>
                  <a:lnTo>
                    <a:pt x="144805" y="144881"/>
                  </a:lnTo>
                  <a:lnTo>
                    <a:pt x="117246" y="185775"/>
                  </a:lnTo>
                  <a:lnTo>
                    <a:pt x="107149" y="235826"/>
                  </a:lnTo>
                  <a:lnTo>
                    <a:pt x="117246" y="285864"/>
                  </a:lnTo>
                  <a:lnTo>
                    <a:pt x="144805" y="326720"/>
                  </a:lnTo>
                  <a:lnTo>
                    <a:pt x="185686" y="354253"/>
                  </a:lnTo>
                  <a:lnTo>
                    <a:pt x="235737" y="364350"/>
                  </a:lnTo>
                  <a:lnTo>
                    <a:pt x="285788" y="354253"/>
                  </a:lnTo>
                  <a:lnTo>
                    <a:pt x="326656" y="326720"/>
                  </a:lnTo>
                  <a:lnTo>
                    <a:pt x="354215" y="285864"/>
                  </a:lnTo>
                  <a:lnTo>
                    <a:pt x="364324" y="235826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49" y="1478788"/>
              <a:ext cx="142875" cy="1143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07181" y="1412239"/>
            <a:ext cx="4093845" cy="82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799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Accuracy</a:t>
            </a:r>
            <a:r>
              <a:rPr kumimoji="0" sz="950" b="1" i="1" u="none" strike="noStrike" kern="0" cap="none" spc="-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vs.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Administrative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Simplicity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27990" marR="231140" lvl="0" indent="27305" defTabSz="914400" eaLnBrk="1" fontAlgn="auto" latinLnBrk="0" hangingPunct="1">
              <a:lnSpc>
                <a:spcPct val="98400"/>
              </a:lnSpc>
              <a:spcBef>
                <a:spcPts val="1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Geographic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administratively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simpler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than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household-level targeting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but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introduces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both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inclusion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errors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(benefits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non-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targeted</a:t>
            </a:r>
            <a:r>
              <a:rPr kumimoji="0" sz="8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areas)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exclusion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errors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(no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benefits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non-targeted areas)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5750" y="2511679"/>
            <a:ext cx="4114800" cy="944880"/>
            <a:chOff x="285750" y="2511679"/>
            <a:chExt cx="4114800" cy="944880"/>
          </a:xfrm>
        </p:grpSpPr>
        <p:sp>
          <p:nvSpPr>
            <p:cNvPr id="14" name="object 14"/>
            <p:cNvSpPr/>
            <p:nvPr/>
          </p:nvSpPr>
          <p:spPr>
            <a:xfrm>
              <a:off x="285750" y="2511679"/>
              <a:ext cx="4114800" cy="944880"/>
            </a:xfrm>
            <a:custGeom>
              <a:avLst/>
              <a:gdLst/>
              <a:ahLst/>
              <a:cxnLst/>
              <a:rect l="l" t="t" r="r" b="b"/>
              <a:pathLst>
                <a:path w="4114800" h="944879">
                  <a:moveTo>
                    <a:pt x="4114800" y="0"/>
                  </a:moveTo>
                  <a:lnTo>
                    <a:pt x="0" y="0"/>
                  </a:lnTo>
                  <a:lnTo>
                    <a:pt x="0" y="944372"/>
                  </a:lnTo>
                  <a:lnTo>
                    <a:pt x="4114800" y="944372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85750" y="2511678"/>
              <a:ext cx="364490" cy="944880"/>
            </a:xfrm>
            <a:custGeom>
              <a:avLst/>
              <a:gdLst/>
              <a:ahLst/>
              <a:cxnLst/>
              <a:rect l="l" t="t" r="r" b="b"/>
              <a:pathLst>
                <a:path w="364490" h="944879">
                  <a:moveTo>
                    <a:pt x="21424" y="0"/>
                  </a:moveTo>
                  <a:lnTo>
                    <a:pt x="0" y="0"/>
                  </a:lnTo>
                  <a:lnTo>
                    <a:pt x="0" y="944372"/>
                  </a:lnTo>
                  <a:lnTo>
                    <a:pt x="21424" y="944372"/>
                  </a:lnTo>
                  <a:lnTo>
                    <a:pt x="21424" y="0"/>
                  </a:lnTo>
                  <a:close/>
                </a:path>
                <a:path w="364490" h="944879">
                  <a:moveTo>
                    <a:pt x="364324" y="235712"/>
                  </a:moveTo>
                  <a:lnTo>
                    <a:pt x="354215" y="185686"/>
                  </a:lnTo>
                  <a:lnTo>
                    <a:pt x="326656" y="144830"/>
                  </a:lnTo>
                  <a:lnTo>
                    <a:pt x="285788" y="117297"/>
                  </a:lnTo>
                  <a:lnTo>
                    <a:pt x="235737" y="107188"/>
                  </a:lnTo>
                  <a:lnTo>
                    <a:pt x="185686" y="117297"/>
                  </a:lnTo>
                  <a:lnTo>
                    <a:pt x="144805" y="144830"/>
                  </a:lnTo>
                  <a:lnTo>
                    <a:pt x="117246" y="185686"/>
                  </a:lnTo>
                  <a:lnTo>
                    <a:pt x="107149" y="235712"/>
                  </a:lnTo>
                  <a:lnTo>
                    <a:pt x="117246" y="285826"/>
                  </a:lnTo>
                  <a:lnTo>
                    <a:pt x="144805" y="326707"/>
                  </a:lnTo>
                  <a:lnTo>
                    <a:pt x="185686" y="354266"/>
                  </a:lnTo>
                  <a:lnTo>
                    <a:pt x="235737" y="364363"/>
                  </a:lnTo>
                  <a:lnTo>
                    <a:pt x="285788" y="354266"/>
                  </a:lnTo>
                  <a:lnTo>
                    <a:pt x="326656" y="326707"/>
                  </a:lnTo>
                  <a:lnTo>
                    <a:pt x="354215" y="285826"/>
                  </a:lnTo>
                  <a:lnTo>
                    <a:pt x="364324" y="235712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2690241"/>
              <a:ext cx="128587" cy="1143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07181" y="2624074"/>
            <a:ext cx="4093845" cy="68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799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Geographic</a:t>
            </a:r>
            <a:r>
              <a:rPr kumimoji="0" sz="950" b="1" i="1" u="none" strike="noStrike" kern="0" cap="none" spc="-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Unit</a:t>
            </a:r>
            <a:r>
              <a:rPr kumimoji="0" sz="950" b="1" i="1" u="none" strike="noStrike" kern="0" cap="none" spc="-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Selection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27990" marR="100965" lvl="0" indent="27305" defTabSz="914400" eaLnBrk="1" fontAlgn="auto" latinLnBrk="0" hangingPunct="1">
              <a:lnSpc>
                <a:spcPct val="982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Smaller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geographic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units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(e.g., villages)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improve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accuracy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but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increase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administrative</a:t>
            </a:r>
            <a:r>
              <a:rPr kumimoji="0" sz="8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costs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complexity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compared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larger units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(e.g., districts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regions)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5750" y="3563226"/>
            <a:ext cx="4114800" cy="944880"/>
            <a:chOff x="285750" y="3563226"/>
            <a:chExt cx="4114800" cy="944880"/>
          </a:xfrm>
        </p:grpSpPr>
        <p:sp>
          <p:nvSpPr>
            <p:cNvPr id="19" name="object 19"/>
            <p:cNvSpPr/>
            <p:nvPr/>
          </p:nvSpPr>
          <p:spPr>
            <a:xfrm>
              <a:off x="285750" y="3563226"/>
              <a:ext cx="4114800" cy="944880"/>
            </a:xfrm>
            <a:custGeom>
              <a:avLst/>
              <a:gdLst/>
              <a:ahLst/>
              <a:cxnLst/>
              <a:rect l="l" t="t" r="r" b="b"/>
              <a:pathLst>
                <a:path w="4114800" h="944879">
                  <a:moveTo>
                    <a:pt x="4114800" y="0"/>
                  </a:moveTo>
                  <a:lnTo>
                    <a:pt x="0" y="0"/>
                  </a:lnTo>
                  <a:lnTo>
                    <a:pt x="0" y="944371"/>
                  </a:lnTo>
                  <a:lnTo>
                    <a:pt x="4114800" y="944371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85750" y="3563226"/>
              <a:ext cx="364490" cy="944880"/>
            </a:xfrm>
            <a:custGeom>
              <a:avLst/>
              <a:gdLst/>
              <a:ahLst/>
              <a:cxnLst/>
              <a:rect l="l" t="t" r="r" b="b"/>
              <a:pathLst>
                <a:path w="364490" h="944879">
                  <a:moveTo>
                    <a:pt x="21424" y="0"/>
                  </a:moveTo>
                  <a:lnTo>
                    <a:pt x="0" y="0"/>
                  </a:lnTo>
                  <a:lnTo>
                    <a:pt x="0" y="944372"/>
                  </a:lnTo>
                  <a:lnTo>
                    <a:pt x="21424" y="944372"/>
                  </a:lnTo>
                  <a:lnTo>
                    <a:pt x="21424" y="0"/>
                  </a:lnTo>
                  <a:close/>
                </a:path>
                <a:path w="364490" h="944879">
                  <a:moveTo>
                    <a:pt x="364324" y="235724"/>
                  </a:moveTo>
                  <a:lnTo>
                    <a:pt x="354215" y="185699"/>
                  </a:lnTo>
                  <a:lnTo>
                    <a:pt x="326656" y="144843"/>
                  </a:lnTo>
                  <a:lnTo>
                    <a:pt x="285788" y="117309"/>
                  </a:lnTo>
                  <a:lnTo>
                    <a:pt x="235737" y="107200"/>
                  </a:lnTo>
                  <a:lnTo>
                    <a:pt x="185686" y="117309"/>
                  </a:lnTo>
                  <a:lnTo>
                    <a:pt x="144805" y="144843"/>
                  </a:lnTo>
                  <a:lnTo>
                    <a:pt x="117246" y="185699"/>
                  </a:lnTo>
                  <a:lnTo>
                    <a:pt x="107149" y="235724"/>
                  </a:lnTo>
                  <a:lnTo>
                    <a:pt x="117246" y="285775"/>
                  </a:lnTo>
                  <a:lnTo>
                    <a:pt x="144805" y="326656"/>
                  </a:lnTo>
                  <a:lnTo>
                    <a:pt x="185686" y="354215"/>
                  </a:lnTo>
                  <a:lnTo>
                    <a:pt x="235737" y="364324"/>
                  </a:lnTo>
                  <a:lnTo>
                    <a:pt x="285788" y="354215"/>
                  </a:lnTo>
                  <a:lnTo>
                    <a:pt x="326656" y="326656"/>
                  </a:lnTo>
                  <a:lnTo>
                    <a:pt x="354215" y="285775"/>
                  </a:lnTo>
                  <a:lnTo>
                    <a:pt x="364324" y="235724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049" y="3741802"/>
              <a:ext cx="142875" cy="11429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07181" y="3675329"/>
            <a:ext cx="4093845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99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Political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Economy</a:t>
            </a:r>
            <a:r>
              <a:rPr kumimoji="0" sz="950" b="1" i="1" u="none" strike="noStrike" kern="0" cap="none" spc="-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Considerations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27990" marR="174625" lvl="0" indent="27305" defTabSz="914400" eaLnBrk="1" fontAlgn="auto" latinLnBrk="0" hangingPunct="1">
              <a:lnSpc>
                <a:spcPct val="982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Geographic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face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political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resistance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if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it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concentrates resources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specific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regions, potentially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creating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perceptions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favoritism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neglect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634865" y="1339214"/>
            <a:ext cx="4223385" cy="985519"/>
            <a:chOff x="4634865" y="1339214"/>
            <a:chExt cx="4223385" cy="985519"/>
          </a:xfrm>
        </p:grpSpPr>
        <p:sp>
          <p:nvSpPr>
            <p:cNvPr id="24" name="object 24"/>
            <p:cNvSpPr/>
            <p:nvPr/>
          </p:nvSpPr>
          <p:spPr>
            <a:xfrm>
              <a:off x="4743450" y="1339214"/>
              <a:ext cx="4114800" cy="944880"/>
            </a:xfrm>
            <a:custGeom>
              <a:avLst/>
              <a:gdLst/>
              <a:ahLst/>
              <a:cxnLst/>
              <a:rect l="l" t="t" r="r" b="b"/>
              <a:pathLst>
                <a:path w="4114800" h="944880">
                  <a:moveTo>
                    <a:pt x="4114800" y="0"/>
                  </a:moveTo>
                  <a:lnTo>
                    <a:pt x="0" y="0"/>
                  </a:lnTo>
                  <a:lnTo>
                    <a:pt x="0" y="944372"/>
                  </a:lnTo>
                  <a:lnTo>
                    <a:pt x="4114800" y="944372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634865" y="1380108"/>
              <a:ext cx="473075" cy="944880"/>
            </a:xfrm>
            <a:custGeom>
              <a:avLst/>
              <a:gdLst/>
              <a:ahLst/>
              <a:cxnLst/>
              <a:rect l="l" t="t" r="r" b="b"/>
              <a:pathLst>
                <a:path w="473075" h="944880">
                  <a:moveTo>
                    <a:pt x="21424" y="0"/>
                  </a:moveTo>
                  <a:lnTo>
                    <a:pt x="0" y="0"/>
                  </a:lnTo>
                  <a:lnTo>
                    <a:pt x="0" y="944372"/>
                  </a:lnTo>
                  <a:lnTo>
                    <a:pt x="21424" y="944372"/>
                  </a:lnTo>
                  <a:lnTo>
                    <a:pt x="21424" y="0"/>
                  </a:lnTo>
                  <a:close/>
                </a:path>
                <a:path w="473075" h="944880">
                  <a:moveTo>
                    <a:pt x="472948" y="194818"/>
                  </a:moveTo>
                  <a:lnTo>
                    <a:pt x="462826" y="144792"/>
                  </a:lnTo>
                  <a:lnTo>
                    <a:pt x="435241" y="103936"/>
                  </a:lnTo>
                  <a:lnTo>
                    <a:pt x="394347" y="76403"/>
                  </a:lnTo>
                  <a:lnTo>
                    <a:pt x="344297" y="66294"/>
                  </a:lnTo>
                  <a:lnTo>
                    <a:pt x="294259" y="76403"/>
                  </a:lnTo>
                  <a:lnTo>
                    <a:pt x="253403" y="103936"/>
                  </a:lnTo>
                  <a:lnTo>
                    <a:pt x="225869" y="144792"/>
                  </a:lnTo>
                  <a:lnTo>
                    <a:pt x="215773" y="194818"/>
                  </a:lnTo>
                  <a:lnTo>
                    <a:pt x="225869" y="244932"/>
                  </a:lnTo>
                  <a:lnTo>
                    <a:pt x="253403" y="285813"/>
                  </a:lnTo>
                  <a:lnTo>
                    <a:pt x="294259" y="313372"/>
                  </a:lnTo>
                  <a:lnTo>
                    <a:pt x="344297" y="323469"/>
                  </a:lnTo>
                  <a:lnTo>
                    <a:pt x="394347" y="313372"/>
                  </a:lnTo>
                  <a:lnTo>
                    <a:pt x="435241" y="285813"/>
                  </a:lnTo>
                  <a:lnTo>
                    <a:pt x="462826" y="244932"/>
                  </a:lnTo>
                  <a:lnTo>
                    <a:pt x="472948" y="194818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2012" y="1517776"/>
              <a:ext cx="114300" cy="11430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743450" y="1339214"/>
            <a:ext cx="4114800" cy="94488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450850" marR="0" lvl="0" indent="0" defTabSz="914400" eaLnBrk="1" fontAlgn="auto" latinLnBrk="0" hangingPunct="1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Data</a:t>
            </a:r>
            <a:r>
              <a:rPr kumimoji="0" sz="950" b="1" i="1" u="none" strike="noStrike" kern="0" cap="none" spc="-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Currency</a:t>
            </a:r>
            <a:r>
              <a:rPr kumimoji="0" sz="950" b="1" i="1" u="none" strike="noStrike" kern="0" cap="none" spc="-2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1" i="1" u="none" strike="noStrike" kern="0" cap="none" spc="-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Reliability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50850" marR="225425" lvl="0" indent="27305" defTabSz="914400" eaLnBrk="1" fontAlgn="auto" latinLnBrk="0" hangingPunct="1">
              <a:lnSpc>
                <a:spcPct val="982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Geographic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relies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periodic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census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survey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data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become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outdated,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particularly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rapidly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changing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environments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8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post- crisis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situations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618863" y="2543936"/>
            <a:ext cx="4371340" cy="972185"/>
            <a:chOff x="4618863" y="2543936"/>
            <a:chExt cx="4371340" cy="972185"/>
          </a:xfrm>
        </p:grpSpPr>
        <p:sp>
          <p:nvSpPr>
            <p:cNvPr id="29" name="object 29"/>
            <p:cNvSpPr/>
            <p:nvPr/>
          </p:nvSpPr>
          <p:spPr>
            <a:xfrm>
              <a:off x="4875276" y="2571749"/>
              <a:ext cx="4114800" cy="944880"/>
            </a:xfrm>
            <a:custGeom>
              <a:avLst/>
              <a:gdLst/>
              <a:ahLst/>
              <a:cxnLst/>
              <a:rect l="l" t="t" r="r" b="b"/>
              <a:pathLst>
                <a:path w="4114800" h="944879">
                  <a:moveTo>
                    <a:pt x="4114800" y="0"/>
                  </a:moveTo>
                  <a:lnTo>
                    <a:pt x="0" y="0"/>
                  </a:lnTo>
                  <a:lnTo>
                    <a:pt x="0" y="944372"/>
                  </a:lnTo>
                  <a:lnTo>
                    <a:pt x="4114800" y="944372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618863" y="2543936"/>
              <a:ext cx="488950" cy="944880"/>
            </a:xfrm>
            <a:custGeom>
              <a:avLst/>
              <a:gdLst/>
              <a:ahLst/>
              <a:cxnLst/>
              <a:rect l="l" t="t" r="r" b="b"/>
              <a:pathLst>
                <a:path w="488950" h="944879">
                  <a:moveTo>
                    <a:pt x="21424" y="0"/>
                  </a:moveTo>
                  <a:lnTo>
                    <a:pt x="0" y="0"/>
                  </a:lnTo>
                  <a:lnTo>
                    <a:pt x="0" y="944372"/>
                  </a:lnTo>
                  <a:lnTo>
                    <a:pt x="21424" y="944372"/>
                  </a:lnTo>
                  <a:lnTo>
                    <a:pt x="21424" y="0"/>
                  </a:lnTo>
                  <a:close/>
                </a:path>
                <a:path w="488950" h="944879">
                  <a:moveTo>
                    <a:pt x="488950" y="245999"/>
                  </a:moveTo>
                  <a:lnTo>
                    <a:pt x="478828" y="195973"/>
                  </a:lnTo>
                  <a:lnTo>
                    <a:pt x="451243" y="155117"/>
                  </a:lnTo>
                  <a:lnTo>
                    <a:pt x="410349" y="127584"/>
                  </a:lnTo>
                  <a:lnTo>
                    <a:pt x="360299" y="117475"/>
                  </a:lnTo>
                  <a:lnTo>
                    <a:pt x="310261" y="127584"/>
                  </a:lnTo>
                  <a:lnTo>
                    <a:pt x="269405" y="155117"/>
                  </a:lnTo>
                  <a:lnTo>
                    <a:pt x="241871" y="195973"/>
                  </a:lnTo>
                  <a:lnTo>
                    <a:pt x="231775" y="245999"/>
                  </a:lnTo>
                  <a:lnTo>
                    <a:pt x="241871" y="296062"/>
                  </a:lnTo>
                  <a:lnTo>
                    <a:pt x="269405" y="336956"/>
                  </a:lnTo>
                  <a:lnTo>
                    <a:pt x="310261" y="364540"/>
                  </a:lnTo>
                  <a:lnTo>
                    <a:pt x="360299" y="374650"/>
                  </a:lnTo>
                  <a:lnTo>
                    <a:pt x="410349" y="364540"/>
                  </a:lnTo>
                  <a:lnTo>
                    <a:pt x="451243" y="336956"/>
                  </a:lnTo>
                  <a:lnTo>
                    <a:pt x="478828" y="296062"/>
                  </a:lnTo>
                  <a:lnTo>
                    <a:pt x="488950" y="245999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14900" y="2732785"/>
              <a:ext cx="128587" cy="11430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875276" y="2571750"/>
            <a:ext cx="4114800" cy="94488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318770" marR="0" lvl="0" indent="0" defTabSz="914400" eaLnBrk="1" fontAlgn="auto" latinLnBrk="0" hangingPunct="1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Migration</a:t>
            </a:r>
            <a:r>
              <a:rPr kumimoji="0" sz="950" b="1" i="1" u="none" strike="noStrike" kern="0" cap="none" spc="-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Effects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18770" marR="290830" lvl="0" indent="27305" defTabSz="914400" eaLnBrk="1" fontAlgn="auto" latinLnBrk="0" hangingPunct="1">
              <a:lnSpc>
                <a:spcPct val="9830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Geographic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inadvertently</a:t>
            </a:r>
            <a:r>
              <a:rPr kumimoji="0" sz="850" b="0" i="1" u="none" strike="noStrike" kern="0" cap="none" spc="-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create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incentives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migration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targeted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areas,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potentially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distorting</a:t>
            </a:r>
            <a:r>
              <a:rPr kumimoji="0" sz="8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settlement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patterns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straining local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resources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4500" y="1135837"/>
            <a:ext cx="782256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statistical</a:t>
            </a:r>
            <a:r>
              <a:rPr kumimoji="0" sz="10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method</a:t>
            </a:r>
            <a:r>
              <a:rPr kumimoji="0" sz="10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uses</a:t>
            </a:r>
            <a:r>
              <a:rPr kumimoji="0" sz="10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observable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characteristics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to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predict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welfare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levels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identify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eligible</a:t>
            </a:r>
            <a:r>
              <a:rPr kumimoji="0" sz="10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beneficiaries.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125" y="1559432"/>
            <a:ext cx="189738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r>
              <a:rPr kumimoji="0" sz="1200" b="1" i="1" u="none" strike="noStrike" kern="0" cap="none" spc="114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Implementation</a:t>
            </a:r>
            <a:r>
              <a:rPr kumimoji="0" sz="1200" b="1" i="1" u="none" strike="noStrike" kern="0" cap="none" spc="8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Steps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787" y="1885950"/>
            <a:ext cx="171450" cy="1714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7989" y="1887677"/>
            <a:ext cx="84455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cs typeface="Noto Sans"/>
              </a:rPr>
              <a:t>1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376" y="1827098"/>
            <a:ext cx="293116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24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6480" algn="l"/>
              </a:tabLst>
              <a:defRPr/>
            </a:pP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Data</a:t>
            </a:r>
            <a:r>
              <a:rPr kumimoji="0" sz="950" b="1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collection: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	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Gather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information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 characteristics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(assets,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housing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quality,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demographics)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787" y="2331720"/>
            <a:ext cx="171450" cy="1714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7989" y="2334005"/>
            <a:ext cx="8445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cs typeface="Noto Sans"/>
              </a:rPr>
              <a:t>2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376" y="2307793"/>
            <a:ext cx="110617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Model</a:t>
            </a:r>
            <a:r>
              <a:rPr kumimoji="0" sz="950" b="1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development: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14220" y="2321814"/>
            <a:ext cx="270637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Use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regression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analysis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other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statistical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method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787" y="2777489"/>
            <a:ext cx="171450" cy="1714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27989" y="2779902"/>
            <a:ext cx="8445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cs typeface="Noto Sans"/>
              </a:rPr>
              <a:t>3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787" y="3223260"/>
            <a:ext cx="171450" cy="1714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27989" y="3225800"/>
            <a:ext cx="8445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cs typeface="Noto Sans"/>
              </a:rPr>
              <a:t>4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787" y="3669029"/>
            <a:ext cx="171450" cy="17145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27989" y="3671697"/>
            <a:ext cx="8445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cs typeface="Noto Sans"/>
              </a:rPr>
              <a:t>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0376" y="2488183"/>
            <a:ext cx="3206750" cy="150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identify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variables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predict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consumption/income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570230" lvl="0" indent="0" defTabSz="914400" eaLnBrk="1" fontAlgn="auto" latinLnBrk="0" hangingPunct="1">
              <a:lnSpc>
                <a:spcPct val="1244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>
                <a:tab pos="1172210" algn="l"/>
              </a:tabLst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Score</a:t>
            </a:r>
            <a:r>
              <a:rPr kumimoji="0" sz="950" b="1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calculation: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	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Apply</a:t>
            </a:r>
            <a:r>
              <a:rPr kumimoji="0" sz="950" b="0" i="1" u="none" strike="noStrike" kern="0" cap="none" spc="-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weights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 characteristics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generate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welfare scores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125095" lvl="0" indent="0" defTabSz="914400" eaLnBrk="1" fontAlgn="auto" latinLnBrk="0" hangingPunct="1">
              <a:lnSpc>
                <a:spcPct val="1244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10310" algn="l"/>
              </a:tabLst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Threshold</a:t>
            </a:r>
            <a:r>
              <a:rPr kumimoji="0" sz="950" b="1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setting: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	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Establish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cutoff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points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 eligibility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based on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budget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constraints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5080" lvl="0" indent="0" defTabSz="914400" eaLnBrk="1" fontAlgn="auto" latinLnBrk="0" hangingPunct="1">
              <a:lnSpc>
                <a:spcPct val="1244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>
                <a:tab pos="827405" algn="l"/>
              </a:tabLst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Verification: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	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Validate</a:t>
            </a:r>
            <a:r>
              <a:rPr kumimoji="0" sz="9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results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through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9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input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other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mechanisms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43526" y="1889569"/>
            <a:ext cx="144780" cy="365760"/>
            <a:chOff x="4843526" y="1889569"/>
            <a:chExt cx="144780" cy="36576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3526" y="1889569"/>
              <a:ext cx="144538" cy="1285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3526" y="2126678"/>
              <a:ext cx="96314" cy="12858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831460" y="1559432"/>
            <a:ext cx="3176905" cy="7105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Common</a:t>
            </a:r>
            <a:r>
              <a:rPr kumimoji="0" sz="1200" b="1" i="1" u="none" strike="noStrike" kern="0" cap="none" spc="7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r>
              <a:rPr kumimoji="0" sz="1200" b="1" i="1" u="none" strike="noStrike" kern="0" cap="none" spc="9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Variables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9390" marR="5080" lvl="0" indent="47625" defTabSz="914400" eaLnBrk="1" fontAlgn="auto" latinLnBrk="0" hangingPunct="1">
              <a:lnSpc>
                <a:spcPct val="1638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3430" algn="l"/>
              </a:tabLst>
              <a:defRPr/>
            </a:pP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Housing:</a:t>
            </a:r>
            <a:r>
              <a:rPr kumimoji="0" sz="950" b="1" i="1" u="none" strike="noStrike" kern="0" cap="none" spc="2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Construction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materials,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floor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type,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roof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type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Utilities: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	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Electricity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access,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water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source,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sanitation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3526" y="2363914"/>
            <a:ext cx="160604" cy="12858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082921" y="2336673"/>
            <a:ext cx="38354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Assets: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63465" y="2426970"/>
            <a:ext cx="292608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Ownership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durable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goods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(TV,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refrigerator, vehicles)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43526" y="2780982"/>
            <a:ext cx="160604" cy="12858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082921" y="2753995"/>
            <a:ext cx="833119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Demographics: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63465" y="2844164"/>
            <a:ext cx="271526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size,</a:t>
            </a:r>
            <a:r>
              <a:rPr kumimoji="0" sz="9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dependency</a:t>
            </a:r>
            <a:r>
              <a:rPr kumimoji="0" sz="9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ratio, education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levels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0"/>
            <a:ext cx="9144000" cy="3326765"/>
            <a:chOff x="0" y="0"/>
            <a:chExt cx="9144000" cy="3326765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3526" y="3198177"/>
              <a:ext cx="128460" cy="12858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0" y="0"/>
              <a:ext cx="9144000" cy="636270"/>
            </a:xfrm>
            <a:custGeom>
              <a:avLst/>
              <a:gdLst/>
              <a:ahLst/>
              <a:cxnLst/>
              <a:rect l="l" t="t" r="r" b="b"/>
              <a:pathLst>
                <a:path w="9144000" h="636270">
                  <a:moveTo>
                    <a:pt x="0" y="635762"/>
                  </a:moveTo>
                  <a:lnTo>
                    <a:pt x="9144000" y="63576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35762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50663" y="3170885"/>
            <a:ext cx="303657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2810" algn="l"/>
              </a:tabLst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Employment: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	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Occupation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types,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sector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employment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27095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Proxy</a:t>
            </a:r>
            <a:r>
              <a:rPr spc="3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Means</a:t>
            </a:r>
            <a:r>
              <a:rPr spc="3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Test</a:t>
            </a:r>
            <a:r>
              <a:rPr spc="25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(PMT)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636270"/>
            </a:xfrm>
            <a:custGeom>
              <a:avLst/>
              <a:gdLst/>
              <a:ahLst/>
              <a:cxnLst/>
              <a:rect l="l" t="t" r="r" b="b"/>
              <a:pathLst>
                <a:path w="9144000" h="636270">
                  <a:moveTo>
                    <a:pt x="9144000" y="0"/>
                  </a:moveTo>
                  <a:lnTo>
                    <a:pt x="0" y="0"/>
                  </a:lnTo>
                  <a:lnTo>
                    <a:pt x="0" y="635762"/>
                  </a:lnTo>
                  <a:lnTo>
                    <a:pt x="9144000" y="6357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2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223" y="125983"/>
            <a:ext cx="4935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i="1" dirty="0">
                <a:solidFill>
                  <a:srgbClr val="EBEEEF"/>
                </a:solidFill>
                <a:latin typeface="Noto Sans"/>
                <a:cs typeface="Noto Sans"/>
              </a:rPr>
              <a:t>PMT</a:t>
            </a:r>
            <a:r>
              <a:rPr b="0" i="1" spc="30" dirty="0">
                <a:solidFill>
                  <a:srgbClr val="EBEEEF"/>
                </a:solidFill>
                <a:latin typeface="Noto Sans"/>
                <a:cs typeface="Noto Sans"/>
              </a:rPr>
              <a:t> </a:t>
            </a:r>
            <a:r>
              <a:rPr b="0" i="1" dirty="0">
                <a:solidFill>
                  <a:srgbClr val="EBEEEF"/>
                </a:solidFill>
                <a:latin typeface="Noto Sans"/>
                <a:cs typeface="Noto Sans"/>
              </a:rPr>
              <a:t>Targeting:</a:t>
            </a:r>
            <a:r>
              <a:rPr b="0" i="1" spc="60" dirty="0">
                <a:solidFill>
                  <a:srgbClr val="EBEEEF"/>
                </a:solidFill>
                <a:latin typeface="Noto Sans"/>
                <a:cs typeface="Noto Sans"/>
              </a:rPr>
              <a:t> </a:t>
            </a:r>
            <a:r>
              <a:rPr b="0" i="1" dirty="0">
                <a:solidFill>
                  <a:srgbClr val="EBEEEF"/>
                </a:solidFill>
                <a:latin typeface="Noto Sans"/>
                <a:cs typeface="Noto Sans"/>
              </a:rPr>
              <a:t>Advantages</a:t>
            </a:r>
            <a:r>
              <a:rPr b="0" i="1" spc="35" dirty="0">
                <a:solidFill>
                  <a:srgbClr val="EBEEEF"/>
                </a:solidFill>
                <a:latin typeface="Noto Sans"/>
                <a:cs typeface="Noto Sans"/>
              </a:rPr>
              <a:t> </a:t>
            </a:r>
            <a:r>
              <a:rPr b="0" i="1" dirty="0">
                <a:solidFill>
                  <a:srgbClr val="EBEEEF"/>
                </a:solidFill>
                <a:latin typeface="Noto Sans"/>
                <a:cs typeface="Noto Sans"/>
              </a:rPr>
              <a:t>and</a:t>
            </a:r>
            <a:r>
              <a:rPr b="0" i="1" spc="60" dirty="0">
                <a:solidFill>
                  <a:srgbClr val="EBEEEF"/>
                </a:solidFill>
                <a:latin typeface="Noto Sans"/>
                <a:cs typeface="Noto Sans"/>
              </a:rPr>
              <a:t> </a:t>
            </a:r>
            <a:r>
              <a:rPr b="0" i="1" spc="-10" dirty="0">
                <a:solidFill>
                  <a:srgbClr val="EBEEEF"/>
                </a:solidFill>
                <a:latin typeface="Noto Sans"/>
                <a:cs typeface="Noto Sans"/>
              </a:rPr>
              <a:t>Challenges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30504" y="1188719"/>
            <a:ext cx="4183379" cy="902969"/>
            <a:chOff x="330504" y="1188719"/>
            <a:chExt cx="4183379" cy="90296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504" y="1188719"/>
              <a:ext cx="228600" cy="228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804" y="1253046"/>
              <a:ext cx="100012" cy="1000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0504" y="1488770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79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79" y="602919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30504" y="1488770"/>
              <a:ext cx="21590" cy="603250"/>
            </a:xfrm>
            <a:custGeom>
              <a:avLst/>
              <a:gdLst/>
              <a:ahLst/>
              <a:cxnLst/>
              <a:rect l="l" t="t" r="r" b="b"/>
              <a:pathLst>
                <a:path w="21589" h="603250">
                  <a:moveTo>
                    <a:pt x="21432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21432" y="602919"/>
                  </a:lnTo>
                  <a:lnTo>
                    <a:pt x="21432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942" y="1560194"/>
              <a:ext cx="171450" cy="1714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458" y="1602993"/>
              <a:ext cx="96441" cy="8572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51937" y="1555496"/>
            <a:ext cx="41624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Observable</a:t>
            </a:r>
            <a:r>
              <a:rPr kumimoji="0" sz="850" b="1" i="1" u="none" strike="noStrike" kern="0" cap="none" spc="-6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Verification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92100" marR="295910" lvl="0" indent="24130" defTabSz="914400" eaLnBrk="1" fontAlgn="auto" latinLnBrk="0" hangingPunct="1">
              <a:lnSpc>
                <a:spcPct val="104299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Uses</a:t>
            </a:r>
            <a:r>
              <a:rPr kumimoji="0" sz="700" b="0" i="1" u="none" strike="noStrike" kern="0" cap="none" spc="3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easily</a:t>
            </a:r>
            <a:r>
              <a:rPr kumimoji="0" sz="700" b="0" i="1" u="none" strike="noStrike" kern="0" cap="none" spc="2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observable</a:t>
            </a:r>
            <a:r>
              <a:rPr kumimoji="0" sz="700" b="0" i="1" u="none" strike="noStrike" kern="0" cap="none" spc="3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household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characteristics,</a:t>
            </a:r>
            <a:r>
              <a:rPr kumimoji="0" sz="700" b="0" i="1" u="none" strike="noStrike" kern="0" cap="none" spc="2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reducing</a:t>
            </a:r>
            <a:r>
              <a:rPr kumimoji="0" sz="700" b="0" i="1" u="none" strike="noStrike" kern="0" cap="none" spc="3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700" b="0" i="1" u="none" strike="noStrike" kern="0" cap="none" spc="3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need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complex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income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documentation</a:t>
            </a:r>
            <a:r>
              <a:rPr kumimoji="0" sz="700" b="0" i="1" u="none" strike="noStrike" kern="0" cap="none" spc="2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tend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to</a:t>
            </a:r>
            <a:r>
              <a:rPr kumimoji="0" sz="700" b="0" i="1" u="none" strike="noStrike" kern="0" cap="none" spc="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capture</a:t>
            </a:r>
            <a:r>
              <a:rPr kumimoji="0" sz="700" b="0" i="1" u="none" strike="noStrike" kern="0" cap="none" spc="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700" b="0" i="1" u="none" strike="noStrike" kern="0" cap="none" spc="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more</a:t>
            </a:r>
            <a:r>
              <a:rPr kumimoji="0" sz="700" b="0" i="1" u="none" strike="noStrike" kern="0" cap="none" spc="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permanent</a:t>
            </a:r>
            <a:r>
              <a:rPr kumimoji="0" sz="700" b="0" i="1" u="none" strike="noStrike" kern="0" cap="none" spc="-1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component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of</a:t>
            </a:r>
            <a:r>
              <a:rPr kumimoji="0" sz="700" b="0" i="1" u="none" strike="noStrike" kern="0" cap="none" spc="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household</a:t>
            </a:r>
            <a:r>
              <a:rPr kumimoji="0" sz="700" b="0" i="1" u="none" strike="noStrike" kern="0" cap="none" spc="-1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income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0504" y="2163140"/>
            <a:ext cx="4183379" cy="603250"/>
            <a:chOff x="330504" y="2163140"/>
            <a:chExt cx="4183379" cy="603250"/>
          </a:xfrm>
        </p:grpSpPr>
        <p:sp>
          <p:nvSpPr>
            <p:cNvPr id="16" name="object 16"/>
            <p:cNvSpPr/>
            <p:nvPr/>
          </p:nvSpPr>
          <p:spPr>
            <a:xfrm>
              <a:off x="330504" y="2163140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79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79" y="602919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30504" y="2163140"/>
              <a:ext cx="21590" cy="603250"/>
            </a:xfrm>
            <a:custGeom>
              <a:avLst/>
              <a:gdLst/>
              <a:ahLst/>
              <a:cxnLst/>
              <a:rect l="l" t="t" r="r" b="b"/>
              <a:pathLst>
                <a:path w="21589" h="603250">
                  <a:moveTo>
                    <a:pt x="21432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21432" y="602919"/>
                  </a:lnTo>
                  <a:lnTo>
                    <a:pt x="21432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942" y="2234565"/>
              <a:ext cx="171450" cy="1714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804" y="2277364"/>
              <a:ext cx="85725" cy="8572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51937" y="2229738"/>
            <a:ext cx="41624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Informal</a:t>
            </a:r>
            <a:r>
              <a:rPr kumimoji="0" sz="850" b="1" i="1" u="none" strike="noStrike" kern="0" cap="none" spc="-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Sector</a:t>
            </a:r>
            <a:r>
              <a:rPr kumimoji="0" sz="850" b="1" i="1" u="none" strike="noStrike" kern="0" cap="none" spc="-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Coverage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92100" marR="352425" lvl="0" indent="24130" defTabSz="914400" eaLnBrk="1" fontAlgn="auto" latinLnBrk="0" hangingPunct="1">
              <a:lnSpc>
                <a:spcPct val="104299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Effectively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identifies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700" b="0" i="1" u="none" strike="noStrike" kern="0" cap="none" spc="3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informal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economies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where</a:t>
            </a:r>
            <a:r>
              <a:rPr kumimoji="0" sz="700" b="0" i="1" u="none" strike="noStrike" kern="0" cap="none" spc="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income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records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are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unavailable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30504" y="2837510"/>
            <a:ext cx="4183379" cy="603250"/>
            <a:chOff x="330504" y="2837510"/>
            <a:chExt cx="4183379" cy="603250"/>
          </a:xfrm>
        </p:grpSpPr>
        <p:sp>
          <p:nvSpPr>
            <p:cNvPr id="22" name="object 22"/>
            <p:cNvSpPr/>
            <p:nvPr/>
          </p:nvSpPr>
          <p:spPr>
            <a:xfrm>
              <a:off x="330504" y="2837510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79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79" y="602919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30504" y="2837510"/>
              <a:ext cx="21590" cy="603250"/>
            </a:xfrm>
            <a:custGeom>
              <a:avLst/>
              <a:gdLst/>
              <a:ahLst/>
              <a:cxnLst/>
              <a:rect l="l" t="t" r="r" b="b"/>
              <a:pathLst>
                <a:path w="21589" h="603250">
                  <a:moveTo>
                    <a:pt x="21432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21432" y="602919"/>
                  </a:lnTo>
                  <a:lnTo>
                    <a:pt x="21432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942" y="2908934"/>
              <a:ext cx="171450" cy="1714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098" y="2951733"/>
              <a:ext cx="107156" cy="8572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51937" y="2904489"/>
            <a:ext cx="4162425" cy="43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Reduced</a:t>
            </a:r>
            <a:r>
              <a:rPr kumimoji="0" sz="850" b="1" i="1" u="none" strike="noStrike" kern="0" cap="none" spc="-6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Manipulation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92100" marR="298450" lvl="0" indent="24130" defTabSz="914400" eaLnBrk="1" fontAlgn="auto" latinLnBrk="0" hangingPunct="1">
              <a:lnSpc>
                <a:spcPct val="104299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More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difficult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manipulate</a:t>
            </a:r>
            <a:r>
              <a:rPr kumimoji="0" sz="700" b="0" i="1" u="none" strike="noStrike" kern="0" cap="none" spc="1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than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self-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reported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income,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as</a:t>
            </a:r>
            <a:r>
              <a:rPr kumimoji="0" sz="700" b="0" i="1" u="none" strike="noStrike" kern="0" cap="none" spc="3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proxy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variables</a:t>
            </a:r>
            <a:r>
              <a:rPr kumimoji="0" sz="700" b="0" i="1" u="none" strike="noStrike" kern="0" cap="none" spc="2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are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harder</a:t>
            </a:r>
            <a:r>
              <a:rPr kumimoji="0" sz="700" b="0" i="1" u="none" strike="noStrike" kern="0" cap="none" spc="3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misrepresent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30039" y="1188719"/>
            <a:ext cx="228600" cy="228600"/>
            <a:chOff x="4630039" y="1188719"/>
            <a:chExt cx="228600" cy="228600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0039" y="1188719"/>
              <a:ext cx="228600" cy="2286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94428" y="1253046"/>
              <a:ext cx="100011" cy="10001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00964" y="730707"/>
            <a:ext cx="853440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0" lvl="0" indent="0" defTabSz="914400" eaLnBrk="1" fontAlgn="auto" latinLnBrk="0" hangingPunct="1">
              <a:lnSpc>
                <a:spcPts val="11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Proxy</a:t>
            </a:r>
            <a:r>
              <a:rPr kumimoji="0" sz="950" b="0" i="1" u="none" strike="noStrike" kern="0" cap="none" spc="-5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Means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Testing (PMT)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offers</a:t>
            </a:r>
            <a:r>
              <a:rPr kumimoji="0" sz="950" b="0" i="1" u="none" strike="noStrike" kern="0" cap="none" spc="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practical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compromise</a:t>
            </a:r>
            <a:r>
              <a:rPr kumimoji="0" sz="950" b="0" i="1" u="none" strike="noStrike" kern="0" cap="none" spc="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between targeting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accuracy</a:t>
            </a:r>
            <a:r>
              <a:rPr kumimoji="0" sz="950" b="0" i="1" u="none" strike="noStrike" kern="0" cap="none" spc="-8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administrative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feasibility</a:t>
            </a:r>
            <a:r>
              <a:rPr kumimoji="0" sz="950" b="0" i="1" u="none" strike="noStrike" kern="0" cap="none" spc="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contexts</a:t>
            </a:r>
            <a:r>
              <a:rPr kumimoji="0" sz="950" b="0" i="1" u="none" strike="noStrike" kern="0" cap="none" spc="3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where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direct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income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verification</a:t>
            </a:r>
            <a:r>
              <a:rPr kumimoji="0" sz="950" b="0" i="1" u="none" strike="noStrike" kern="0" cap="none" spc="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ts val="11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difficult,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but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comes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its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own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set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challenges.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635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5040" algn="l"/>
              </a:tabLst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Key</a:t>
            </a:r>
            <a:r>
              <a:rPr kumimoji="0" sz="1050" b="1" i="1" u="none" strike="noStrike" kern="0" cap="none" spc="-4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Advantages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	Key</a:t>
            </a:r>
            <a:r>
              <a:rPr kumimoji="0" sz="1050" b="1" i="1" u="none" strike="noStrike" kern="0" cap="none" spc="-5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Challenges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630039" y="1488770"/>
            <a:ext cx="4183379" cy="603250"/>
            <a:chOff x="4630039" y="1488770"/>
            <a:chExt cx="4183379" cy="603250"/>
          </a:xfrm>
        </p:grpSpPr>
        <p:sp>
          <p:nvSpPr>
            <p:cNvPr id="32" name="object 32"/>
            <p:cNvSpPr/>
            <p:nvPr/>
          </p:nvSpPr>
          <p:spPr>
            <a:xfrm>
              <a:off x="4630039" y="1488770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80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80" y="602919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D25200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630039" y="1488770"/>
              <a:ext cx="21590" cy="603250"/>
            </a:xfrm>
            <a:custGeom>
              <a:avLst/>
              <a:gdLst/>
              <a:ahLst/>
              <a:cxnLst/>
              <a:rect l="l" t="t" r="r" b="b"/>
              <a:pathLst>
                <a:path w="21589" h="603250">
                  <a:moveTo>
                    <a:pt x="21432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21432" y="602919"/>
                  </a:lnTo>
                  <a:lnTo>
                    <a:pt x="21432" y="0"/>
                  </a:lnTo>
                  <a:close/>
                </a:path>
              </a:pathLst>
            </a:custGeom>
            <a:solidFill>
              <a:srgbClr val="D252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01540" y="1560194"/>
              <a:ext cx="171450" cy="1714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44339" y="1602993"/>
              <a:ext cx="85722" cy="8572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651471" y="1555496"/>
            <a:ext cx="4162425" cy="32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200"/>
                </a:solidFill>
                <a:effectLst/>
                <a:uLnTx/>
                <a:uFillTx/>
                <a:latin typeface="Noto Sans"/>
                <a:cs typeface="Noto Sans"/>
              </a:rPr>
              <a:t>Prediction</a:t>
            </a:r>
            <a:r>
              <a:rPr kumimoji="0" sz="850" b="1" i="1" u="none" strike="noStrike" kern="0" cap="none" spc="-25" normalizeH="0" baseline="0" noProof="0" dirty="0">
                <a:ln>
                  <a:noFill/>
                </a:ln>
                <a:solidFill>
                  <a:srgbClr val="D252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200"/>
                </a:solidFill>
                <a:effectLst/>
                <a:uLnTx/>
                <a:uFillTx/>
                <a:latin typeface="Noto Sans"/>
                <a:cs typeface="Noto Sans"/>
              </a:rPr>
              <a:t>Errors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1750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Statistical</a:t>
            </a:r>
            <a:r>
              <a:rPr kumimoji="0" sz="700" b="0" i="1" u="none" strike="noStrike" kern="0" cap="none" spc="1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models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inevitably</a:t>
            </a:r>
            <a:r>
              <a:rPr kumimoji="0" sz="700" b="0" i="1" u="none" strike="noStrike" kern="0" cap="none" spc="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produce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both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inclusion</a:t>
            </a:r>
            <a:r>
              <a:rPr kumimoji="0" sz="700" b="0" i="1" u="none" strike="noStrike" kern="0" cap="none" spc="3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700" b="0" i="1" u="none" strike="noStrike" kern="0" cap="none" spc="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exclusion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errors,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630039" y="2163140"/>
            <a:ext cx="4183379" cy="603250"/>
            <a:chOff x="4630039" y="2163140"/>
            <a:chExt cx="4183379" cy="603250"/>
          </a:xfrm>
        </p:grpSpPr>
        <p:sp>
          <p:nvSpPr>
            <p:cNvPr id="38" name="object 38"/>
            <p:cNvSpPr/>
            <p:nvPr/>
          </p:nvSpPr>
          <p:spPr>
            <a:xfrm>
              <a:off x="4630039" y="2163140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80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80" y="602919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D25200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4630039" y="2163140"/>
              <a:ext cx="21590" cy="603250"/>
            </a:xfrm>
            <a:custGeom>
              <a:avLst/>
              <a:gdLst/>
              <a:ahLst/>
              <a:cxnLst/>
              <a:rect l="l" t="t" r="r" b="b"/>
              <a:pathLst>
                <a:path w="21589" h="603250">
                  <a:moveTo>
                    <a:pt x="21432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21432" y="602919"/>
                  </a:lnTo>
                  <a:lnTo>
                    <a:pt x="21432" y="0"/>
                  </a:lnTo>
                  <a:close/>
                </a:path>
              </a:pathLst>
            </a:custGeom>
            <a:solidFill>
              <a:srgbClr val="D252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01540" y="2234565"/>
              <a:ext cx="171450" cy="17145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4339" y="2277364"/>
              <a:ext cx="85722" cy="85725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651471" y="2229738"/>
            <a:ext cx="41624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200"/>
                </a:solidFill>
                <a:effectLst/>
                <a:uLnTx/>
                <a:uFillTx/>
                <a:latin typeface="Noto Sans"/>
                <a:cs typeface="Noto Sans"/>
              </a:rPr>
              <a:t>Static</a:t>
            </a:r>
            <a:r>
              <a:rPr kumimoji="0" sz="850" b="1" i="1" u="none" strike="noStrike" kern="0" cap="none" spc="-25" normalizeH="0" baseline="0" noProof="0" dirty="0">
                <a:ln>
                  <a:noFill/>
                </a:ln>
                <a:solidFill>
                  <a:srgbClr val="D252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200"/>
                </a:solidFill>
                <a:effectLst/>
                <a:uLnTx/>
                <a:uFillTx/>
                <a:latin typeface="Noto Sans"/>
                <a:cs typeface="Noto Sans"/>
              </a:rPr>
              <a:t>Nature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94640" marR="205104" lvl="0" indent="22860" defTabSz="914400" eaLnBrk="1" fontAlgn="auto" latinLnBrk="0" hangingPunct="1">
              <a:lnSpc>
                <a:spcPct val="104299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r>
              <a:rPr kumimoji="0" sz="700" b="0" i="1" u="none" strike="noStrike" kern="0" cap="none" spc="2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formulas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capture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household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conditions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at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700" b="0" i="1" u="none" strike="noStrike" kern="0" cap="none" spc="3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specific</a:t>
            </a:r>
            <a:r>
              <a:rPr kumimoji="0" sz="700" b="0" i="1" u="none" strike="noStrike" kern="0" cap="none" spc="3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point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700" b="0" i="1" u="none" strike="noStrike" kern="0" cap="none" spc="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time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700" b="0" i="1" u="none" strike="noStrike" kern="0" cap="none" spc="1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not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reflect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sudden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shocks.</a:t>
            </a:r>
            <a:r>
              <a:rPr kumimoji="0" sz="700" b="0" i="1" u="none" strike="noStrike" kern="0" cap="none" spc="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Data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collection</a:t>
            </a:r>
            <a:r>
              <a:rPr kumimoji="0" sz="700" b="0" i="1" u="none" strike="noStrike" kern="0" cap="none" spc="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typically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occurs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only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every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few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years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630039" y="2837510"/>
            <a:ext cx="4183379" cy="603250"/>
            <a:chOff x="4630039" y="2837510"/>
            <a:chExt cx="4183379" cy="603250"/>
          </a:xfrm>
        </p:grpSpPr>
        <p:sp>
          <p:nvSpPr>
            <p:cNvPr id="44" name="object 44"/>
            <p:cNvSpPr/>
            <p:nvPr/>
          </p:nvSpPr>
          <p:spPr>
            <a:xfrm>
              <a:off x="4630039" y="2837510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80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80" y="602919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D25200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4630039" y="2837510"/>
              <a:ext cx="21590" cy="603250"/>
            </a:xfrm>
            <a:custGeom>
              <a:avLst/>
              <a:gdLst/>
              <a:ahLst/>
              <a:cxnLst/>
              <a:rect l="l" t="t" r="r" b="b"/>
              <a:pathLst>
                <a:path w="21589" h="603250">
                  <a:moveTo>
                    <a:pt x="21432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21432" y="602919"/>
                  </a:lnTo>
                  <a:lnTo>
                    <a:pt x="21432" y="0"/>
                  </a:lnTo>
                  <a:close/>
                </a:path>
              </a:pathLst>
            </a:custGeom>
            <a:solidFill>
              <a:srgbClr val="D252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01540" y="2908934"/>
              <a:ext cx="171450" cy="17145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44339" y="2951733"/>
              <a:ext cx="85722" cy="85725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651471" y="2904489"/>
            <a:ext cx="4162425" cy="43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200"/>
                </a:solidFill>
                <a:effectLst/>
                <a:uLnTx/>
                <a:uFillTx/>
                <a:latin typeface="Noto Sans"/>
                <a:cs typeface="Noto Sans"/>
              </a:rPr>
              <a:t>Transparency</a:t>
            </a:r>
            <a:r>
              <a:rPr kumimoji="0" sz="850" b="1" i="1" u="none" strike="noStrike" kern="0" cap="none" spc="-40" normalizeH="0" baseline="0" noProof="0" dirty="0">
                <a:ln>
                  <a:noFill/>
                </a:ln>
                <a:solidFill>
                  <a:srgbClr val="D252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200"/>
                </a:solidFill>
                <a:effectLst/>
                <a:uLnTx/>
                <a:uFillTx/>
                <a:latin typeface="Noto Sans"/>
                <a:cs typeface="Noto Sans"/>
              </a:rPr>
              <a:t>Issues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94640" marR="431165" lvl="0" indent="22860" defTabSz="914400" eaLnBrk="1" fontAlgn="auto" latinLnBrk="0" hangingPunct="1">
              <a:lnSpc>
                <a:spcPct val="104299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Complex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scoring</a:t>
            </a:r>
            <a:r>
              <a:rPr kumimoji="0" sz="700" b="0" i="1" u="none" strike="noStrike" kern="0" cap="none" spc="3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formulas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can</a:t>
            </a:r>
            <a:r>
              <a:rPr kumimoji="0" sz="700" b="0" i="1" u="none" strike="noStrike" kern="0" cap="none" spc="3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be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difficult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beneficiaries</a:t>
            </a:r>
            <a:r>
              <a:rPr kumimoji="0" sz="700" b="0" i="1" u="none" strike="noStrike" kern="0" cap="none" spc="3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understand,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potentially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reducing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program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C50"/>
                </a:solidFill>
                <a:effectLst/>
                <a:uLnTx/>
                <a:uFillTx/>
                <a:latin typeface="Noto Sans"/>
                <a:cs typeface="Noto Sans"/>
              </a:rPr>
              <a:t>legitimacy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2313" y="1362544"/>
            <a:ext cx="2827274" cy="27190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0971" y="1362557"/>
            <a:ext cx="2692780" cy="27105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77741" y="4079849"/>
            <a:ext cx="1360170" cy="278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36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cs typeface="Century Gothic"/>
              </a:rPr>
              <a:t>Source:</a:t>
            </a:r>
            <a:r>
              <a:rPr kumimoji="0" sz="8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cs typeface="Century Gothic"/>
              </a:rPr>
              <a:t>Hanna</a:t>
            </a:r>
            <a:r>
              <a:rPr kumimoji="0" sz="8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cs typeface="Century Gothic"/>
              </a:rPr>
              <a:t>and</a:t>
            </a:r>
            <a:r>
              <a:rPr kumimoji="0" sz="8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cs typeface="Century Gothic"/>
              </a:rPr>
              <a:t>Olken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cs typeface="Century Gothic"/>
              </a:rPr>
              <a:t>(2018)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63"/>
            <a:ext cx="9144000" cy="643255"/>
            <a:chOff x="0" y="63"/>
            <a:chExt cx="9144000" cy="643255"/>
          </a:xfrm>
        </p:grpSpPr>
        <p:sp>
          <p:nvSpPr>
            <p:cNvPr id="6" name="object 6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14425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36925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Proxy-means</a:t>
            </a:r>
            <a:r>
              <a:rPr spc="3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tests</a:t>
            </a:r>
            <a:r>
              <a:rPr spc="5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are</a:t>
            </a:r>
            <a:r>
              <a:rPr spc="55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imperfect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455295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75789" algn="l"/>
              </a:tabLst>
            </a:pPr>
            <a:r>
              <a:rPr dirty="0">
                <a:solidFill>
                  <a:srgbClr val="EBEFF0"/>
                </a:solidFill>
              </a:rPr>
              <a:t>PMT</a:t>
            </a:r>
            <a:r>
              <a:rPr spc="10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Targeting:</a:t>
            </a:r>
            <a:r>
              <a:rPr dirty="0">
                <a:solidFill>
                  <a:srgbClr val="EBEFF0"/>
                </a:solidFill>
              </a:rPr>
              <a:t>	Data</a:t>
            </a:r>
            <a:r>
              <a:rPr spc="4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Collection</a:t>
            </a:r>
            <a:r>
              <a:rPr spc="40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Process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9006" y="797813"/>
            <a:ext cx="8249284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Effective</a:t>
            </a:r>
            <a:r>
              <a:rPr kumimoji="0" sz="850" b="0" i="1" u="none" strike="noStrike" kern="0" cap="none" spc="-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Proxy Means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Testing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(PMT)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requires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systematic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data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collection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observable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characteristics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serve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</a:t>
            </a:r>
            <a:r>
              <a:rPr kumimoji="0" sz="8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reliable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proxies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income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consumption levels.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0504" y="1113027"/>
            <a:ext cx="4528185" cy="1260475"/>
            <a:chOff x="330504" y="1113027"/>
            <a:chExt cx="4528185" cy="12604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504" y="1113027"/>
              <a:ext cx="228600" cy="228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301" y="1177226"/>
              <a:ext cx="75008" cy="1000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0038" y="1113027"/>
              <a:ext cx="228600" cy="228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4427" y="1177226"/>
              <a:ext cx="100012" cy="1000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0038" y="1413002"/>
              <a:ext cx="171450" cy="1714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2964" y="1455927"/>
              <a:ext cx="85725" cy="857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0038" y="1807336"/>
              <a:ext cx="171450" cy="1714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2169" y="1850262"/>
              <a:ext cx="107156" cy="857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0038" y="2201672"/>
              <a:ext cx="171450" cy="1714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2964" y="2244470"/>
              <a:ext cx="85725" cy="8572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52983" y="1127505"/>
            <a:ext cx="151955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Data</a:t>
            </a:r>
            <a:r>
              <a:rPr kumimoji="0" sz="1050" b="1" i="1" u="none" strike="noStrike" kern="0" cap="none" spc="-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Collection</a:t>
            </a:r>
            <a:r>
              <a:rPr kumimoji="0" sz="1050" b="1" i="1" u="none" strike="noStrike" kern="0" cap="none" spc="-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Workflow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0504" y="1412976"/>
            <a:ext cx="4183379" cy="567690"/>
            <a:chOff x="330504" y="1412976"/>
            <a:chExt cx="4183379" cy="567690"/>
          </a:xfrm>
        </p:grpSpPr>
        <p:sp>
          <p:nvSpPr>
            <p:cNvPr id="21" name="object 21"/>
            <p:cNvSpPr/>
            <p:nvPr/>
          </p:nvSpPr>
          <p:spPr>
            <a:xfrm>
              <a:off x="330504" y="1412976"/>
              <a:ext cx="4183379" cy="567690"/>
            </a:xfrm>
            <a:custGeom>
              <a:avLst/>
              <a:gdLst/>
              <a:ahLst/>
              <a:cxnLst/>
              <a:rect l="l" t="t" r="r" b="b"/>
              <a:pathLst>
                <a:path w="4183379" h="567689">
                  <a:moveTo>
                    <a:pt x="4183379" y="0"/>
                  </a:moveTo>
                  <a:lnTo>
                    <a:pt x="0" y="0"/>
                  </a:lnTo>
                  <a:lnTo>
                    <a:pt x="0" y="567207"/>
                  </a:lnTo>
                  <a:lnTo>
                    <a:pt x="4183379" y="567207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7654" y="1470152"/>
              <a:ext cx="171450" cy="17145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30504" y="2051621"/>
            <a:ext cx="4183379" cy="437515"/>
            <a:chOff x="330504" y="2051621"/>
            <a:chExt cx="4183379" cy="437515"/>
          </a:xfrm>
        </p:grpSpPr>
        <p:sp>
          <p:nvSpPr>
            <p:cNvPr id="24" name="object 24"/>
            <p:cNvSpPr/>
            <p:nvPr/>
          </p:nvSpPr>
          <p:spPr>
            <a:xfrm>
              <a:off x="330504" y="2051621"/>
              <a:ext cx="4183379" cy="437515"/>
            </a:xfrm>
            <a:custGeom>
              <a:avLst/>
              <a:gdLst/>
              <a:ahLst/>
              <a:cxnLst/>
              <a:rect l="l" t="t" r="r" b="b"/>
              <a:pathLst>
                <a:path w="4183379" h="437514">
                  <a:moveTo>
                    <a:pt x="4183379" y="0"/>
                  </a:moveTo>
                  <a:lnTo>
                    <a:pt x="0" y="0"/>
                  </a:lnTo>
                  <a:lnTo>
                    <a:pt x="0" y="437197"/>
                  </a:lnTo>
                  <a:lnTo>
                    <a:pt x="4183379" y="437197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7654" y="2108834"/>
              <a:ext cx="171450" cy="171450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30504" y="2560294"/>
            <a:ext cx="4183379" cy="567690"/>
            <a:chOff x="330504" y="2560294"/>
            <a:chExt cx="4183379" cy="567690"/>
          </a:xfrm>
        </p:grpSpPr>
        <p:sp>
          <p:nvSpPr>
            <p:cNvPr id="27" name="object 27"/>
            <p:cNvSpPr/>
            <p:nvPr/>
          </p:nvSpPr>
          <p:spPr>
            <a:xfrm>
              <a:off x="330504" y="2560294"/>
              <a:ext cx="4183379" cy="567690"/>
            </a:xfrm>
            <a:custGeom>
              <a:avLst/>
              <a:gdLst/>
              <a:ahLst/>
              <a:cxnLst/>
              <a:rect l="l" t="t" r="r" b="b"/>
              <a:pathLst>
                <a:path w="4183379" h="567689">
                  <a:moveTo>
                    <a:pt x="4183379" y="0"/>
                  </a:moveTo>
                  <a:lnTo>
                    <a:pt x="0" y="0"/>
                  </a:lnTo>
                  <a:lnTo>
                    <a:pt x="0" y="567207"/>
                  </a:lnTo>
                  <a:lnTo>
                    <a:pt x="4183379" y="567207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654" y="2617470"/>
              <a:ext cx="171450" cy="17145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30504" y="3198939"/>
            <a:ext cx="4183379" cy="437515"/>
            <a:chOff x="330504" y="3198939"/>
            <a:chExt cx="4183379" cy="437515"/>
          </a:xfrm>
        </p:grpSpPr>
        <p:sp>
          <p:nvSpPr>
            <p:cNvPr id="30" name="object 30"/>
            <p:cNvSpPr/>
            <p:nvPr/>
          </p:nvSpPr>
          <p:spPr>
            <a:xfrm>
              <a:off x="330504" y="3198939"/>
              <a:ext cx="4183379" cy="437515"/>
            </a:xfrm>
            <a:custGeom>
              <a:avLst/>
              <a:gdLst/>
              <a:ahLst/>
              <a:cxnLst/>
              <a:rect l="l" t="t" r="r" b="b"/>
              <a:pathLst>
                <a:path w="4183379" h="437514">
                  <a:moveTo>
                    <a:pt x="4183379" y="0"/>
                  </a:moveTo>
                  <a:lnTo>
                    <a:pt x="0" y="0"/>
                  </a:lnTo>
                  <a:lnTo>
                    <a:pt x="0" y="437197"/>
                  </a:lnTo>
                  <a:lnTo>
                    <a:pt x="4183379" y="437197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7654" y="3256025"/>
              <a:ext cx="171450" cy="17145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330504" y="3707549"/>
            <a:ext cx="4183379" cy="437515"/>
            <a:chOff x="330504" y="3707549"/>
            <a:chExt cx="4183379" cy="437515"/>
          </a:xfrm>
        </p:grpSpPr>
        <p:sp>
          <p:nvSpPr>
            <p:cNvPr id="33" name="object 33"/>
            <p:cNvSpPr/>
            <p:nvPr/>
          </p:nvSpPr>
          <p:spPr>
            <a:xfrm>
              <a:off x="330504" y="3707549"/>
              <a:ext cx="4183379" cy="437515"/>
            </a:xfrm>
            <a:custGeom>
              <a:avLst/>
              <a:gdLst/>
              <a:ahLst/>
              <a:cxnLst/>
              <a:rect l="l" t="t" r="r" b="b"/>
              <a:pathLst>
                <a:path w="4183379" h="437514">
                  <a:moveTo>
                    <a:pt x="4183379" y="0"/>
                  </a:moveTo>
                  <a:lnTo>
                    <a:pt x="0" y="0"/>
                  </a:lnTo>
                  <a:lnTo>
                    <a:pt x="0" y="437197"/>
                  </a:lnTo>
                  <a:lnTo>
                    <a:pt x="4183379" y="437197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7654" y="3764661"/>
              <a:ext cx="171450" cy="171488"/>
            </a:xfrm>
            <a:prstGeom prst="rect">
              <a:avLst/>
            </a:prstGeom>
          </p:spPr>
        </p:pic>
      </p:grp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330504" y="1412989"/>
          <a:ext cx="4172583" cy="2729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1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600" b="1" i="1" dirty="0">
                          <a:solidFill>
                            <a:srgbClr val="EBEFF0"/>
                          </a:solidFill>
                          <a:latin typeface="Noto Sans"/>
                          <a:cs typeface="Noto Sans"/>
                        </a:rPr>
                        <a:t>1</a:t>
                      </a:r>
                      <a:endParaRPr sz="600">
                        <a:latin typeface="Noto Sans"/>
                        <a:cs typeface="Noto Sans"/>
                      </a:endParaRPr>
                    </a:p>
                  </a:txBody>
                  <a:tcPr marL="0" marR="0" marT="6350" marB="0">
                    <a:lnL w="28575">
                      <a:solidFill>
                        <a:srgbClr val="1A5276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Questionnaire</a:t>
                      </a:r>
                      <a:r>
                        <a:rPr sz="850" b="1" i="1" spc="-3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Design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Develop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standardized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questionnaires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capturing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key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proxy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variables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identified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the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2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PMT</a:t>
                      </a:r>
                      <a:endParaRPr sz="700">
                        <a:latin typeface="Noto Sans"/>
                        <a:cs typeface="Noto Sans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formula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70485" marB="0"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600" b="1" i="1" dirty="0">
                          <a:solidFill>
                            <a:srgbClr val="EBEFF0"/>
                          </a:solidFill>
                          <a:latin typeface="Noto Sans"/>
                          <a:cs typeface="Noto Sans"/>
                        </a:rPr>
                        <a:t>2</a:t>
                      </a:r>
                      <a:endParaRPr sz="600">
                        <a:latin typeface="Noto Sans"/>
                        <a:cs typeface="Noto Sans"/>
                      </a:endParaRPr>
                    </a:p>
                  </a:txBody>
                  <a:tcPr marL="0" marR="0" marT="5715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Enumerator</a:t>
                      </a:r>
                      <a:r>
                        <a:rPr sz="850" b="1" i="1" spc="-2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Training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Train</a:t>
                      </a:r>
                      <a:r>
                        <a:rPr sz="700" i="1" spc="4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field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staff</a:t>
                      </a:r>
                      <a:r>
                        <a:rPr sz="700" i="1" spc="9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on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questionnaire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administration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verification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protocols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0668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600" b="1" i="1" dirty="0">
                          <a:solidFill>
                            <a:srgbClr val="EBEFF0"/>
                          </a:solidFill>
                          <a:latin typeface="Noto Sans"/>
                          <a:cs typeface="Noto Sans"/>
                        </a:rPr>
                        <a:t>3</a:t>
                      </a:r>
                      <a:endParaRPr sz="600">
                        <a:latin typeface="Noto Sans"/>
                        <a:cs typeface="Noto Sans"/>
                      </a:endParaRPr>
                    </a:p>
                  </a:txBody>
                  <a:tcPr marL="0" marR="0" marT="5715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Household</a:t>
                      </a:r>
                      <a:r>
                        <a:rPr sz="850" b="1" i="1" spc="-2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Visits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Conduct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in-person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visits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administer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questionnaires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observe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housing</a:t>
                      </a:r>
                      <a:r>
                        <a:rPr sz="700" i="1" spc="1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conditions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0668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600" b="1" i="1" dirty="0">
                          <a:solidFill>
                            <a:srgbClr val="EBEFF0"/>
                          </a:solidFill>
                          <a:latin typeface="Noto Sans"/>
                          <a:cs typeface="Noto Sans"/>
                        </a:rPr>
                        <a:t>4</a:t>
                      </a:r>
                      <a:endParaRPr sz="600">
                        <a:latin typeface="Noto Sans"/>
                        <a:cs typeface="Noto Sans"/>
                      </a:endParaRPr>
                    </a:p>
                  </a:txBody>
                  <a:tcPr marL="0" marR="0" marT="5715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Data</a:t>
                      </a:r>
                      <a:r>
                        <a:rPr sz="850" b="1" i="1" spc="-2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Verification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Implement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spot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checks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and/or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community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validation</a:t>
                      </a:r>
                      <a:r>
                        <a:rPr sz="700" i="1" spc="3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verify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data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accuracy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0668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600" b="1" i="1" dirty="0">
                          <a:solidFill>
                            <a:srgbClr val="EBEFF0"/>
                          </a:solidFill>
                          <a:latin typeface="Noto Sans"/>
                          <a:cs typeface="Noto Sans"/>
                        </a:rPr>
                        <a:t>5</a:t>
                      </a:r>
                      <a:endParaRPr sz="600">
                        <a:latin typeface="Noto Sans"/>
                        <a:cs typeface="Noto Sans"/>
                      </a:endParaRPr>
                    </a:p>
                  </a:txBody>
                  <a:tcPr marL="0" marR="0" marT="5715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Score</a:t>
                      </a:r>
                      <a:r>
                        <a:rPr sz="850" b="1" i="1" spc="-3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Calculation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Process</a:t>
                      </a:r>
                      <a:r>
                        <a:rPr sz="700" i="1" spc="4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collected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data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through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the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PMT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formula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determine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eligibility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0668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4861052" y="1127505"/>
            <a:ext cx="3548379" cy="1395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4775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Data</a:t>
            </a:r>
            <a:r>
              <a:rPr kumimoji="0" sz="1050" b="1" i="1" u="none" strike="noStrike" kern="0" cap="none" spc="-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Collection</a:t>
            </a:r>
            <a:r>
              <a:rPr kumimoji="0" sz="1050" b="1" i="1" u="none" strike="noStrike" kern="0" cap="none" spc="-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Challenges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Time</a:t>
            </a:r>
            <a:r>
              <a:rPr kumimoji="0" sz="850" b="1" i="1" u="none" strike="noStrike" kern="0" cap="none" spc="-3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1" i="1" u="none" strike="noStrike" kern="0" cap="none" spc="-3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Resource</a:t>
            </a:r>
            <a:r>
              <a:rPr kumimoji="0" sz="850" b="1" i="1" u="none" strike="noStrike" kern="0" cap="none" spc="-4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Intensity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6830" marR="0" lvl="0" indent="0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</a:t>
            </a:r>
            <a:r>
              <a:rPr kumimoji="0" sz="7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visits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require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significant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time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personnel,</a:t>
            </a:r>
            <a:r>
              <a:rPr kumimoji="0" sz="7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especially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remote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areas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Response</a:t>
            </a:r>
            <a:r>
              <a:rPr kumimoji="0" sz="850" b="1" i="1" u="none" strike="noStrike" kern="0" cap="none" spc="-2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Manipulation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6830" marR="0" lvl="0" indent="0" defTabSz="91440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modify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responses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hide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assets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if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they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understand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criteria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Enumerator</a:t>
            </a:r>
            <a:r>
              <a:rPr kumimoji="0" sz="850" b="1" i="1" u="none" strike="noStrike" kern="0" cap="none" spc="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Inconsistency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6830" marR="0" lvl="0" indent="0" defTabSz="91440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Different</a:t>
            </a:r>
            <a:r>
              <a:rPr kumimoji="0" sz="7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interpretations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among</a:t>
            </a:r>
            <a:r>
              <a:rPr kumimoji="0" sz="7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enumerators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can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introduce</a:t>
            </a:r>
            <a:r>
              <a:rPr kumimoji="0" sz="7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systematic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bias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"/>
            <a:ext cx="9144000" cy="5143500"/>
            <a:chOff x="0" y="25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"/>
              <a:ext cx="9143999" cy="51434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4425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25044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Categorical</a:t>
            </a:r>
            <a:r>
              <a:rPr spc="85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Targeting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3202" y="773683"/>
            <a:ext cx="8505825" cy="313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lvl="0" indent="31750" defTabSz="914400" eaLnBrk="1" fontAlgn="auto" latinLnBrk="0" hangingPunct="1">
              <a:lnSpc>
                <a:spcPts val="113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Categorical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provides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benefits to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individuals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based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easily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observable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characteristics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are correlated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vulnerability, without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directly measuring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income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wealth.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0050" y="1260094"/>
            <a:ext cx="4114800" cy="1061720"/>
            <a:chOff x="400050" y="1260094"/>
            <a:chExt cx="4114800" cy="1061720"/>
          </a:xfrm>
        </p:grpSpPr>
        <p:sp>
          <p:nvSpPr>
            <p:cNvPr id="9" name="object 9"/>
            <p:cNvSpPr/>
            <p:nvPr/>
          </p:nvSpPr>
          <p:spPr>
            <a:xfrm>
              <a:off x="400050" y="1260094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128587" y="0"/>
                  </a:moveTo>
                  <a:lnTo>
                    <a:pt x="78534" y="10118"/>
                  </a:lnTo>
                  <a:lnTo>
                    <a:pt x="37661" y="37703"/>
                  </a:lnTo>
                  <a:lnTo>
                    <a:pt x="10104" y="78599"/>
                  </a:lnTo>
                  <a:lnTo>
                    <a:pt x="0" y="128650"/>
                  </a:lnTo>
                  <a:lnTo>
                    <a:pt x="10104" y="178683"/>
                  </a:lnTo>
                  <a:lnTo>
                    <a:pt x="37661" y="219535"/>
                  </a:lnTo>
                  <a:lnTo>
                    <a:pt x="78534" y="247076"/>
                  </a:lnTo>
                  <a:lnTo>
                    <a:pt x="128587" y="257175"/>
                  </a:lnTo>
                  <a:lnTo>
                    <a:pt x="178640" y="247076"/>
                  </a:lnTo>
                  <a:lnTo>
                    <a:pt x="219513" y="219535"/>
                  </a:lnTo>
                  <a:lnTo>
                    <a:pt x="247070" y="178683"/>
                  </a:lnTo>
                  <a:lnTo>
                    <a:pt x="257175" y="128650"/>
                  </a:lnTo>
                  <a:lnTo>
                    <a:pt x="247070" y="78599"/>
                  </a:lnTo>
                  <a:lnTo>
                    <a:pt x="219513" y="37703"/>
                  </a:lnTo>
                  <a:lnTo>
                    <a:pt x="178640" y="10118"/>
                  </a:lnTo>
                  <a:lnTo>
                    <a:pt x="128587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331595"/>
              <a:ext cx="142875" cy="114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0050" y="1624507"/>
              <a:ext cx="4114800" cy="697230"/>
            </a:xfrm>
            <a:custGeom>
              <a:avLst/>
              <a:gdLst/>
              <a:ahLst/>
              <a:cxnLst/>
              <a:rect l="l" t="t" r="r" b="b"/>
              <a:pathLst>
                <a:path w="4114800" h="697230">
                  <a:moveTo>
                    <a:pt x="4114800" y="0"/>
                  </a:moveTo>
                  <a:lnTo>
                    <a:pt x="0" y="0"/>
                  </a:lnTo>
                  <a:lnTo>
                    <a:pt x="0" y="697179"/>
                  </a:lnTo>
                  <a:lnTo>
                    <a:pt x="4114800" y="697179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00050" y="1624507"/>
              <a:ext cx="21590" cy="697230"/>
            </a:xfrm>
            <a:custGeom>
              <a:avLst/>
              <a:gdLst/>
              <a:ahLst/>
              <a:cxnLst/>
              <a:rect l="l" t="t" r="r" b="b"/>
              <a:pathLst>
                <a:path w="21590" h="697230">
                  <a:moveTo>
                    <a:pt x="21431" y="0"/>
                  </a:moveTo>
                  <a:lnTo>
                    <a:pt x="0" y="0"/>
                  </a:lnTo>
                  <a:lnTo>
                    <a:pt x="0" y="697179"/>
                  </a:lnTo>
                  <a:lnTo>
                    <a:pt x="21431" y="697179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775" y="1710181"/>
              <a:ext cx="228600" cy="2285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565" y="1774507"/>
              <a:ext cx="125016" cy="10001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71550" y="1272920"/>
            <a:ext cx="21590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Common</a:t>
            </a:r>
            <a:r>
              <a:rPr kumimoji="0" sz="1200" b="1" i="1" u="none" strike="noStrike" kern="0" cap="none" spc="9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200" b="1" i="1" u="none" strike="noStrike" kern="0" cap="none" spc="10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Categories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1481" y="1715262"/>
            <a:ext cx="4093845" cy="50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Demographic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Groups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78460" marR="572135" lvl="0" indent="27305" defTabSz="914400" eaLnBrk="1" fontAlgn="auto" latinLnBrk="0" hangingPunct="1">
              <a:lnSpc>
                <a:spcPts val="1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based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on age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(children,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elderly),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gender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(female-headed households),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8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disability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status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0050" y="2407335"/>
            <a:ext cx="4114800" cy="697230"/>
            <a:chOff x="400050" y="2407335"/>
            <a:chExt cx="4114800" cy="697230"/>
          </a:xfrm>
        </p:grpSpPr>
        <p:sp>
          <p:nvSpPr>
            <p:cNvPr id="18" name="object 18"/>
            <p:cNvSpPr/>
            <p:nvPr/>
          </p:nvSpPr>
          <p:spPr>
            <a:xfrm>
              <a:off x="400050" y="2407335"/>
              <a:ext cx="4114800" cy="697230"/>
            </a:xfrm>
            <a:custGeom>
              <a:avLst/>
              <a:gdLst/>
              <a:ahLst/>
              <a:cxnLst/>
              <a:rect l="l" t="t" r="r" b="b"/>
              <a:pathLst>
                <a:path w="4114800" h="697230">
                  <a:moveTo>
                    <a:pt x="4114800" y="0"/>
                  </a:moveTo>
                  <a:lnTo>
                    <a:pt x="0" y="0"/>
                  </a:lnTo>
                  <a:lnTo>
                    <a:pt x="0" y="697179"/>
                  </a:lnTo>
                  <a:lnTo>
                    <a:pt x="4114800" y="697179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00050" y="2407335"/>
              <a:ext cx="21590" cy="697230"/>
            </a:xfrm>
            <a:custGeom>
              <a:avLst/>
              <a:gdLst/>
              <a:ahLst/>
              <a:cxnLst/>
              <a:rect l="l" t="t" r="r" b="b"/>
              <a:pathLst>
                <a:path w="21590" h="697230">
                  <a:moveTo>
                    <a:pt x="21431" y="0"/>
                  </a:moveTo>
                  <a:lnTo>
                    <a:pt x="0" y="0"/>
                  </a:lnTo>
                  <a:lnTo>
                    <a:pt x="0" y="697179"/>
                  </a:lnTo>
                  <a:lnTo>
                    <a:pt x="21431" y="697179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775" y="2493137"/>
              <a:ext cx="228600" cy="2286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565" y="2557462"/>
              <a:ext cx="125016" cy="10001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21481" y="2498217"/>
            <a:ext cx="4093845" cy="50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Life-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Cycle</a:t>
            </a:r>
            <a:r>
              <a:rPr kumimoji="0" sz="950" b="1" i="1" u="none" strike="noStrike" kern="0" cap="none" spc="-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Vulnerabilities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78460" marR="502920" lvl="0" indent="27305" defTabSz="914400" eaLnBrk="1" fontAlgn="auto" latinLnBrk="0" hangingPunct="1">
              <a:lnSpc>
                <a:spcPts val="1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based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specific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life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stages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heightened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vulnerability (pregnancy,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school-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age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children,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retirement)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0050" y="3190303"/>
            <a:ext cx="4114800" cy="697230"/>
            <a:chOff x="400050" y="3190303"/>
            <a:chExt cx="4114800" cy="697230"/>
          </a:xfrm>
        </p:grpSpPr>
        <p:sp>
          <p:nvSpPr>
            <p:cNvPr id="24" name="object 24"/>
            <p:cNvSpPr/>
            <p:nvPr/>
          </p:nvSpPr>
          <p:spPr>
            <a:xfrm>
              <a:off x="400050" y="3190303"/>
              <a:ext cx="4114800" cy="697230"/>
            </a:xfrm>
            <a:custGeom>
              <a:avLst/>
              <a:gdLst/>
              <a:ahLst/>
              <a:cxnLst/>
              <a:rect l="l" t="t" r="r" b="b"/>
              <a:pathLst>
                <a:path w="4114800" h="697229">
                  <a:moveTo>
                    <a:pt x="4114800" y="0"/>
                  </a:moveTo>
                  <a:lnTo>
                    <a:pt x="0" y="0"/>
                  </a:lnTo>
                  <a:lnTo>
                    <a:pt x="0" y="697179"/>
                  </a:lnTo>
                  <a:lnTo>
                    <a:pt x="4114800" y="697179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00050" y="3190303"/>
              <a:ext cx="21590" cy="697230"/>
            </a:xfrm>
            <a:custGeom>
              <a:avLst/>
              <a:gdLst/>
              <a:ahLst/>
              <a:cxnLst/>
              <a:rect l="l" t="t" r="r" b="b"/>
              <a:pathLst>
                <a:path w="21590" h="697229">
                  <a:moveTo>
                    <a:pt x="21431" y="0"/>
                  </a:moveTo>
                  <a:lnTo>
                    <a:pt x="0" y="0"/>
                  </a:lnTo>
                  <a:lnTo>
                    <a:pt x="0" y="697179"/>
                  </a:lnTo>
                  <a:lnTo>
                    <a:pt x="21431" y="697179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775" y="3275965"/>
              <a:ext cx="228600" cy="2286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075" y="3340290"/>
              <a:ext cx="100012" cy="10001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21481" y="3281298"/>
            <a:ext cx="4093845" cy="50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Occupational</a:t>
            </a:r>
            <a:r>
              <a:rPr kumimoji="0" sz="950" b="1" i="1" u="none" strike="noStrike" kern="0" cap="none" spc="-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Status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05765" marR="0" lvl="0" indent="0" defTabSz="914400" eaLnBrk="1" fontAlgn="auto" latinLnBrk="0" hangingPunct="1">
              <a:lnSpc>
                <a:spcPts val="1010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based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employment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specific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sectors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(agriculture,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informal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78460" marR="0" lvl="0" indent="0" defTabSz="914400" eaLnBrk="1" fontAlgn="auto" latinLnBrk="0" hangingPunct="1">
              <a:lnSpc>
                <a:spcPts val="1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sector)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unemployment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status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00050" y="3973220"/>
            <a:ext cx="4114800" cy="697230"/>
            <a:chOff x="400050" y="3973220"/>
            <a:chExt cx="4114800" cy="697230"/>
          </a:xfrm>
        </p:grpSpPr>
        <p:sp>
          <p:nvSpPr>
            <p:cNvPr id="30" name="object 30"/>
            <p:cNvSpPr/>
            <p:nvPr/>
          </p:nvSpPr>
          <p:spPr>
            <a:xfrm>
              <a:off x="400050" y="3973220"/>
              <a:ext cx="4114800" cy="697230"/>
            </a:xfrm>
            <a:custGeom>
              <a:avLst/>
              <a:gdLst/>
              <a:ahLst/>
              <a:cxnLst/>
              <a:rect l="l" t="t" r="r" b="b"/>
              <a:pathLst>
                <a:path w="4114800" h="697229">
                  <a:moveTo>
                    <a:pt x="4114800" y="0"/>
                  </a:moveTo>
                  <a:lnTo>
                    <a:pt x="0" y="0"/>
                  </a:lnTo>
                  <a:lnTo>
                    <a:pt x="0" y="697179"/>
                  </a:lnTo>
                  <a:lnTo>
                    <a:pt x="4114800" y="697179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00050" y="3973220"/>
              <a:ext cx="21590" cy="697230"/>
            </a:xfrm>
            <a:custGeom>
              <a:avLst/>
              <a:gdLst/>
              <a:ahLst/>
              <a:cxnLst/>
              <a:rect l="l" t="t" r="r" b="b"/>
              <a:pathLst>
                <a:path w="21590" h="697229">
                  <a:moveTo>
                    <a:pt x="21431" y="0"/>
                  </a:moveTo>
                  <a:lnTo>
                    <a:pt x="0" y="0"/>
                  </a:lnTo>
                  <a:lnTo>
                    <a:pt x="0" y="697179"/>
                  </a:lnTo>
                  <a:lnTo>
                    <a:pt x="21431" y="697179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775" y="4058932"/>
              <a:ext cx="228600" cy="2286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3813" y="4123232"/>
              <a:ext cx="112514" cy="9999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21481" y="4064609"/>
            <a:ext cx="4093845" cy="50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Shock</a:t>
            </a:r>
            <a:r>
              <a:rPr kumimoji="0" sz="950" b="1" i="1" u="none" strike="noStrike" kern="0" cap="none" spc="-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Exposure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78460" marR="201930" lvl="0" indent="27305" defTabSz="914400" eaLnBrk="1" fontAlgn="auto" latinLnBrk="0" hangingPunct="1">
              <a:lnSpc>
                <a:spcPts val="1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based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exposure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specific</a:t>
            </a:r>
            <a:r>
              <a:rPr kumimoji="0" sz="8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shocks (natural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disasters,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conflict, displacement)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29150" y="1260094"/>
            <a:ext cx="257175" cy="1464945"/>
            <a:chOff x="4629150" y="1260094"/>
            <a:chExt cx="257175" cy="1464945"/>
          </a:xfrm>
        </p:grpSpPr>
        <p:sp>
          <p:nvSpPr>
            <p:cNvPr id="36" name="object 36"/>
            <p:cNvSpPr/>
            <p:nvPr/>
          </p:nvSpPr>
          <p:spPr>
            <a:xfrm>
              <a:off x="4629150" y="1260094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128524" y="0"/>
                  </a:moveTo>
                  <a:lnTo>
                    <a:pt x="78491" y="10118"/>
                  </a:lnTo>
                  <a:lnTo>
                    <a:pt x="37639" y="37703"/>
                  </a:lnTo>
                  <a:lnTo>
                    <a:pt x="10098" y="78599"/>
                  </a:lnTo>
                  <a:lnTo>
                    <a:pt x="0" y="128650"/>
                  </a:lnTo>
                  <a:lnTo>
                    <a:pt x="10098" y="178683"/>
                  </a:lnTo>
                  <a:lnTo>
                    <a:pt x="37639" y="219535"/>
                  </a:lnTo>
                  <a:lnTo>
                    <a:pt x="78491" y="247076"/>
                  </a:lnTo>
                  <a:lnTo>
                    <a:pt x="128524" y="257175"/>
                  </a:lnTo>
                  <a:lnTo>
                    <a:pt x="178629" y="247076"/>
                  </a:lnTo>
                  <a:lnTo>
                    <a:pt x="219519" y="219535"/>
                  </a:lnTo>
                  <a:lnTo>
                    <a:pt x="247074" y="178683"/>
                  </a:lnTo>
                  <a:lnTo>
                    <a:pt x="257175" y="128650"/>
                  </a:lnTo>
                  <a:lnTo>
                    <a:pt x="247074" y="78599"/>
                  </a:lnTo>
                  <a:lnTo>
                    <a:pt x="219519" y="37703"/>
                  </a:lnTo>
                  <a:lnTo>
                    <a:pt x="178629" y="10118"/>
                  </a:lnTo>
                  <a:lnTo>
                    <a:pt x="128524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86300" y="1331595"/>
              <a:ext cx="142875" cy="1143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9150" y="1881631"/>
              <a:ext cx="114300" cy="1143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9150" y="2124583"/>
              <a:ext cx="114300" cy="1143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9150" y="2367407"/>
              <a:ext cx="114300" cy="1143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9150" y="2610358"/>
              <a:ext cx="114300" cy="11430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617211" y="1272920"/>
            <a:ext cx="2792730" cy="14649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24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Advantages</a:t>
            </a:r>
            <a:r>
              <a:rPr kumimoji="0" sz="1200" b="1" i="1" u="none" strike="noStrike" kern="0" cap="none" spc="6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200" b="1" i="1" u="none" strike="noStrike" kern="0" cap="none" spc="8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Limitations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27AD5F"/>
                </a:solidFill>
                <a:effectLst/>
                <a:uLnTx/>
                <a:uFillTx/>
                <a:latin typeface="Noto Sans"/>
                <a:cs typeface="Noto Sans"/>
              </a:rPr>
              <a:t>Advantages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8120" marR="0" lvl="0" indent="0" defTabSz="91440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Simple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implement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low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administrative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costs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8120" marR="5080" lvl="0" indent="0" defTabSz="914400" eaLnBrk="1" fontAlgn="auto" latinLnBrk="0" hangingPunct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Transparent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easily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understood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eligibility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criteria Avoids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stigmatization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associated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means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testing Often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enjoys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strong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political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support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sustainability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629150" y="3117469"/>
            <a:ext cx="114300" cy="600075"/>
            <a:chOff x="4629150" y="3117469"/>
            <a:chExt cx="114300" cy="600075"/>
          </a:xfrm>
        </p:grpSpPr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29150" y="3117469"/>
              <a:ext cx="114300" cy="1143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29150" y="3360421"/>
              <a:ext cx="114300" cy="11429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29150" y="3603244"/>
              <a:ext cx="114300" cy="114300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4617211" y="2862834"/>
            <a:ext cx="3111500" cy="868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Limitations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8120" marR="0" lvl="0" indent="0" defTabSz="91440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High</a:t>
            </a:r>
            <a:r>
              <a:rPr kumimoji="0" sz="8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inclusion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errors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(benefits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non-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within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categories)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8120" marR="0" lvl="0" indent="0" defTabSz="91440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Potential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exclusion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who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don't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fit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selected</a:t>
            </a:r>
            <a:r>
              <a:rPr kumimoji="0" sz="8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categories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8120" marR="0" lvl="0" indent="0" defTabSz="914400" eaLnBrk="1" fontAlgn="auto" latinLnBrk="0" hangingPunct="1">
              <a:lnSpc>
                <a:spcPct val="100000"/>
              </a:lnSpc>
              <a:spcBef>
                <a:spcPts val="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require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higher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budget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achieve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reduction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goals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162496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Self-</a:t>
            </a:r>
            <a:r>
              <a:rPr spc="-10" dirty="0">
                <a:solidFill>
                  <a:srgbClr val="EBEFF0"/>
                </a:solidFill>
              </a:rPr>
              <a:t>Targeting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1574" y="735025"/>
            <a:ext cx="8735695" cy="280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005" marR="0" lvl="0" indent="0" defTabSz="914400" eaLnBrk="1" fontAlgn="auto" latinLnBrk="0" hangingPunct="1">
              <a:lnSpc>
                <a:spcPts val="101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Self-targeting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designs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programs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features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encourage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participation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by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8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while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discouraging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non-poor,</a:t>
            </a:r>
            <a:r>
              <a:rPr kumimoji="0" sz="8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allowing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individuals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85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self-select</a:t>
            </a:r>
            <a:r>
              <a:rPr kumimoji="0" sz="8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into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programs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based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8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their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ts val="1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own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assessment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costs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benefits.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0504" y="1113027"/>
            <a:ext cx="4528185" cy="228600"/>
            <a:chOff x="330504" y="1113027"/>
            <a:chExt cx="4528185" cy="2286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504" y="1113027"/>
              <a:ext cx="228600" cy="228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308" y="1177226"/>
              <a:ext cx="125016" cy="1000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0038" y="1113027"/>
              <a:ext cx="228600" cy="228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1855" y="1177226"/>
              <a:ext cx="125014" cy="10001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2983" y="1127505"/>
            <a:ext cx="186436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Key</a:t>
            </a:r>
            <a:r>
              <a:rPr kumimoji="0" sz="1050" b="1" i="1" u="none" strike="noStrike" kern="0" cap="none" spc="-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Self-Targeting</a:t>
            </a:r>
            <a:r>
              <a:rPr kumimoji="0" sz="1050" b="1" i="1" u="none" strike="noStrike" kern="0" cap="none" spc="-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Mechanisms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0504" y="1412951"/>
            <a:ext cx="4183379" cy="603250"/>
            <a:chOff x="330504" y="1412951"/>
            <a:chExt cx="4183379" cy="603250"/>
          </a:xfrm>
        </p:grpSpPr>
        <p:sp>
          <p:nvSpPr>
            <p:cNvPr id="15" name="object 15"/>
            <p:cNvSpPr/>
            <p:nvPr/>
          </p:nvSpPr>
          <p:spPr>
            <a:xfrm>
              <a:off x="330504" y="1412951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79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79" y="602919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942" y="1484502"/>
              <a:ext cx="200025" cy="2000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5706" y="1534477"/>
              <a:ext cx="112514" cy="10001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330504" y="2087321"/>
            <a:ext cx="4183379" cy="603250"/>
            <a:chOff x="330504" y="2087321"/>
            <a:chExt cx="4183379" cy="603250"/>
          </a:xfrm>
        </p:grpSpPr>
        <p:sp>
          <p:nvSpPr>
            <p:cNvPr id="19" name="object 19"/>
            <p:cNvSpPr/>
            <p:nvPr/>
          </p:nvSpPr>
          <p:spPr>
            <a:xfrm>
              <a:off x="330504" y="2087321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79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79" y="602919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942" y="2158746"/>
              <a:ext cx="200025" cy="2000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4451" y="2208847"/>
              <a:ext cx="75008" cy="10001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30504" y="2761691"/>
            <a:ext cx="4183379" cy="603250"/>
            <a:chOff x="330504" y="2761691"/>
            <a:chExt cx="4183379" cy="603250"/>
          </a:xfrm>
        </p:grpSpPr>
        <p:sp>
          <p:nvSpPr>
            <p:cNvPr id="23" name="object 23"/>
            <p:cNvSpPr/>
            <p:nvPr/>
          </p:nvSpPr>
          <p:spPr>
            <a:xfrm>
              <a:off x="330504" y="2761691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79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79" y="602919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942" y="2833115"/>
              <a:ext cx="200025" cy="2000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706" y="2883217"/>
              <a:ext cx="112514" cy="10001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30504" y="3436086"/>
            <a:ext cx="4183379" cy="603250"/>
            <a:chOff x="330504" y="3436086"/>
            <a:chExt cx="4183379" cy="603250"/>
          </a:xfrm>
        </p:grpSpPr>
        <p:sp>
          <p:nvSpPr>
            <p:cNvPr id="27" name="object 27"/>
            <p:cNvSpPr/>
            <p:nvPr/>
          </p:nvSpPr>
          <p:spPr>
            <a:xfrm>
              <a:off x="330504" y="3436086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79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79" y="602919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942" y="3507486"/>
              <a:ext cx="200025" cy="2000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4451" y="3557587"/>
              <a:ext cx="75008" cy="100012"/>
            </a:xfrm>
            <a:prstGeom prst="rect">
              <a:avLst/>
            </a:prstGeom>
          </p:spPr>
        </p:pic>
      </p:grp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326932" y="1412951"/>
          <a:ext cx="4172585" cy="3436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Work</a:t>
                      </a:r>
                      <a:r>
                        <a:rPr sz="850" b="1" i="1" spc="-2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Requirements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332105" marR="128905" indent="24130">
                        <a:lnSpc>
                          <a:spcPct val="104299"/>
                        </a:lnSpc>
                        <a:spcBef>
                          <a:spcPts val="54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Programs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requiring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manual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labor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at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minimum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wage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attract</a:t>
                      </a:r>
                      <a:r>
                        <a:rPr sz="700" i="1" spc="4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those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with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limited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alternative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income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opportunities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85090" marB="0">
                    <a:lnL w="28575">
                      <a:solidFill>
                        <a:srgbClr val="1A5276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Time</a:t>
                      </a:r>
                      <a:r>
                        <a:rPr sz="850" b="1" i="1" spc="-2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Costs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332105" marR="78740" indent="24130">
                        <a:lnSpc>
                          <a:spcPct val="104299"/>
                        </a:lnSpc>
                        <a:spcBef>
                          <a:spcPts val="54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Requiring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beneficiaries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wait</a:t>
                      </a:r>
                      <a:r>
                        <a:rPr sz="700" i="1" spc="3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long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lines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imposes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higher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opportunity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costs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on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those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2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with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higher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incomes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20650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Quality</a:t>
                      </a:r>
                      <a:r>
                        <a:rPr sz="850" b="1" i="1" spc="-2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Differentiation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332105" marR="382905" indent="24130">
                        <a:lnSpc>
                          <a:spcPct val="104299"/>
                        </a:lnSpc>
                        <a:spcBef>
                          <a:spcPts val="550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Providing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lower-quality</a:t>
                      </a:r>
                      <a:r>
                        <a:rPr sz="700" i="1" spc="4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goods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that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are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less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attractive</a:t>
                      </a:r>
                      <a:r>
                        <a:rPr sz="700" i="1" spc="4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higher-income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groups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(e.g.,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subsidizing</a:t>
                      </a:r>
                      <a:r>
                        <a:rPr sz="700" i="1" spc="12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lower-quality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staple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foods)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20650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Location-</a:t>
                      </a:r>
                      <a:r>
                        <a:rPr sz="850" b="1" i="1" spc="-2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Based</a:t>
                      </a:r>
                      <a:r>
                        <a:rPr sz="850" b="1" i="1" spc="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Access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332105" marR="222250" indent="24130">
                        <a:lnSpc>
                          <a:spcPct val="104299"/>
                        </a:lnSpc>
                        <a:spcBef>
                          <a:spcPts val="54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Placing</a:t>
                      </a:r>
                      <a:r>
                        <a:rPr sz="700" i="1" spc="3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service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delivery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points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areas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predominantly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inhabited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by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the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poor,</a:t>
                      </a:r>
                      <a:r>
                        <a:rPr sz="700" i="1" spc="9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increasing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access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costs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for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the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non-</a:t>
                      </a:r>
                      <a:r>
                        <a:rPr sz="700" i="1" spc="-2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poor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21285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335"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850" b="1" i="1" spc="-10" dirty="0">
                          <a:solidFill>
                            <a:srgbClr val="D25300"/>
                          </a:solidFill>
                          <a:latin typeface="Noto Sans"/>
                          <a:cs typeface="Noto Sans"/>
                        </a:rPr>
                        <a:t>Case</a:t>
                      </a:r>
                      <a:r>
                        <a:rPr sz="850" b="1" i="1" spc="-20" dirty="0">
                          <a:solidFill>
                            <a:srgbClr val="D2530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D25300"/>
                          </a:solidFill>
                          <a:latin typeface="Noto Sans"/>
                          <a:cs typeface="Noto Sans"/>
                        </a:rPr>
                        <a:t>Study:</a:t>
                      </a:r>
                      <a:r>
                        <a:rPr sz="850" b="1" i="1" spc="-20" dirty="0">
                          <a:solidFill>
                            <a:srgbClr val="D2530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D25300"/>
                          </a:solidFill>
                          <a:latin typeface="Noto Sans"/>
                          <a:cs typeface="Noto Sans"/>
                        </a:rPr>
                        <a:t>India's</a:t>
                      </a:r>
                      <a:r>
                        <a:rPr sz="850" b="1" i="1" spc="-25" dirty="0">
                          <a:solidFill>
                            <a:srgbClr val="D2530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D25300"/>
                          </a:solidFill>
                          <a:latin typeface="Noto Sans"/>
                          <a:cs typeface="Noto Sans"/>
                        </a:rPr>
                        <a:t>MGNREGA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0325" marR="81280" indent="24130">
                        <a:lnSpc>
                          <a:spcPct val="104299"/>
                        </a:lnSpc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India's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Mahatma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Gandhi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National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Rural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Employment</a:t>
                      </a:r>
                      <a:r>
                        <a:rPr sz="700" i="1" spc="10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Guarantee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Act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provides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100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days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of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manual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labor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at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minimum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wage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rural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households,</a:t>
                      </a:r>
                      <a:r>
                        <a:rPr sz="700" i="1" spc="1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effectively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targeting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the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poor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through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self-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selection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21285" marB="0">
                    <a:lnL w="28575">
                      <a:solidFill>
                        <a:srgbClr val="D25300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D25300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1942" y="4210456"/>
            <a:ext cx="85725" cy="11430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767198" y="3432809"/>
            <a:ext cx="4165600" cy="66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99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Self-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mechanisms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require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actions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are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costlier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richer households,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such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long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lines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collecting</a:t>
            </a:r>
            <a:r>
              <a:rPr kumimoji="0" sz="10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lower-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quality</a:t>
            </a:r>
            <a:r>
              <a:rPr kumimoji="0" sz="10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goods.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These approaches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can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screen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out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applicants</a:t>
            </a:r>
            <a:r>
              <a:rPr kumimoji="0" sz="10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less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likely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need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assistance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while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offering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flexibility</a:t>
            </a:r>
            <a:r>
              <a:rPr kumimoji="0" sz="1050" b="0" i="1" u="none" strike="noStrike" kern="0" cap="none" spc="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seek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help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when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needed.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18101" y="1127505"/>
            <a:ext cx="3242945" cy="2110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7345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Advantages</a:t>
            </a:r>
            <a:r>
              <a:rPr kumimoji="0" sz="1050" b="1" i="1" u="none" strike="noStrike" kern="0" cap="none" spc="-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and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Limitations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27AD5F"/>
                </a:solidFill>
                <a:effectLst/>
                <a:uLnTx/>
                <a:uFillTx/>
                <a:latin typeface="Noto Sans"/>
                <a:cs typeface="Noto Sans"/>
              </a:rPr>
              <a:t>Advantages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83515" marR="441325" lvl="0" indent="0" defTabSz="914400" eaLnBrk="1" fontAlgn="auto" latinLnBrk="0" hangingPunct="1">
              <a:lnSpc>
                <a:spcPct val="1607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Eliminates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need</a:t>
            </a:r>
            <a:r>
              <a:rPr kumimoji="0" sz="7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complex</a:t>
            </a:r>
            <a:r>
              <a:rPr kumimoji="0" sz="7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administrative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screening</a:t>
            </a:r>
            <a:r>
              <a:rPr kumimoji="0" sz="7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processes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Reduces</a:t>
            </a:r>
            <a:r>
              <a:rPr kumimoji="0" sz="7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administrative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costs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identifying</a:t>
            </a:r>
            <a:r>
              <a:rPr kumimoji="0" sz="7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beneficiaries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Automatically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adjusts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changing</a:t>
            </a:r>
            <a:r>
              <a:rPr kumimoji="0" sz="7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economic</a:t>
            </a:r>
            <a:r>
              <a:rPr kumimoji="0" sz="700" b="0" i="1" u="none" strike="noStrike" kern="0" cap="none" spc="114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conditions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83515" marR="0" lvl="0" indent="0" defTabSz="91440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Avoids</a:t>
            </a:r>
            <a:r>
              <a:rPr kumimoji="0" sz="7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stigmatization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associated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explicit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means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testing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Limitations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83515" marR="464184" lvl="0" indent="0" defTabSz="914400" eaLnBrk="1" fontAlgn="auto" latinLnBrk="0" hangingPunct="1">
              <a:lnSpc>
                <a:spcPct val="1606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exclude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some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individuals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due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information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barriers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Can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impose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significant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opportunity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costs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participants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83515" marR="0" lvl="0" indent="0" defTabSz="91440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create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inefficiencies</a:t>
            </a:r>
            <a:r>
              <a:rPr kumimoji="0" sz="7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through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work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requirements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78435" marR="0" lvl="0" indent="0" defTabSz="91440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Time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costs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can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represent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significant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opportunity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costs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301F7-6D86-1647-F487-CBE1C1B3D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DCAD2B9-C1DF-C6A4-C6EA-734D72ECDF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1473" y="2251710"/>
            <a:ext cx="405637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1" dirty="0">
                <a:solidFill>
                  <a:srgbClr val="FFFFFF"/>
                </a:solidFill>
                <a:latin typeface="Noto Sans"/>
                <a:cs typeface="Noto Sans"/>
              </a:rPr>
              <a:t>Targeting</a:t>
            </a:r>
            <a:r>
              <a:rPr b="0" i="1" spc="-1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lang="en-US" b="0" i="1" spc="-10" dirty="0">
                <a:solidFill>
                  <a:srgbClr val="FFFFFF"/>
                </a:solidFill>
                <a:latin typeface="Noto Sans"/>
                <a:cs typeface="Noto Sans"/>
              </a:rPr>
              <a:t>Concept and Theories</a:t>
            </a:r>
            <a:endParaRPr b="0" i="1" spc="-10" dirty="0">
              <a:solidFill>
                <a:srgbClr val="FFFFFF"/>
              </a:solidFill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90534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328866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Community-Based</a:t>
            </a:r>
            <a:r>
              <a:rPr spc="120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Targeting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1574" y="735025"/>
            <a:ext cx="8738235" cy="280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005" marR="0" lvl="0" indent="0" defTabSz="914400" eaLnBrk="1" fontAlgn="auto" latinLnBrk="0" hangingPunct="1">
              <a:lnSpc>
                <a:spcPts val="101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Community-based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leverages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local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knowledge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by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empowering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members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8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local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leaders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identify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most</a:t>
            </a:r>
            <a:r>
              <a:rPr kumimoji="0" sz="85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vulnerable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based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8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their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understanding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ts val="1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local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dynamics.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Alderman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2002;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Galasso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Ravallion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2005).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0504" y="1113027"/>
            <a:ext cx="4528185" cy="2755265"/>
            <a:chOff x="330504" y="1113027"/>
            <a:chExt cx="4528185" cy="27552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504" y="1113027"/>
              <a:ext cx="228600" cy="228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308" y="1177226"/>
              <a:ext cx="125016" cy="1000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0038" y="1113027"/>
              <a:ext cx="228600" cy="228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1855" y="1177226"/>
              <a:ext cx="125014" cy="1000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0038" y="1655952"/>
              <a:ext cx="114300" cy="1143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0038" y="2028825"/>
              <a:ext cx="114300" cy="1143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0038" y="2401697"/>
              <a:ext cx="114300" cy="1143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0038" y="3003169"/>
              <a:ext cx="114300" cy="1143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0038" y="3376041"/>
              <a:ext cx="114300" cy="1143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13275" y="3753866"/>
              <a:ext cx="114300" cy="11430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52983" y="1127505"/>
            <a:ext cx="145732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Implementation</a:t>
            </a:r>
            <a:r>
              <a:rPr kumimoji="0" sz="1050" b="1" i="1" u="none" strike="noStrike" kern="0" cap="none" spc="-5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Process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0504" y="1412976"/>
            <a:ext cx="4183379" cy="567690"/>
            <a:chOff x="330504" y="1412976"/>
            <a:chExt cx="4183379" cy="567690"/>
          </a:xfrm>
        </p:grpSpPr>
        <p:sp>
          <p:nvSpPr>
            <p:cNvPr id="21" name="object 21"/>
            <p:cNvSpPr/>
            <p:nvPr/>
          </p:nvSpPr>
          <p:spPr>
            <a:xfrm>
              <a:off x="330504" y="1412976"/>
              <a:ext cx="4183379" cy="567690"/>
            </a:xfrm>
            <a:custGeom>
              <a:avLst/>
              <a:gdLst/>
              <a:ahLst/>
              <a:cxnLst/>
              <a:rect l="l" t="t" r="r" b="b"/>
              <a:pathLst>
                <a:path w="4183379" h="567689">
                  <a:moveTo>
                    <a:pt x="4183379" y="0"/>
                  </a:moveTo>
                  <a:lnTo>
                    <a:pt x="0" y="0"/>
                  </a:lnTo>
                  <a:lnTo>
                    <a:pt x="0" y="567207"/>
                  </a:lnTo>
                  <a:lnTo>
                    <a:pt x="4183379" y="567207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654" y="1470152"/>
              <a:ext cx="171450" cy="17145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30504" y="2037397"/>
            <a:ext cx="4183379" cy="437515"/>
            <a:chOff x="330504" y="2037397"/>
            <a:chExt cx="4183379" cy="437515"/>
          </a:xfrm>
        </p:grpSpPr>
        <p:sp>
          <p:nvSpPr>
            <p:cNvPr id="24" name="object 24"/>
            <p:cNvSpPr/>
            <p:nvPr/>
          </p:nvSpPr>
          <p:spPr>
            <a:xfrm>
              <a:off x="330504" y="2037397"/>
              <a:ext cx="4183379" cy="437515"/>
            </a:xfrm>
            <a:custGeom>
              <a:avLst/>
              <a:gdLst/>
              <a:ahLst/>
              <a:cxnLst/>
              <a:rect l="l" t="t" r="r" b="b"/>
              <a:pathLst>
                <a:path w="4183379" h="437514">
                  <a:moveTo>
                    <a:pt x="4183379" y="0"/>
                  </a:moveTo>
                  <a:lnTo>
                    <a:pt x="0" y="0"/>
                  </a:lnTo>
                  <a:lnTo>
                    <a:pt x="0" y="437197"/>
                  </a:lnTo>
                  <a:lnTo>
                    <a:pt x="4183379" y="437197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654" y="2094484"/>
              <a:ext cx="171450" cy="171450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30504" y="2531681"/>
            <a:ext cx="4183379" cy="437515"/>
            <a:chOff x="330504" y="2531681"/>
            <a:chExt cx="4183379" cy="437515"/>
          </a:xfrm>
        </p:grpSpPr>
        <p:sp>
          <p:nvSpPr>
            <p:cNvPr id="27" name="object 27"/>
            <p:cNvSpPr/>
            <p:nvPr/>
          </p:nvSpPr>
          <p:spPr>
            <a:xfrm>
              <a:off x="330504" y="2531681"/>
              <a:ext cx="4183379" cy="437515"/>
            </a:xfrm>
            <a:custGeom>
              <a:avLst/>
              <a:gdLst/>
              <a:ahLst/>
              <a:cxnLst/>
              <a:rect l="l" t="t" r="r" b="b"/>
              <a:pathLst>
                <a:path w="4183379" h="437514">
                  <a:moveTo>
                    <a:pt x="4183379" y="0"/>
                  </a:moveTo>
                  <a:lnTo>
                    <a:pt x="0" y="0"/>
                  </a:lnTo>
                  <a:lnTo>
                    <a:pt x="0" y="437197"/>
                  </a:lnTo>
                  <a:lnTo>
                    <a:pt x="4183379" y="437197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7654" y="2588895"/>
              <a:ext cx="171450" cy="17145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30504" y="3026092"/>
            <a:ext cx="4183379" cy="437515"/>
            <a:chOff x="330504" y="3026092"/>
            <a:chExt cx="4183379" cy="437515"/>
          </a:xfrm>
        </p:grpSpPr>
        <p:sp>
          <p:nvSpPr>
            <p:cNvPr id="30" name="object 30"/>
            <p:cNvSpPr/>
            <p:nvPr/>
          </p:nvSpPr>
          <p:spPr>
            <a:xfrm>
              <a:off x="330504" y="3026092"/>
              <a:ext cx="4183379" cy="437515"/>
            </a:xfrm>
            <a:custGeom>
              <a:avLst/>
              <a:gdLst/>
              <a:ahLst/>
              <a:cxnLst/>
              <a:rect l="l" t="t" r="r" b="b"/>
              <a:pathLst>
                <a:path w="4183379" h="437514">
                  <a:moveTo>
                    <a:pt x="4183379" y="0"/>
                  </a:moveTo>
                  <a:lnTo>
                    <a:pt x="0" y="0"/>
                  </a:lnTo>
                  <a:lnTo>
                    <a:pt x="0" y="437197"/>
                  </a:lnTo>
                  <a:lnTo>
                    <a:pt x="4183379" y="437197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654" y="3083178"/>
              <a:ext cx="171450" cy="17145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330504" y="3520389"/>
            <a:ext cx="4183379" cy="437515"/>
            <a:chOff x="330504" y="3520389"/>
            <a:chExt cx="4183379" cy="437515"/>
          </a:xfrm>
        </p:grpSpPr>
        <p:sp>
          <p:nvSpPr>
            <p:cNvPr id="33" name="object 33"/>
            <p:cNvSpPr/>
            <p:nvPr/>
          </p:nvSpPr>
          <p:spPr>
            <a:xfrm>
              <a:off x="330504" y="3520389"/>
              <a:ext cx="4183379" cy="437515"/>
            </a:xfrm>
            <a:custGeom>
              <a:avLst/>
              <a:gdLst/>
              <a:ahLst/>
              <a:cxnLst/>
              <a:rect l="l" t="t" r="r" b="b"/>
              <a:pathLst>
                <a:path w="4183379" h="437514">
                  <a:moveTo>
                    <a:pt x="4183379" y="0"/>
                  </a:moveTo>
                  <a:lnTo>
                    <a:pt x="0" y="0"/>
                  </a:lnTo>
                  <a:lnTo>
                    <a:pt x="0" y="437197"/>
                  </a:lnTo>
                  <a:lnTo>
                    <a:pt x="4183379" y="437197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7654" y="3577590"/>
              <a:ext cx="171450" cy="171450"/>
            </a:xfrm>
            <a:prstGeom prst="rect">
              <a:avLst/>
            </a:prstGeom>
          </p:spPr>
        </p:pic>
      </p:grp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330504" y="1412989"/>
          <a:ext cx="4172583" cy="2543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1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600" b="1" i="1" dirty="0">
                          <a:solidFill>
                            <a:srgbClr val="EBEFF0"/>
                          </a:solidFill>
                          <a:latin typeface="Noto Sans"/>
                          <a:cs typeface="Noto Sans"/>
                        </a:rPr>
                        <a:t>1</a:t>
                      </a:r>
                      <a:endParaRPr sz="600">
                        <a:latin typeface="Noto Sans"/>
                        <a:cs typeface="Noto Sans"/>
                      </a:endParaRPr>
                    </a:p>
                  </a:txBody>
                  <a:tcPr marL="0" marR="0" marT="6350" marB="0">
                    <a:lnL w="28575">
                      <a:solidFill>
                        <a:srgbClr val="1A5276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Community</a:t>
                      </a:r>
                      <a:r>
                        <a:rPr sz="850" b="1" i="1" spc="-3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Mobilization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Engage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with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community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members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explain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program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objectives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selection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process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70485" marB="0"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600" b="1" i="1" dirty="0">
                          <a:solidFill>
                            <a:srgbClr val="EBEFF0"/>
                          </a:solidFill>
                          <a:latin typeface="Noto Sans"/>
                          <a:cs typeface="Noto Sans"/>
                        </a:rPr>
                        <a:t>2</a:t>
                      </a:r>
                      <a:endParaRPr sz="600">
                        <a:latin typeface="Noto Sans"/>
                        <a:cs typeface="Noto Sans"/>
                      </a:endParaRPr>
                    </a:p>
                  </a:txBody>
                  <a:tcPr marL="0" marR="0" marT="5715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Selection</a:t>
                      </a:r>
                      <a:r>
                        <a:rPr sz="850" b="1" i="1" spc="-3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Committee</a:t>
                      </a:r>
                      <a:r>
                        <a:rPr sz="850" b="1" i="1" spc="-4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Formation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Establish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representative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committees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including</a:t>
                      </a:r>
                      <a:r>
                        <a:rPr sz="700" i="1" spc="114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diverse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community</a:t>
                      </a:r>
                      <a:r>
                        <a:rPr sz="700" i="1" spc="1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members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9906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600" b="1" i="1" dirty="0">
                          <a:solidFill>
                            <a:srgbClr val="EBEFF0"/>
                          </a:solidFill>
                          <a:latin typeface="Noto Sans"/>
                          <a:cs typeface="Noto Sans"/>
                        </a:rPr>
                        <a:t>3</a:t>
                      </a:r>
                      <a:endParaRPr sz="600">
                        <a:latin typeface="Noto Sans"/>
                        <a:cs typeface="Noto Sans"/>
                      </a:endParaRPr>
                    </a:p>
                  </a:txBody>
                  <a:tcPr marL="0" marR="0" marT="5715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Poverty</a:t>
                      </a:r>
                      <a:r>
                        <a:rPr sz="850" b="1" i="1" spc="-2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Criteria</a:t>
                      </a:r>
                      <a:r>
                        <a:rPr sz="850" b="1" i="1" spc="-1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Definition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Define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locally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relevant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poverty</a:t>
                      </a:r>
                      <a:r>
                        <a:rPr sz="700" i="1" spc="9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indicators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vulnerability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criteria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99060" marB="0"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600" b="1" i="1" dirty="0">
                          <a:solidFill>
                            <a:srgbClr val="EBEFF0"/>
                          </a:solidFill>
                          <a:latin typeface="Noto Sans"/>
                          <a:cs typeface="Noto Sans"/>
                        </a:rPr>
                        <a:t>4</a:t>
                      </a:r>
                      <a:endParaRPr sz="600">
                        <a:latin typeface="Noto Sans"/>
                        <a:cs typeface="Noto Sans"/>
                      </a:endParaRPr>
                    </a:p>
                  </a:txBody>
                  <a:tcPr marL="0" marR="0" marT="5715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Beneficiary</a:t>
                      </a:r>
                      <a:r>
                        <a:rPr sz="850" b="1" i="1" spc="-4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Identification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Committees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identify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potential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beneficiaries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based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on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agreed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criteria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9906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i="1" dirty="0">
                          <a:solidFill>
                            <a:srgbClr val="EBEFF0"/>
                          </a:solidFill>
                          <a:latin typeface="Noto Sans"/>
                          <a:cs typeface="Noto Sans"/>
                        </a:rPr>
                        <a:t>5</a:t>
                      </a:r>
                      <a:endParaRPr sz="600">
                        <a:latin typeface="Noto Sans"/>
                        <a:cs typeface="Noto Sans"/>
                      </a:endParaRPr>
                    </a:p>
                  </a:txBody>
                  <a:tcPr marL="0" marR="0" marT="5715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Public</a:t>
                      </a:r>
                      <a:r>
                        <a:rPr sz="850" b="1" i="1" spc="-2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Validation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Present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selected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beneficiaries</a:t>
                      </a:r>
                      <a:r>
                        <a:rPr sz="700" i="1" spc="9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for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community</a:t>
                      </a:r>
                      <a:r>
                        <a:rPr sz="700" i="1" spc="9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validation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appeals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99695" marB="0"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4618101" y="1127505"/>
            <a:ext cx="3428365" cy="2745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7345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Strengths</a:t>
            </a:r>
            <a:r>
              <a:rPr kumimoji="0" sz="1050" b="1" i="1" u="none" strike="noStrike" kern="0" cap="none" spc="-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and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Limitations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0" normalizeH="0" baseline="0" noProof="0" dirty="0">
                <a:ln>
                  <a:noFill/>
                </a:ln>
                <a:solidFill>
                  <a:srgbClr val="27AD5F"/>
                </a:solidFill>
                <a:effectLst/>
                <a:uLnTx/>
                <a:uFillTx/>
                <a:latin typeface="Noto Sans"/>
                <a:cs typeface="Noto Sans"/>
              </a:rPr>
              <a:t>Key</a:t>
            </a:r>
            <a:r>
              <a:rPr kumimoji="0" sz="850" b="1" i="1" u="none" strike="noStrike" kern="0" cap="none" spc="-55" normalizeH="0" baseline="0" noProof="0" dirty="0">
                <a:ln>
                  <a:noFill/>
                </a:ln>
                <a:solidFill>
                  <a:srgbClr val="27AD5F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27AD5F"/>
                </a:solidFill>
                <a:effectLst/>
                <a:uLnTx/>
                <a:uFillTx/>
                <a:latin typeface="Noto Sans"/>
                <a:cs typeface="Noto Sans"/>
              </a:rPr>
              <a:t>Strengths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8120" marR="0" lvl="0" indent="0" defTabSz="91440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Local</a:t>
            </a:r>
            <a:r>
              <a:rPr kumimoji="0" sz="850" b="1" i="1" u="none" strike="noStrike" kern="0" cap="none" spc="-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Knowledge</a:t>
            </a:r>
            <a:r>
              <a:rPr kumimoji="0" sz="850" b="1" i="1" u="none" strike="noStrike" kern="0" cap="none" spc="-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Utilization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22250" marR="0" lvl="0" indent="0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Leverages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detailed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7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knowledge</a:t>
            </a:r>
            <a:r>
              <a:rPr kumimoji="0" sz="7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about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</a:t>
            </a:r>
            <a:r>
              <a:rPr kumimoji="0" sz="700" b="0" i="1" u="none" strike="noStrike" kern="0" cap="none" spc="114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conditions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8120" marR="0" lvl="0" indent="0" defTabSz="914400" eaLnBrk="1" fontAlgn="auto" latinLnBrk="0" hangingPunct="1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Contextual</a:t>
            </a:r>
            <a:r>
              <a:rPr kumimoji="0" sz="850" b="1" i="1" u="none" strike="noStrike" kern="0" cap="none" spc="-2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Adaptation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2225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Adapts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local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definitions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vary</a:t>
            </a:r>
            <a:r>
              <a:rPr kumimoji="0" sz="700" b="0" i="1" u="none" strike="noStrike" kern="0" cap="none" spc="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across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regions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8120" marR="0" lvl="0" indent="0" defTabSz="914400" eaLnBrk="1" fontAlgn="auto" latinLnBrk="0" hangingPunct="1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850" b="1" i="1" u="none" strike="noStrike" kern="0" cap="none" spc="-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Ownership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22250" marR="0" lvl="0" indent="0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Increases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</a:t>
            </a:r>
            <a:r>
              <a:rPr kumimoji="0" sz="700" b="0" i="1" u="none" strike="noStrike" kern="0" cap="none" spc="1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legitimacy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through</a:t>
            </a:r>
            <a:r>
              <a:rPr kumimoji="0" sz="700" b="0" i="1" u="none" strike="noStrike" kern="0" cap="none" spc="1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participatory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processes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Key</a:t>
            </a:r>
            <a:r>
              <a:rPr kumimoji="0" sz="850" b="1" i="1" u="none" strike="noStrike" kern="0" cap="none" spc="-5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Limitations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8120" marR="0" lvl="0" indent="0" defTabSz="91440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Elite</a:t>
            </a:r>
            <a:r>
              <a:rPr kumimoji="0" sz="850" b="1" i="1" u="none" strike="noStrike" kern="0" cap="none" spc="-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Capture</a:t>
            </a:r>
            <a:r>
              <a:rPr kumimoji="0" sz="850" b="1" i="1" u="none" strike="noStrike" kern="0" cap="none" spc="-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Risk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22250" marR="0" lvl="0" indent="0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Potential</a:t>
            </a:r>
            <a:r>
              <a:rPr kumimoji="0" sz="700" b="0" i="1" u="none" strike="noStrike" kern="0" cap="none" spc="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local</a:t>
            </a:r>
            <a:r>
              <a:rPr kumimoji="0" sz="700" b="0" i="1" u="none" strike="noStrike" kern="0" cap="none" spc="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power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structures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influence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selection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98120" marR="0" lvl="0" indent="0" defTabSz="914400" eaLnBrk="1" fontAlgn="auto" latinLnBrk="0" hangingPunct="1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Social</a:t>
            </a:r>
            <a:r>
              <a:rPr kumimoji="0" sz="850" b="1" i="1" u="none" strike="noStrike" kern="0" cap="none" spc="-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Tensions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22250" marR="0" lvl="0" indent="0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create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7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conflicts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through</a:t>
            </a:r>
            <a:r>
              <a:rPr kumimoji="0" sz="7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selection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process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27329" marR="0" lvl="0" indent="0" defTabSz="91440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use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different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criteria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than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intends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64046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Community</a:t>
            </a:r>
            <a:r>
              <a:rPr spc="6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Based</a:t>
            </a:r>
            <a:r>
              <a:rPr spc="5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Targeting:</a:t>
            </a:r>
            <a:r>
              <a:rPr spc="5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Challenges</a:t>
            </a:r>
            <a:r>
              <a:rPr spc="5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and</a:t>
            </a:r>
            <a:r>
              <a:rPr spc="55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Mitigation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30504" y="1113027"/>
            <a:ext cx="4528185" cy="2145030"/>
            <a:chOff x="330504" y="1113027"/>
            <a:chExt cx="4528185" cy="21450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504" y="1113027"/>
              <a:ext cx="228600" cy="228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804" y="1177226"/>
              <a:ext cx="100012" cy="1000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0504" y="1412976"/>
              <a:ext cx="4183379" cy="567690"/>
            </a:xfrm>
            <a:custGeom>
              <a:avLst/>
              <a:gdLst/>
              <a:ahLst/>
              <a:cxnLst/>
              <a:rect l="l" t="t" r="r" b="b"/>
              <a:pathLst>
                <a:path w="4183379" h="567689">
                  <a:moveTo>
                    <a:pt x="4183379" y="0"/>
                  </a:moveTo>
                  <a:lnTo>
                    <a:pt x="0" y="0"/>
                  </a:lnTo>
                  <a:lnTo>
                    <a:pt x="0" y="567207"/>
                  </a:lnTo>
                  <a:lnTo>
                    <a:pt x="4183379" y="567207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D25300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30504" y="1412976"/>
              <a:ext cx="21590" cy="567690"/>
            </a:xfrm>
            <a:custGeom>
              <a:avLst/>
              <a:gdLst/>
              <a:ahLst/>
              <a:cxnLst/>
              <a:rect l="l" t="t" r="r" b="b"/>
              <a:pathLst>
                <a:path w="21589" h="567689">
                  <a:moveTo>
                    <a:pt x="21431" y="0"/>
                  </a:moveTo>
                  <a:lnTo>
                    <a:pt x="0" y="0"/>
                  </a:lnTo>
                  <a:lnTo>
                    <a:pt x="0" y="567207"/>
                  </a:lnTo>
                  <a:lnTo>
                    <a:pt x="21431" y="567207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654" y="1470152"/>
              <a:ext cx="200025" cy="2000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915" y="1520126"/>
              <a:ext cx="87510" cy="1000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0504" y="2051659"/>
              <a:ext cx="4183379" cy="567690"/>
            </a:xfrm>
            <a:custGeom>
              <a:avLst/>
              <a:gdLst/>
              <a:ahLst/>
              <a:cxnLst/>
              <a:rect l="l" t="t" r="r" b="b"/>
              <a:pathLst>
                <a:path w="4183379" h="567689">
                  <a:moveTo>
                    <a:pt x="4183379" y="0"/>
                  </a:moveTo>
                  <a:lnTo>
                    <a:pt x="0" y="0"/>
                  </a:lnTo>
                  <a:lnTo>
                    <a:pt x="0" y="567207"/>
                  </a:lnTo>
                  <a:lnTo>
                    <a:pt x="4183379" y="567207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D25300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30504" y="2051659"/>
              <a:ext cx="21590" cy="567690"/>
            </a:xfrm>
            <a:custGeom>
              <a:avLst/>
              <a:gdLst/>
              <a:ahLst/>
              <a:cxnLst/>
              <a:rect l="l" t="t" r="r" b="b"/>
              <a:pathLst>
                <a:path w="21589" h="567689">
                  <a:moveTo>
                    <a:pt x="21431" y="0"/>
                  </a:moveTo>
                  <a:lnTo>
                    <a:pt x="0" y="0"/>
                  </a:lnTo>
                  <a:lnTo>
                    <a:pt x="0" y="567207"/>
                  </a:lnTo>
                  <a:lnTo>
                    <a:pt x="21431" y="567207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654" y="2108835"/>
              <a:ext cx="200025" cy="2000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170" y="2158809"/>
              <a:ext cx="125016" cy="1000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30504" y="2690342"/>
              <a:ext cx="4183379" cy="567690"/>
            </a:xfrm>
            <a:custGeom>
              <a:avLst/>
              <a:gdLst/>
              <a:ahLst/>
              <a:cxnLst/>
              <a:rect l="l" t="t" r="r" b="b"/>
              <a:pathLst>
                <a:path w="4183379" h="567689">
                  <a:moveTo>
                    <a:pt x="4183379" y="0"/>
                  </a:moveTo>
                  <a:lnTo>
                    <a:pt x="0" y="0"/>
                  </a:lnTo>
                  <a:lnTo>
                    <a:pt x="0" y="567207"/>
                  </a:lnTo>
                  <a:lnTo>
                    <a:pt x="4183379" y="567207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D25300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30504" y="2690342"/>
              <a:ext cx="21590" cy="567690"/>
            </a:xfrm>
            <a:custGeom>
              <a:avLst/>
              <a:gdLst/>
              <a:ahLst/>
              <a:cxnLst/>
              <a:rect l="l" t="t" r="r" b="b"/>
              <a:pathLst>
                <a:path w="21589" h="567689">
                  <a:moveTo>
                    <a:pt x="21431" y="0"/>
                  </a:moveTo>
                  <a:lnTo>
                    <a:pt x="0" y="0"/>
                  </a:lnTo>
                  <a:lnTo>
                    <a:pt x="0" y="567207"/>
                  </a:lnTo>
                  <a:lnTo>
                    <a:pt x="21431" y="567207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7654" y="2747391"/>
              <a:ext cx="200025" cy="2000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5170" y="2797492"/>
              <a:ext cx="125016" cy="1000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30038" y="1113027"/>
              <a:ext cx="228600" cy="2286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94427" y="1177226"/>
              <a:ext cx="100012" cy="10001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01574" y="735025"/>
            <a:ext cx="8611235" cy="2454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005" marR="0" lvl="0" indent="0" defTabSz="914400" eaLnBrk="1" fontAlgn="auto" latinLnBrk="0" hangingPunct="1">
              <a:lnSpc>
                <a:spcPts val="101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While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community-based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leverages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valuable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local knowledge,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it</a:t>
            </a:r>
            <a:r>
              <a:rPr kumimoji="0" sz="8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faces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several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implementation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challenges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8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must</a:t>
            </a:r>
            <a:r>
              <a:rPr kumimoji="0" sz="8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addressed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8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ensure effective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equitable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beneficiary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ts val="1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selection.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635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3770" algn="l"/>
              </a:tabLst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Key</a:t>
            </a:r>
            <a:r>
              <a:rPr kumimoji="0" sz="1050" b="1" i="1" u="none" strike="noStrike" kern="0" cap="none" spc="-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Implementation</a:t>
            </a:r>
            <a:r>
              <a:rPr kumimoji="0" sz="1050" b="1" i="1" u="none" strike="noStrike" kern="0" cap="none" spc="-4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Challenges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	Mitigation</a:t>
            </a:r>
            <a:r>
              <a:rPr kumimoji="0" sz="1050" b="1" i="1" u="none" strike="noStrike" kern="0" cap="none" spc="-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Strategies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57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Elite</a:t>
            </a:r>
            <a:r>
              <a:rPr kumimoji="0" sz="850" b="1" i="1" u="none" strike="noStrike" kern="0" cap="none" spc="-2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Capture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81965" marR="0" lvl="0" indent="0" defTabSz="91440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Local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power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structures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influence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selection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processes,</a:t>
            </a:r>
            <a:r>
              <a:rPr kumimoji="0" sz="7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leading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favoritism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toward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57200" marR="0" lvl="0" indent="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relatives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political</a:t>
            </a:r>
            <a:r>
              <a:rPr kumimoji="0" sz="700" b="0" i="1" u="none" strike="noStrike" kern="0" cap="none" spc="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allies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57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Committee</a:t>
            </a:r>
            <a:r>
              <a:rPr kumimoji="0" sz="850" b="1" i="1" u="none" strike="noStrike" kern="0" cap="none" spc="-5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Representation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57200" marR="4449445" lvl="0" indent="24130" defTabSz="914400" eaLnBrk="1" fontAlgn="auto" latinLnBrk="0" hangingPunct="1">
              <a:lnSpc>
                <a:spcPct val="104299"/>
              </a:lnSpc>
              <a:spcBef>
                <a:spcPts val="4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Selection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committees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not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adequately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represent</a:t>
            </a:r>
            <a:r>
              <a:rPr kumimoji="0" sz="7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marginalized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groups,</a:t>
            </a:r>
            <a:r>
              <a:rPr kumimoji="0" sz="700" b="0" i="1" u="none" strike="noStrike" kern="0" cap="none" spc="1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leading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their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systematic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exclusion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57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Inconsistent</a:t>
            </a:r>
            <a:r>
              <a:rPr kumimoji="0" sz="850" b="1" i="1" u="none" strike="noStrike" kern="0" cap="none" spc="-2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Criteria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57200" marR="4727575" lvl="0" indent="24130" defTabSz="914400" eaLnBrk="1" fontAlgn="auto" latinLnBrk="0" hangingPunct="1">
              <a:lnSpc>
                <a:spcPct val="104299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Different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communities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apply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varying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standards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7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poverty,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creating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horizontal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inequities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across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areas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30039" y="1412976"/>
            <a:ext cx="4183379" cy="567690"/>
            <a:chOff x="4630039" y="1412976"/>
            <a:chExt cx="4183379" cy="567690"/>
          </a:xfrm>
        </p:grpSpPr>
        <p:sp>
          <p:nvSpPr>
            <p:cNvPr id="26" name="object 26"/>
            <p:cNvSpPr/>
            <p:nvPr/>
          </p:nvSpPr>
          <p:spPr>
            <a:xfrm>
              <a:off x="4630039" y="1412976"/>
              <a:ext cx="4183379" cy="567690"/>
            </a:xfrm>
            <a:custGeom>
              <a:avLst/>
              <a:gdLst/>
              <a:ahLst/>
              <a:cxnLst/>
              <a:rect l="l" t="t" r="r" b="b"/>
              <a:pathLst>
                <a:path w="4183379" h="567689">
                  <a:moveTo>
                    <a:pt x="4183380" y="0"/>
                  </a:moveTo>
                  <a:lnTo>
                    <a:pt x="0" y="0"/>
                  </a:lnTo>
                  <a:lnTo>
                    <a:pt x="0" y="567207"/>
                  </a:lnTo>
                  <a:lnTo>
                    <a:pt x="4183380" y="567207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87189" y="1470152"/>
              <a:ext cx="200025" cy="2000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31004" y="1520126"/>
              <a:ext cx="112513" cy="10001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4630039" y="2051659"/>
            <a:ext cx="4183379" cy="567690"/>
            <a:chOff x="4630039" y="2051659"/>
            <a:chExt cx="4183379" cy="567690"/>
          </a:xfrm>
        </p:grpSpPr>
        <p:sp>
          <p:nvSpPr>
            <p:cNvPr id="30" name="object 30"/>
            <p:cNvSpPr/>
            <p:nvPr/>
          </p:nvSpPr>
          <p:spPr>
            <a:xfrm>
              <a:off x="4630039" y="2051659"/>
              <a:ext cx="4183379" cy="567690"/>
            </a:xfrm>
            <a:custGeom>
              <a:avLst/>
              <a:gdLst/>
              <a:ahLst/>
              <a:cxnLst/>
              <a:rect l="l" t="t" r="r" b="b"/>
              <a:pathLst>
                <a:path w="4183379" h="567689">
                  <a:moveTo>
                    <a:pt x="4183380" y="0"/>
                  </a:moveTo>
                  <a:lnTo>
                    <a:pt x="0" y="0"/>
                  </a:lnTo>
                  <a:lnTo>
                    <a:pt x="0" y="567207"/>
                  </a:lnTo>
                  <a:lnTo>
                    <a:pt x="4183380" y="567207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87189" y="2108835"/>
              <a:ext cx="200025" cy="2000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24781" y="2158809"/>
              <a:ext cx="125014" cy="10001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4630039" y="2690304"/>
            <a:ext cx="4183379" cy="437515"/>
            <a:chOff x="4630039" y="2690304"/>
            <a:chExt cx="4183379" cy="437515"/>
          </a:xfrm>
        </p:grpSpPr>
        <p:sp>
          <p:nvSpPr>
            <p:cNvPr id="34" name="object 34"/>
            <p:cNvSpPr/>
            <p:nvPr/>
          </p:nvSpPr>
          <p:spPr>
            <a:xfrm>
              <a:off x="4630039" y="2690304"/>
              <a:ext cx="4183379" cy="437515"/>
            </a:xfrm>
            <a:custGeom>
              <a:avLst/>
              <a:gdLst/>
              <a:ahLst/>
              <a:cxnLst/>
              <a:rect l="l" t="t" r="r" b="b"/>
              <a:pathLst>
                <a:path w="4183379" h="437514">
                  <a:moveTo>
                    <a:pt x="4183380" y="0"/>
                  </a:moveTo>
                  <a:lnTo>
                    <a:pt x="0" y="0"/>
                  </a:lnTo>
                  <a:lnTo>
                    <a:pt x="0" y="437197"/>
                  </a:lnTo>
                  <a:lnTo>
                    <a:pt x="4183380" y="437197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87189" y="2747391"/>
              <a:ext cx="200025" cy="20002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49673" y="2797492"/>
              <a:ext cx="75008" cy="100012"/>
            </a:xfrm>
            <a:prstGeom prst="rect">
              <a:avLst/>
            </a:prstGeom>
          </p:spPr>
        </p:pic>
      </p:grp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4630039" y="1412976"/>
          <a:ext cx="4172585" cy="2352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2615"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Transparent</a:t>
                      </a:r>
                      <a:r>
                        <a:rPr sz="850" b="1" i="1" spc="-1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Processes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34290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Conduct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selection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public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meetings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with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clear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documentation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of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decisions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criteria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70485" marB="0">
                    <a:lnL w="28575">
                      <a:solidFill>
                        <a:srgbClr val="1A5276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Diverse</a:t>
                      </a:r>
                      <a:r>
                        <a:rPr sz="850" b="1" i="1" spc="-3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Committee</a:t>
                      </a:r>
                      <a:r>
                        <a:rPr sz="850" b="1" i="1" spc="-3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Composition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318135" marR="153035" indent="24130">
                        <a:lnSpc>
                          <a:spcPct val="104299"/>
                        </a:lnSpc>
                        <a:spcBef>
                          <a:spcPts val="484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Ensure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committees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include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representatives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from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different</a:t>
                      </a:r>
                      <a:r>
                        <a:rPr sz="700" i="1" spc="114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social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groups,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including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women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marginalized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populations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06680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Standardized</a:t>
                      </a:r>
                      <a:r>
                        <a:rPr sz="850" b="1" i="1" spc="-2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Guidelines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3429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Provide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clear,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standardized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poverty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criteria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while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allowing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for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contextual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adaptation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06680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615"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Hybrid Approaches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318135" marR="123189" indent="24130">
                        <a:lnSpc>
                          <a:spcPct val="104299"/>
                        </a:lnSpc>
                        <a:spcBef>
                          <a:spcPts val="490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Combine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community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targeting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with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other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methods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(PMT,</a:t>
                      </a:r>
                      <a:r>
                        <a:rPr sz="700" i="1" spc="3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categorical)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create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checks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2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balances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06680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1A5276">
                        <a:alpha val="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8" name="object 38"/>
          <p:cNvGrpSpPr/>
          <p:nvPr/>
        </p:nvGrpSpPr>
        <p:grpSpPr>
          <a:xfrm>
            <a:off x="4687189" y="3256026"/>
            <a:ext cx="200025" cy="200025"/>
            <a:chOff x="4687189" y="3256026"/>
            <a:chExt cx="200025" cy="200025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87189" y="3256026"/>
              <a:ext cx="200025" cy="2000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37227" y="3306127"/>
              <a:ext cx="100012" cy="1000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126" y="2287905"/>
            <a:ext cx="54552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1" dirty="0">
                <a:solidFill>
                  <a:srgbClr val="FFFFFF"/>
                </a:solidFill>
                <a:latin typeface="Noto Sans"/>
                <a:cs typeface="Noto Sans"/>
              </a:rPr>
              <a:t>Emperical</a:t>
            </a:r>
            <a:r>
              <a:rPr b="0" i="1" spc="-3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b="0" i="1" dirty="0">
                <a:solidFill>
                  <a:srgbClr val="FFFFFF"/>
                </a:solidFill>
                <a:latin typeface="Noto Sans"/>
                <a:cs typeface="Noto Sans"/>
              </a:rPr>
              <a:t>Evidence</a:t>
            </a:r>
            <a:r>
              <a:rPr b="0" i="1" spc="-2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b="0" i="1" dirty="0">
                <a:solidFill>
                  <a:srgbClr val="FFFFFF"/>
                </a:solidFill>
                <a:latin typeface="Noto Sans"/>
                <a:cs typeface="Noto Sans"/>
              </a:rPr>
              <a:t>From</a:t>
            </a:r>
            <a:r>
              <a:rPr b="0" i="1" spc="-3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b="0" i="1" dirty="0">
                <a:solidFill>
                  <a:srgbClr val="FFFFFF"/>
                </a:solidFill>
                <a:latin typeface="Noto Sans"/>
                <a:cs typeface="Noto Sans"/>
              </a:rPr>
              <a:t>Targeting</a:t>
            </a:r>
            <a:r>
              <a:rPr b="0" i="1" spc="-10" dirty="0">
                <a:solidFill>
                  <a:srgbClr val="FFFFFF"/>
                </a:solidFill>
                <a:latin typeface="Noto Sans"/>
                <a:cs typeface="Noto Sans"/>
              </a:rPr>
              <a:t> Experiments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466166"/>
            <a:ext cx="783209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Field</a:t>
            </a:r>
            <a:r>
              <a:rPr spc="40" dirty="0"/>
              <a:t> </a:t>
            </a:r>
            <a:r>
              <a:rPr dirty="0"/>
              <a:t>Experiment</a:t>
            </a:r>
            <a:r>
              <a:rPr spc="40" dirty="0"/>
              <a:t> </a:t>
            </a:r>
            <a:r>
              <a:rPr dirty="0"/>
              <a:t>1:</a:t>
            </a:r>
            <a:r>
              <a:rPr spc="75" dirty="0"/>
              <a:t> </a:t>
            </a:r>
            <a:r>
              <a:rPr dirty="0"/>
              <a:t>Comparing</a:t>
            </a:r>
            <a:r>
              <a:rPr spc="45" dirty="0"/>
              <a:t> </a:t>
            </a:r>
            <a:r>
              <a:rPr dirty="0"/>
              <a:t>PMT,</a:t>
            </a:r>
            <a:r>
              <a:rPr spc="35" dirty="0"/>
              <a:t> </a:t>
            </a:r>
            <a:r>
              <a:rPr dirty="0"/>
              <a:t>Community</a:t>
            </a:r>
            <a:r>
              <a:rPr spc="45" dirty="0"/>
              <a:t> </a:t>
            </a:r>
            <a:r>
              <a:rPr dirty="0"/>
              <a:t>and</a:t>
            </a:r>
            <a:r>
              <a:rPr spc="40" dirty="0"/>
              <a:t> </a:t>
            </a:r>
            <a:r>
              <a:rPr dirty="0"/>
              <a:t>Hybrid</a:t>
            </a:r>
            <a:r>
              <a:rPr spc="45" dirty="0"/>
              <a:t> </a:t>
            </a:r>
            <a:r>
              <a:rPr spc="-10" dirty="0"/>
              <a:t>Method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1029080"/>
            <a:ext cx="680275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evaluate</a:t>
            </a:r>
            <a:r>
              <a:rPr kumimoji="0" sz="10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different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methods,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randomized experiment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was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conducted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across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640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villages</a:t>
            </a:r>
            <a:r>
              <a:rPr kumimoji="0" sz="10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Indonesia: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125" y="1345183"/>
            <a:ext cx="3334385" cy="7969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r>
              <a:rPr kumimoji="0" sz="1200" b="1" i="1" u="none" strike="noStrike" kern="0" cap="none" spc="5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Treatment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5080" lvl="0" indent="31750" defTabSz="914400" eaLnBrk="1" fontAlgn="auto" latinLnBrk="0" hangingPunct="1">
              <a:lnSpc>
                <a:spcPts val="1130"/>
              </a:lnSpc>
              <a:spcBef>
                <a:spcPts val="1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Standard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proxy-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means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test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using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statistical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formula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based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assets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characteristics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predict consumption. Households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ranked</a:t>
            </a:r>
            <a:r>
              <a:rPr kumimoji="0" sz="9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by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PMT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score.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125" y="2335529"/>
            <a:ext cx="3826510" cy="7969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1200" b="1" i="1" u="none" strike="noStrike" kern="0" cap="none" spc="1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Treatment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5080" lvl="0" indent="31750" algn="just" defTabSz="914400" eaLnBrk="1" fontAlgn="auto" latinLnBrk="0" hangingPunct="1">
              <a:lnSpc>
                <a:spcPct val="99000"/>
              </a:lnSpc>
              <a:spcBef>
                <a:spcPts val="1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meetings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where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residents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ranked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from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poorest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richest. Facilitators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guided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process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ensure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broad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participation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minimize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elite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capture.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125" y="3326129"/>
            <a:ext cx="125349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Hybrid</a:t>
            </a:r>
            <a:r>
              <a:rPr kumimoji="0" sz="1200" b="1" i="1" u="none" strike="noStrike" kern="0" cap="none" spc="5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Treatment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43526" y="1712722"/>
            <a:ext cx="85725" cy="1034415"/>
            <a:chOff x="4843526" y="1712722"/>
            <a:chExt cx="85725" cy="10344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3526" y="1712722"/>
              <a:ext cx="85598" cy="857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3526" y="1949831"/>
              <a:ext cx="85598" cy="857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3526" y="2187066"/>
              <a:ext cx="85598" cy="857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3526" y="2424176"/>
              <a:ext cx="85598" cy="857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3526" y="2661411"/>
              <a:ext cx="85598" cy="8572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831460" y="1345183"/>
            <a:ext cx="3349625" cy="14217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Experimental</a:t>
            </a:r>
            <a:r>
              <a:rPr kumimoji="0" sz="1200" b="1" i="1" u="none" strike="noStrike" kern="0" cap="none" spc="114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Design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87325" marR="726440" lvl="0" indent="0" defTabSz="914400" eaLnBrk="1" fontAlgn="auto" latinLnBrk="0" hangingPunct="1">
              <a:lnSpc>
                <a:spcPct val="1639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640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villages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randomly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assigned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treatments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Each</a:t>
            </a:r>
            <a:r>
              <a:rPr kumimoji="0" sz="950" b="0" i="1" u="none" strike="noStrike" kern="0" cap="none" spc="-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village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received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quota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beneficiaries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Baseline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follow-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up</a:t>
            </a:r>
            <a:r>
              <a:rPr kumimoji="0" sz="950" b="0" i="1" u="none" strike="noStrike" kern="0" cap="none" spc="-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surveys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conducted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87325" marR="5080" lvl="0" indent="0" defTabSz="914400" eaLnBrk="1" fontAlgn="auto" latinLnBrk="0" hangingPunct="1">
              <a:lnSpc>
                <a:spcPts val="18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Consumption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data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collected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measure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accuracy Satisfaction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surveys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assess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perceptions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14875" y="2921723"/>
            <a:ext cx="3971925" cy="934719"/>
            <a:chOff x="4714875" y="2921723"/>
            <a:chExt cx="3971925" cy="934719"/>
          </a:xfrm>
        </p:grpSpPr>
        <p:sp>
          <p:nvSpPr>
            <p:cNvPr id="16" name="object 16"/>
            <p:cNvSpPr/>
            <p:nvPr/>
          </p:nvSpPr>
          <p:spPr>
            <a:xfrm>
              <a:off x="4743450" y="2921723"/>
              <a:ext cx="3943350" cy="934719"/>
            </a:xfrm>
            <a:custGeom>
              <a:avLst/>
              <a:gdLst/>
              <a:ahLst/>
              <a:cxnLst/>
              <a:rect l="l" t="t" r="r" b="b"/>
              <a:pathLst>
                <a:path w="3943350" h="934720">
                  <a:moveTo>
                    <a:pt x="0" y="934377"/>
                  </a:moveTo>
                  <a:lnTo>
                    <a:pt x="3943350" y="934377"/>
                  </a:lnTo>
                  <a:lnTo>
                    <a:pt x="3943350" y="0"/>
                  </a:lnTo>
                  <a:lnTo>
                    <a:pt x="0" y="0"/>
                  </a:lnTo>
                  <a:lnTo>
                    <a:pt x="0" y="934377"/>
                  </a:lnTo>
                  <a:close/>
                </a:path>
              </a:pathLst>
            </a:custGeom>
            <a:solidFill>
              <a:srgbClr val="3497DB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14875" y="2921723"/>
              <a:ext cx="28575" cy="934719"/>
            </a:xfrm>
            <a:custGeom>
              <a:avLst/>
              <a:gdLst/>
              <a:ahLst/>
              <a:cxnLst/>
              <a:rect l="l" t="t" r="r" b="b"/>
              <a:pathLst>
                <a:path w="28575" h="934720">
                  <a:moveTo>
                    <a:pt x="28575" y="0"/>
                  </a:moveTo>
                  <a:lnTo>
                    <a:pt x="0" y="0"/>
                  </a:lnTo>
                  <a:lnTo>
                    <a:pt x="0" y="934377"/>
                  </a:lnTo>
                  <a:lnTo>
                    <a:pt x="28575" y="93437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97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43450" y="2991307"/>
            <a:ext cx="3943350" cy="746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" marR="497205" lvl="0" indent="0" defTabSz="914400" eaLnBrk="1" fontAlgn="auto" latinLnBrk="0" hangingPunct="1">
              <a:lnSpc>
                <a:spcPct val="124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9640" algn="l"/>
              </a:tabLst>
              <a:defRPr/>
            </a:pP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Key</a:t>
            </a:r>
            <a:r>
              <a:rPr kumimoji="0" sz="950" b="1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Metrics: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	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accuracy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(inclusion/exclusion</a:t>
            </a:r>
            <a:r>
              <a:rPr kumimoji="0" sz="9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errors), satisfaction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process,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elite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capture,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cost-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effectiveness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were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measured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compare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different approaches.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02809" y="4006392"/>
            <a:ext cx="3687445" cy="3435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25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Source: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Alatas</a:t>
            </a:r>
            <a:r>
              <a:rPr kumimoji="0" sz="10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et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al.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"Targeting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Poor: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Evidence from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Field Experiment</a:t>
            </a:r>
            <a:r>
              <a:rPr kumimoji="0" sz="10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10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Indonesia"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4565" y="3686302"/>
            <a:ext cx="42875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ranks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as</a:t>
            </a:r>
            <a:r>
              <a:rPr kumimoji="0" sz="950" b="0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above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lowest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ranking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up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1.5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x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village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quota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are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surveyed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4565" y="3975912"/>
            <a:ext cx="37496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questionnaire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lowest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score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up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village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quota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receive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oto Sans"/>
                <a:cs typeface="Noto Sans"/>
              </a:rPr>
              <a:t>benefits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5267" y="63195"/>
            <a:ext cx="6525895" cy="6432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8360" algn="l"/>
              </a:tabLst>
              <a:defRPr/>
            </a:pP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2000" b="1" i="1" u="none" strike="noStrike" kern="0" cap="none" spc="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-2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	interviewer</a:t>
            </a:r>
            <a:r>
              <a:rPr kumimoji="0" sz="2000" b="1" i="1" u="none" strike="noStrike" kern="0" cap="none" spc="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asks</a:t>
            </a:r>
            <a:r>
              <a:rPr kumimoji="0" sz="2000" b="1" i="1" u="none" strike="noStrike" kern="0" cap="none" spc="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2000" b="1" i="1" u="none" strike="noStrike" kern="0" cap="none" spc="5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household</a:t>
            </a:r>
            <a:r>
              <a:rPr kumimoji="0" sz="2000" b="1" i="1" u="none" strike="noStrike" kern="0" cap="none" spc="2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member</a:t>
            </a:r>
            <a:r>
              <a:rPr kumimoji="0" sz="2000" b="1" i="1" u="none" strike="noStrike" kern="0" cap="none" spc="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about</a:t>
            </a:r>
            <a:r>
              <a:rPr kumimoji="0" sz="2000" b="1" i="1" u="none" strike="noStrike" kern="0" cap="none" spc="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their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housing</a:t>
            </a:r>
            <a:r>
              <a:rPr kumimoji="0" sz="2000" b="1" i="1" u="none" strike="noStrike" kern="0" cap="none" spc="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2000" b="1" i="1" u="none" strike="noStrike" kern="0" cap="none" spc="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other</a:t>
            </a:r>
            <a:r>
              <a:rPr kumimoji="0" sz="2000" b="1" i="1" u="none" strike="noStrike" kern="0" cap="none" spc="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characteristics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892" y="896721"/>
            <a:ext cx="5274309" cy="38352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5267" y="63195"/>
            <a:ext cx="6677025" cy="6432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2000" b="1" i="1" u="none" strike="noStrike" kern="0" cap="none" spc="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2000" b="1" i="1" u="none" strike="noStrike" kern="0" cap="none" spc="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low</a:t>
            </a:r>
            <a:r>
              <a:rPr kumimoji="0" sz="2000" b="1" i="1" u="none" strike="noStrike" kern="0" cap="none" spc="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quality</a:t>
            </a:r>
            <a:r>
              <a:rPr kumimoji="0" sz="2000" b="1" i="1" u="none" strike="noStrike" kern="0" cap="none" spc="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roof,</a:t>
            </a:r>
            <a:r>
              <a:rPr kumimoji="0" sz="2000" b="1" i="1" u="none" strike="noStrike" kern="0" cap="none" spc="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walls</a:t>
            </a:r>
            <a:r>
              <a:rPr kumimoji="0" sz="2000" b="1" i="1" u="none" strike="noStrike" kern="0" cap="none" spc="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2000" b="1" i="1" u="none" strike="noStrike" kern="0" cap="none" spc="2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floor</a:t>
            </a:r>
            <a:r>
              <a:rPr kumimoji="0" sz="2000" b="1" i="1" u="none" strike="noStrike" kern="0" cap="none" spc="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are</a:t>
            </a:r>
            <a:r>
              <a:rPr kumimoji="0" sz="2000" b="1" i="1" u="none" strike="noStrike" kern="0" cap="none" spc="4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likely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2000" b="1" i="1" u="none" strike="noStrike" kern="0" cap="none" spc="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score</a:t>
            </a:r>
            <a:r>
              <a:rPr kumimoji="0" sz="2000" b="1" i="1" u="none" strike="noStrike" kern="0" cap="none" spc="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as</a:t>
            </a:r>
            <a:r>
              <a:rPr kumimoji="0" sz="2000" b="1" i="1" u="none" strike="noStrike" kern="0" cap="none" spc="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2000" b="1" i="1" u="none" strike="noStrike" kern="0" cap="none" spc="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2000" b="1" i="1" u="none" strike="noStrike" kern="0" cap="none" spc="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-2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914361"/>
            <a:ext cx="4993767" cy="405752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0"/>
              </a:spcBef>
            </a:pPr>
            <a:r>
              <a:rPr dirty="0"/>
              <a:t>Community</a:t>
            </a:r>
            <a:r>
              <a:rPr spc="20" dirty="0"/>
              <a:t> </a:t>
            </a:r>
            <a:r>
              <a:rPr dirty="0"/>
              <a:t>ranking</a:t>
            </a:r>
            <a:r>
              <a:rPr spc="15" dirty="0"/>
              <a:t> </a:t>
            </a:r>
            <a:r>
              <a:rPr dirty="0"/>
              <a:t>of</a:t>
            </a:r>
            <a:r>
              <a:rPr spc="50" dirty="0"/>
              <a:t> </a:t>
            </a:r>
            <a:r>
              <a:rPr dirty="0"/>
              <a:t>households</a:t>
            </a:r>
            <a:r>
              <a:rPr spc="25" dirty="0"/>
              <a:t> </a:t>
            </a:r>
            <a:r>
              <a:rPr dirty="0"/>
              <a:t>was</a:t>
            </a:r>
            <a:r>
              <a:rPr spc="35" dirty="0"/>
              <a:t> </a:t>
            </a:r>
            <a:r>
              <a:rPr dirty="0"/>
              <a:t>done</a:t>
            </a:r>
            <a:r>
              <a:rPr spc="20" dirty="0"/>
              <a:t> </a:t>
            </a:r>
            <a:r>
              <a:rPr dirty="0"/>
              <a:t>in</a:t>
            </a:r>
            <a:r>
              <a:rPr spc="55" dirty="0"/>
              <a:t> </a:t>
            </a:r>
            <a:r>
              <a:rPr dirty="0"/>
              <a:t>a</a:t>
            </a:r>
            <a:r>
              <a:rPr spc="45" dirty="0"/>
              <a:t> </a:t>
            </a:r>
            <a:r>
              <a:rPr spc="-10" dirty="0"/>
              <a:t>carefully </a:t>
            </a:r>
            <a:r>
              <a:rPr dirty="0"/>
              <a:t>designed</a:t>
            </a:r>
            <a:r>
              <a:rPr spc="40" dirty="0"/>
              <a:t> </a:t>
            </a:r>
            <a:r>
              <a:rPr dirty="0"/>
              <a:t>and</a:t>
            </a:r>
            <a:r>
              <a:rPr spc="50" dirty="0"/>
              <a:t> </a:t>
            </a:r>
            <a:r>
              <a:rPr dirty="0"/>
              <a:t>facilitated</a:t>
            </a:r>
            <a:r>
              <a:rPr spc="45" dirty="0"/>
              <a:t> </a:t>
            </a:r>
            <a:r>
              <a:rPr spc="-10" dirty="0"/>
              <a:t>process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242433" y="2316924"/>
            <a:ext cx="2658110" cy="2401570"/>
            <a:chOff x="5242433" y="2316924"/>
            <a:chExt cx="2658110" cy="24015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433" y="2894469"/>
              <a:ext cx="2244216" cy="18239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86650" y="2321686"/>
              <a:ext cx="408940" cy="1549400"/>
            </a:xfrm>
            <a:custGeom>
              <a:avLst/>
              <a:gdLst/>
              <a:ahLst/>
              <a:cxnLst/>
              <a:rect l="l" t="t" r="r" b="b"/>
              <a:pathLst>
                <a:path w="408940" h="1549400">
                  <a:moveTo>
                    <a:pt x="250571" y="0"/>
                  </a:moveTo>
                  <a:lnTo>
                    <a:pt x="408813" y="0"/>
                  </a:lnTo>
                  <a:lnTo>
                    <a:pt x="408813" y="1549019"/>
                  </a:lnTo>
                  <a:lnTo>
                    <a:pt x="0" y="1549019"/>
                  </a:lnTo>
                </a:path>
              </a:pathLst>
            </a:custGeom>
            <a:ln w="9525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626741" y="2677731"/>
            <a:ext cx="2395220" cy="2040889"/>
            <a:chOff x="2626741" y="2677731"/>
            <a:chExt cx="2395220" cy="204088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6741" y="2896755"/>
              <a:ext cx="2242058" cy="18216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68798" y="2682494"/>
              <a:ext cx="148590" cy="1125220"/>
            </a:xfrm>
            <a:custGeom>
              <a:avLst/>
              <a:gdLst/>
              <a:ahLst/>
              <a:cxnLst/>
              <a:rect l="l" t="t" r="r" b="b"/>
              <a:pathLst>
                <a:path w="148589" h="1125220">
                  <a:moveTo>
                    <a:pt x="148336" y="0"/>
                  </a:moveTo>
                  <a:lnTo>
                    <a:pt x="148336" y="1125093"/>
                  </a:lnTo>
                  <a:lnTo>
                    <a:pt x="0" y="1125093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object 9"/>
          <p:cNvSpPr/>
          <p:nvPr/>
        </p:nvSpPr>
        <p:spPr>
          <a:xfrm>
            <a:off x="1456182" y="1764643"/>
            <a:ext cx="6182360" cy="142875"/>
          </a:xfrm>
          <a:custGeom>
            <a:avLst/>
            <a:gdLst/>
            <a:ahLst/>
            <a:cxnLst/>
            <a:rect l="l" t="t" r="r" b="b"/>
            <a:pathLst>
              <a:path w="6182359" h="142875">
                <a:moveTo>
                  <a:pt x="6057505" y="0"/>
                </a:moveTo>
                <a:lnTo>
                  <a:pt x="6051438" y="386"/>
                </a:lnTo>
                <a:lnTo>
                  <a:pt x="6045967" y="3036"/>
                </a:lnTo>
                <a:lnTo>
                  <a:pt x="6041771" y="7768"/>
                </a:lnTo>
                <a:lnTo>
                  <a:pt x="6039717" y="13698"/>
                </a:lnTo>
                <a:lnTo>
                  <a:pt x="6040104" y="19770"/>
                </a:lnTo>
                <a:lnTo>
                  <a:pt x="6042753" y="25271"/>
                </a:lnTo>
                <a:lnTo>
                  <a:pt x="6047486" y="29485"/>
                </a:lnTo>
                <a:lnTo>
                  <a:pt x="6091931" y="55382"/>
                </a:lnTo>
                <a:lnTo>
                  <a:pt x="6150737" y="55393"/>
                </a:lnTo>
                <a:lnTo>
                  <a:pt x="6150737" y="87143"/>
                </a:lnTo>
                <a:lnTo>
                  <a:pt x="6092066" y="87143"/>
                </a:lnTo>
                <a:lnTo>
                  <a:pt x="6047486" y="113178"/>
                </a:lnTo>
                <a:lnTo>
                  <a:pt x="6042753" y="117322"/>
                </a:lnTo>
                <a:lnTo>
                  <a:pt x="6040104" y="122799"/>
                </a:lnTo>
                <a:lnTo>
                  <a:pt x="6039717" y="128895"/>
                </a:lnTo>
                <a:lnTo>
                  <a:pt x="6041771" y="134895"/>
                </a:lnTo>
                <a:lnTo>
                  <a:pt x="6045914" y="139557"/>
                </a:lnTo>
                <a:lnTo>
                  <a:pt x="6051391" y="142182"/>
                </a:lnTo>
                <a:lnTo>
                  <a:pt x="6057487" y="142593"/>
                </a:lnTo>
                <a:lnTo>
                  <a:pt x="6063488" y="140610"/>
                </a:lnTo>
                <a:lnTo>
                  <a:pt x="6155047" y="87143"/>
                </a:lnTo>
                <a:lnTo>
                  <a:pt x="6150737" y="87143"/>
                </a:lnTo>
                <a:lnTo>
                  <a:pt x="6155066" y="87132"/>
                </a:lnTo>
                <a:lnTo>
                  <a:pt x="6182233" y="71268"/>
                </a:lnTo>
                <a:lnTo>
                  <a:pt x="6063488" y="2053"/>
                </a:lnTo>
                <a:lnTo>
                  <a:pt x="6057505" y="0"/>
                </a:lnTo>
                <a:close/>
              </a:path>
              <a:path w="6182359" h="142875">
                <a:moveTo>
                  <a:pt x="6119222" y="71284"/>
                </a:moveTo>
                <a:lnTo>
                  <a:pt x="6092085" y="87132"/>
                </a:lnTo>
                <a:lnTo>
                  <a:pt x="6150737" y="87143"/>
                </a:lnTo>
                <a:lnTo>
                  <a:pt x="6150737" y="84984"/>
                </a:lnTo>
                <a:lnTo>
                  <a:pt x="6142736" y="84984"/>
                </a:lnTo>
                <a:lnTo>
                  <a:pt x="6119222" y="71284"/>
                </a:lnTo>
                <a:close/>
              </a:path>
              <a:path w="6182359" h="142875">
                <a:moveTo>
                  <a:pt x="0" y="54250"/>
                </a:moveTo>
                <a:lnTo>
                  <a:pt x="0" y="86000"/>
                </a:lnTo>
                <a:lnTo>
                  <a:pt x="6092085" y="87132"/>
                </a:lnTo>
                <a:lnTo>
                  <a:pt x="6119222" y="71284"/>
                </a:lnTo>
                <a:lnTo>
                  <a:pt x="6091931" y="55382"/>
                </a:lnTo>
                <a:lnTo>
                  <a:pt x="0" y="54250"/>
                </a:lnTo>
                <a:close/>
              </a:path>
              <a:path w="6182359" h="142875">
                <a:moveTo>
                  <a:pt x="6142736" y="57552"/>
                </a:moveTo>
                <a:lnTo>
                  <a:pt x="6119222" y="71284"/>
                </a:lnTo>
                <a:lnTo>
                  <a:pt x="6142736" y="84984"/>
                </a:lnTo>
                <a:lnTo>
                  <a:pt x="6142736" y="57552"/>
                </a:lnTo>
                <a:close/>
              </a:path>
              <a:path w="6182359" h="142875">
                <a:moveTo>
                  <a:pt x="6150737" y="57552"/>
                </a:moveTo>
                <a:lnTo>
                  <a:pt x="6142736" y="57552"/>
                </a:lnTo>
                <a:lnTo>
                  <a:pt x="6142736" y="84984"/>
                </a:lnTo>
                <a:lnTo>
                  <a:pt x="6150737" y="84984"/>
                </a:lnTo>
                <a:lnTo>
                  <a:pt x="6150737" y="57552"/>
                </a:lnTo>
                <a:close/>
              </a:path>
              <a:path w="6182359" h="142875">
                <a:moveTo>
                  <a:pt x="6091931" y="55382"/>
                </a:moveTo>
                <a:lnTo>
                  <a:pt x="6119222" y="71284"/>
                </a:lnTo>
                <a:lnTo>
                  <a:pt x="6142736" y="57552"/>
                </a:lnTo>
                <a:lnTo>
                  <a:pt x="6150737" y="57552"/>
                </a:lnTo>
                <a:lnTo>
                  <a:pt x="6150737" y="55393"/>
                </a:lnTo>
                <a:lnTo>
                  <a:pt x="6091931" y="55382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8404" y="978661"/>
            <a:ext cx="1187450" cy="1707514"/>
          </a:xfrm>
          <a:prstGeom prst="rect">
            <a:avLst/>
          </a:prstGeom>
          <a:solidFill>
            <a:srgbClr val="FFCC66"/>
          </a:solidFill>
          <a:ln w="9525">
            <a:solidFill>
              <a:srgbClr val="4471C4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 marR="87630" lvl="0" indent="0" defTabSz="91440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1a.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Hamlet</a:t>
            </a:r>
            <a:r>
              <a:rPr kumimoji="0" sz="1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leader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invites</a:t>
            </a:r>
            <a:r>
              <a:rPr kumimoji="0" sz="1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community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elite</a:t>
            </a:r>
            <a:r>
              <a:rPr kumimoji="0" sz="1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10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day/night meeting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1440" marR="116839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1b.</a:t>
            </a:r>
            <a:r>
              <a:rPr kumimoji="0" sz="1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Hamlet</a:t>
            </a:r>
            <a:r>
              <a:rPr kumimoji="0" sz="1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leader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invites</a:t>
            </a:r>
            <a:r>
              <a:rPr kumimoji="0" sz="105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full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community</a:t>
            </a:r>
            <a:r>
              <a:rPr kumimoji="0" sz="105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day/</a:t>
            </a:r>
            <a:r>
              <a:rPr kumimoji="0" sz="1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night meeting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86125" y="1715642"/>
            <a:ext cx="4006215" cy="234950"/>
          </a:xfrm>
          <a:custGeom>
            <a:avLst/>
            <a:gdLst/>
            <a:ahLst/>
            <a:cxnLst/>
            <a:rect l="l" t="t" r="r" b="b"/>
            <a:pathLst>
              <a:path w="4006215" h="234950">
                <a:moveTo>
                  <a:pt x="0" y="0"/>
                </a:moveTo>
                <a:lnTo>
                  <a:pt x="0" y="120269"/>
                </a:lnTo>
              </a:path>
              <a:path w="4006215" h="234950">
                <a:moveTo>
                  <a:pt x="593471" y="120269"/>
                </a:moveTo>
                <a:lnTo>
                  <a:pt x="593471" y="227457"/>
                </a:lnTo>
              </a:path>
              <a:path w="4006215" h="234950">
                <a:moveTo>
                  <a:pt x="1731010" y="0"/>
                </a:moveTo>
                <a:lnTo>
                  <a:pt x="1731010" y="120269"/>
                </a:lnTo>
              </a:path>
              <a:path w="4006215" h="234950">
                <a:moveTo>
                  <a:pt x="2324480" y="120269"/>
                </a:moveTo>
                <a:lnTo>
                  <a:pt x="2324480" y="227457"/>
                </a:lnTo>
              </a:path>
              <a:path w="4006215" h="234950">
                <a:moveTo>
                  <a:pt x="3363086" y="0"/>
                </a:moveTo>
                <a:lnTo>
                  <a:pt x="3363086" y="120269"/>
                </a:lnTo>
              </a:path>
              <a:path w="4006215" h="234950">
                <a:moveTo>
                  <a:pt x="4005960" y="120269"/>
                </a:moveTo>
                <a:lnTo>
                  <a:pt x="4005960" y="234569"/>
                </a:lnTo>
              </a:path>
            </a:pathLst>
          </a:custGeom>
          <a:ln w="31750">
            <a:solidFill>
              <a:srgbClr val="DAE2F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1586" y="971499"/>
            <a:ext cx="1577340" cy="744220"/>
          </a:xfrm>
          <a:prstGeom prst="rect">
            <a:avLst/>
          </a:prstGeom>
          <a:solidFill>
            <a:srgbClr val="FFCC66"/>
          </a:solidFill>
          <a:ln w="9525">
            <a:solidFill>
              <a:srgbClr val="4471C4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23825" marR="106680" lvl="0" indent="-9525" defTabSz="91440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2.</a:t>
            </a:r>
            <a:r>
              <a:rPr kumimoji="0" sz="105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Facilitator</a:t>
            </a:r>
            <a:r>
              <a:rPr kumimoji="0" sz="1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holds</a:t>
            </a:r>
            <a:r>
              <a:rPr kumimoji="0" sz="1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broad discussion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on concept</a:t>
            </a:r>
            <a:r>
              <a:rPr kumimoji="0" sz="1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778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poverty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1586" y="1943100"/>
            <a:ext cx="1577340" cy="742950"/>
          </a:xfrm>
          <a:prstGeom prst="rect">
            <a:avLst/>
          </a:prstGeom>
          <a:solidFill>
            <a:srgbClr val="FFCC66"/>
          </a:solidFill>
          <a:ln w="9525">
            <a:solidFill>
              <a:srgbClr val="4471C4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02920" marR="102235" lvl="0" indent="-391795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3.</a:t>
            </a:r>
            <a:r>
              <a:rPr kumimoji="0" sz="1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Stack of</a:t>
            </a:r>
            <a:r>
              <a:rPr kumimoji="0" sz="10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cards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10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each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household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8528" y="971499"/>
            <a:ext cx="1577340" cy="744220"/>
          </a:xfrm>
          <a:prstGeom prst="rect">
            <a:avLst/>
          </a:prstGeom>
          <a:solidFill>
            <a:srgbClr val="FFCC66"/>
          </a:solidFill>
          <a:ln w="9525">
            <a:solidFill>
              <a:srgbClr val="4471C4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95934" marR="147955" lvl="0" indent="-337185" defTabSz="91440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4.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First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two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households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are</a:t>
            </a:r>
            <a:r>
              <a:rPr kumimoji="0" sz="1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ranked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3066" y="1943100"/>
            <a:ext cx="1577340" cy="742950"/>
          </a:xfrm>
          <a:prstGeom prst="rect">
            <a:avLst/>
          </a:prstGeom>
          <a:solidFill>
            <a:srgbClr val="FFCC66"/>
          </a:solidFill>
          <a:ln w="9525">
            <a:solidFill>
              <a:srgbClr val="4471C4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13995" marR="132080" lvl="0" indent="-71755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5.</a:t>
            </a:r>
            <a:r>
              <a:rPr kumimoji="0" sz="105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Facilitator</a:t>
            </a:r>
            <a:r>
              <a:rPr kumimoji="0" sz="1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announces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next</a:t>
            </a:r>
            <a:r>
              <a:rPr kumimoji="0" sz="10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household</a:t>
            </a:r>
            <a:r>
              <a:rPr kumimoji="0" sz="1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105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000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ranked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60134" y="1950211"/>
            <a:ext cx="1577340" cy="742950"/>
          </a:xfrm>
          <a:prstGeom prst="rect">
            <a:avLst/>
          </a:prstGeom>
          <a:solidFill>
            <a:srgbClr val="FFCC66"/>
          </a:solidFill>
          <a:ln w="9525">
            <a:solidFill>
              <a:srgbClr val="4471C4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5250" marR="86360" lvl="0" indent="635" algn="ctr" defTabSz="91440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6b.</a:t>
            </a:r>
            <a:r>
              <a:rPr kumimoji="0" sz="105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Community</a:t>
            </a:r>
            <a:r>
              <a:rPr kumimoji="0" sz="105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decides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whether</a:t>
            </a:r>
            <a:r>
              <a:rPr kumimoji="0" sz="105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household</a:t>
            </a:r>
            <a:r>
              <a:rPr kumimoji="0" sz="105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is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more</a:t>
            </a:r>
            <a:r>
              <a:rPr kumimoji="0" sz="1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less</a:t>
            </a:r>
            <a:r>
              <a:rPr kumimoji="0" sz="105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poor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already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ranked</a:t>
            </a:r>
            <a:r>
              <a:rPr kumimoji="0" sz="105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household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54673" y="971499"/>
            <a:ext cx="1583055" cy="744220"/>
          </a:xfrm>
          <a:prstGeom prst="rect">
            <a:avLst/>
          </a:prstGeom>
          <a:solidFill>
            <a:srgbClr val="FFCC66"/>
          </a:solidFill>
          <a:ln w="9525">
            <a:solidFill>
              <a:srgbClr val="4471C4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02870" marR="92710" lvl="0" indent="-4445" algn="ctr" defTabSz="91440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6a.</a:t>
            </a:r>
            <a:r>
              <a:rPr kumimoji="0" sz="105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Elite</a:t>
            </a:r>
            <a:r>
              <a:rPr kumimoji="0" sz="1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decides</a:t>
            </a:r>
            <a:r>
              <a:rPr kumimoji="0" sz="1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whether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household</a:t>
            </a:r>
            <a:r>
              <a:rPr kumimoji="0" sz="1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is</a:t>
            </a:r>
            <a:r>
              <a:rPr kumimoji="0" sz="10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more</a:t>
            </a:r>
            <a:r>
              <a:rPr kumimoji="0" sz="105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less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poor</a:t>
            </a:r>
            <a:r>
              <a:rPr kumimoji="0" sz="105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already</a:t>
            </a:r>
            <a:r>
              <a:rPr kumimoji="0" sz="105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ranked household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305" y="163779"/>
            <a:ext cx="5960745" cy="6432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PMT</a:t>
            </a:r>
            <a:r>
              <a:rPr spc="30" dirty="0"/>
              <a:t> </a:t>
            </a:r>
            <a:r>
              <a:rPr dirty="0"/>
              <a:t>had</a:t>
            </a:r>
            <a:r>
              <a:rPr spc="25" dirty="0"/>
              <a:t> </a:t>
            </a:r>
            <a:r>
              <a:rPr dirty="0"/>
              <a:t>the</a:t>
            </a:r>
            <a:r>
              <a:rPr spc="25" dirty="0"/>
              <a:t> </a:t>
            </a:r>
            <a:r>
              <a:rPr dirty="0"/>
              <a:t>lowest</a:t>
            </a:r>
            <a:r>
              <a:rPr spc="20" dirty="0"/>
              <a:t> </a:t>
            </a:r>
            <a:r>
              <a:rPr dirty="0"/>
              <a:t>rate</a:t>
            </a:r>
            <a:r>
              <a:rPr spc="25" dirty="0"/>
              <a:t> </a:t>
            </a:r>
            <a:r>
              <a:rPr dirty="0"/>
              <a:t>of</a:t>
            </a:r>
            <a:r>
              <a:rPr spc="55" dirty="0"/>
              <a:t> </a:t>
            </a:r>
            <a:r>
              <a:rPr dirty="0"/>
              <a:t>mistargeting</a:t>
            </a:r>
            <a:r>
              <a:rPr spc="25" dirty="0"/>
              <a:t> </a:t>
            </a:r>
            <a:r>
              <a:rPr dirty="0"/>
              <a:t>overall,</a:t>
            </a:r>
            <a:r>
              <a:rPr spc="35" dirty="0"/>
              <a:t> </a:t>
            </a:r>
            <a:r>
              <a:rPr spc="-25" dirty="0"/>
              <a:t>but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community</a:t>
            </a:r>
            <a:r>
              <a:rPr spc="40" dirty="0"/>
              <a:t> </a:t>
            </a:r>
            <a:r>
              <a:rPr dirty="0"/>
              <a:t>better</a:t>
            </a:r>
            <a:r>
              <a:rPr spc="45" dirty="0"/>
              <a:t> </a:t>
            </a:r>
            <a:r>
              <a:rPr dirty="0"/>
              <a:t>identified</a:t>
            </a:r>
            <a:r>
              <a:rPr spc="55" dirty="0"/>
              <a:t> </a:t>
            </a:r>
            <a:r>
              <a:rPr dirty="0"/>
              <a:t>the</a:t>
            </a:r>
            <a:r>
              <a:rPr spc="55" dirty="0"/>
              <a:t> </a:t>
            </a:r>
            <a:r>
              <a:rPr dirty="0"/>
              <a:t>very</a:t>
            </a:r>
            <a:r>
              <a:rPr spc="65" dirty="0"/>
              <a:t> </a:t>
            </a:r>
            <a:r>
              <a:rPr spc="-10" dirty="0"/>
              <a:t>poor...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5427" y="1159509"/>
            <a:ext cx="7505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Mistargeting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7630" y="3228848"/>
            <a:ext cx="3338829" cy="405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5715" defTabSz="914400" eaLnBrk="1" fontAlgn="auto" latinLnBrk="0" hangingPunct="1">
              <a:lnSpc>
                <a:spcPct val="1036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Mistargeting:</a:t>
            </a:r>
            <a:r>
              <a:rPr kumimoji="0" sz="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(1)</a:t>
            </a:r>
            <a:r>
              <a:rPr kumimoji="0" sz="8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Households</a:t>
            </a:r>
            <a:r>
              <a:rPr kumimoji="0" sz="8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ranked</a:t>
            </a:r>
            <a:r>
              <a:rPr kumimoji="0" sz="8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lower</a:t>
            </a:r>
            <a:r>
              <a:rPr kumimoji="0" sz="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than</a:t>
            </a:r>
            <a:r>
              <a:rPr kumimoji="0" sz="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village</a:t>
            </a:r>
            <a:r>
              <a:rPr kumimoji="0" sz="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quota</a:t>
            </a:r>
            <a:r>
              <a:rPr kumimoji="0" sz="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cut-off</a:t>
            </a:r>
            <a:r>
              <a:rPr kumimoji="0" sz="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who</a:t>
            </a:r>
            <a:r>
              <a:rPr kumimoji="0" sz="800" b="0" i="0" u="none" strike="noStrike" kern="0" cap="none" spc="5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did</a:t>
            </a:r>
            <a:r>
              <a:rPr kumimoji="0" sz="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not</a:t>
            </a:r>
            <a:r>
              <a:rPr kumimoji="0" sz="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receive</a:t>
            </a:r>
            <a:r>
              <a:rPr kumimoji="0" sz="8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transfer;</a:t>
            </a:r>
            <a:r>
              <a:rPr kumimoji="0" sz="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(2)</a:t>
            </a:r>
            <a:r>
              <a:rPr kumimoji="0" sz="8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Households</a:t>
            </a:r>
            <a:r>
              <a:rPr kumimoji="0" sz="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ranked</a:t>
            </a:r>
            <a:r>
              <a:rPr kumimoji="0" sz="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higher</a:t>
            </a:r>
            <a:r>
              <a:rPr kumimoji="0" sz="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than</a:t>
            </a:r>
            <a:r>
              <a:rPr kumimoji="0" sz="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village</a:t>
            </a:r>
            <a:r>
              <a:rPr kumimoji="0" sz="8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quota</a:t>
            </a:r>
            <a:r>
              <a:rPr kumimoji="0" sz="800" b="0" i="0" u="none" strike="noStrike" kern="0" cap="none" spc="5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cut-off</a:t>
            </a:r>
            <a:r>
              <a:rPr kumimoji="0" sz="8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who</a:t>
            </a:r>
            <a:r>
              <a:rPr kumimoji="0" sz="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did</a:t>
            </a:r>
            <a:r>
              <a:rPr kumimoji="0" sz="8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receive</a:t>
            </a:r>
            <a:r>
              <a:rPr kumimoji="0" sz="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transfer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79168" y="1135316"/>
            <a:ext cx="2574925" cy="2475230"/>
            <a:chOff x="5179168" y="1135316"/>
            <a:chExt cx="2574925" cy="2475230"/>
          </a:xfrm>
        </p:grpSpPr>
        <p:sp>
          <p:nvSpPr>
            <p:cNvPr id="6" name="object 6"/>
            <p:cNvSpPr/>
            <p:nvPr/>
          </p:nvSpPr>
          <p:spPr>
            <a:xfrm>
              <a:off x="5308479" y="1372445"/>
              <a:ext cx="2443480" cy="1861820"/>
            </a:xfrm>
            <a:custGeom>
              <a:avLst/>
              <a:gdLst/>
              <a:ahLst/>
              <a:cxnLst/>
              <a:rect l="l" t="t" r="r" b="b"/>
              <a:pathLst>
                <a:path w="2443479" h="1861820">
                  <a:moveTo>
                    <a:pt x="0" y="1861579"/>
                  </a:moveTo>
                  <a:lnTo>
                    <a:pt x="0" y="0"/>
                  </a:lnTo>
                  <a:lnTo>
                    <a:pt x="2442875" y="0"/>
                  </a:lnTo>
                  <a:lnTo>
                    <a:pt x="2442875" y="1861579"/>
                  </a:lnTo>
                  <a:lnTo>
                    <a:pt x="0" y="1861579"/>
                  </a:lnTo>
                </a:path>
              </a:pathLst>
            </a:custGeom>
            <a:ln w="4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703" y="1372445"/>
              <a:ext cx="1722049" cy="18615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69408" y="3172801"/>
              <a:ext cx="3810" cy="15875"/>
            </a:xfrm>
            <a:custGeom>
              <a:avLst/>
              <a:gdLst/>
              <a:ahLst/>
              <a:cxnLst/>
              <a:rect l="l" t="t" r="r" b="b"/>
              <a:pathLst>
                <a:path w="3810" h="15875">
                  <a:moveTo>
                    <a:pt x="3321" y="0"/>
                  </a:moveTo>
                  <a:lnTo>
                    <a:pt x="0" y="0"/>
                  </a:lnTo>
                  <a:lnTo>
                    <a:pt x="0" y="15332"/>
                  </a:lnTo>
                  <a:lnTo>
                    <a:pt x="3321" y="15332"/>
                  </a:lnTo>
                  <a:lnTo>
                    <a:pt x="33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276285" y="1372445"/>
              <a:ext cx="32384" cy="1861820"/>
            </a:xfrm>
            <a:custGeom>
              <a:avLst/>
              <a:gdLst/>
              <a:ahLst/>
              <a:cxnLst/>
              <a:rect l="l" t="t" r="r" b="b"/>
              <a:pathLst>
                <a:path w="32385" h="1861820">
                  <a:moveTo>
                    <a:pt x="32194" y="1861579"/>
                  </a:moveTo>
                  <a:lnTo>
                    <a:pt x="32194" y="0"/>
                  </a:lnTo>
                </a:path>
                <a:path w="32385" h="1861820">
                  <a:moveTo>
                    <a:pt x="32194" y="1818524"/>
                  </a:moveTo>
                  <a:lnTo>
                    <a:pt x="0" y="1818524"/>
                  </a:lnTo>
                </a:path>
              </a:pathLst>
            </a:custGeom>
            <a:ln w="46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179845" y="3177000"/>
              <a:ext cx="57785" cy="31115"/>
            </a:xfrm>
            <a:custGeom>
              <a:avLst/>
              <a:gdLst/>
              <a:ahLst/>
              <a:cxnLst/>
              <a:rect l="l" t="t" r="r" b="b"/>
              <a:pathLst>
                <a:path w="57785" h="31114">
                  <a:moveTo>
                    <a:pt x="38827" y="0"/>
                  </a:moveTo>
                  <a:lnTo>
                    <a:pt x="23758" y="0"/>
                  </a:lnTo>
                  <a:lnTo>
                    <a:pt x="20442" y="1472"/>
                  </a:lnTo>
                  <a:lnTo>
                    <a:pt x="16860" y="1472"/>
                  </a:lnTo>
                  <a:lnTo>
                    <a:pt x="11752" y="2935"/>
                  </a:lnTo>
                  <a:lnTo>
                    <a:pt x="5107" y="5671"/>
                  </a:lnTo>
                  <a:lnTo>
                    <a:pt x="1791" y="8398"/>
                  </a:lnTo>
                  <a:lnTo>
                    <a:pt x="1791" y="12597"/>
                  </a:lnTo>
                  <a:lnTo>
                    <a:pt x="0" y="15333"/>
                  </a:lnTo>
                  <a:lnTo>
                    <a:pt x="1791" y="18059"/>
                  </a:lnTo>
                  <a:lnTo>
                    <a:pt x="1791" y="21004"/>
                  </a:lnTo>
                  <a:lnTo>
                    <a:pt x="3316" y="23731"/>
                  </a:lnTo>
                  <a:lnTo>
                    <a:pt x="13543" y="29194"/>
                  </a:lnTo>
                  <a:lnTo>
                    <a:pt x="16860" y="29194"/>
                  </a:lnTo>
                  <a:lnTo>
                    <a:pt x="23758" y="30666"/>
                  </a:lnTo>
                  <a:lnTo>
                    <a:pt x="38827" y="30666"/>
                  </a:lnTo>
                  <a:lnTo>
                    <a:pt x="47517" y="29194"/>
                  </a:lnTo>
                  <a:lnTo>
                    <a:pt x="52371" y="26467"/>
                  </a:lnTo>
                  <a:lnTo>
                    <a:pt x="54299" y="24994"/>
                  </a:lnTo>
                  <a:lnTo>
                    <a:pt x="21967" y="24994"/>
                  </a:lnTo>
                  <a:lnTo>
                    <a:pt x="15323" y="23731"/>
                  </a:lnTo>
                  <a:lnTo>
                    <a:pt x="8435" y="21004"/>
                  </a:lnTo>
                  <a:lnTo>
                    <a:pt x="8435" y="18059"/>
                  </a:lnTo>
                  <a:lnTo>
                    <a:pt x="6898" y="15333"/>
                  </a:lnTo>
                  <a:lnTo>
                    <a:pt x="8435" y="11134"/>
                  </a:lnTo>
                  <a:lnTo>
                    <a:pt x="11752" y="8398"/>
                  </a:lnTo>
                  <a:lnTo>
                    <a:pt x="15323" y="6934"/>
                  </a:lnTo>
                  <a:lnTo>
                    <a:pt x="55953" y="6934"/>
                  </a:lnTo>
                  <a:lnTo>
                    <a:pt x="45726" y="1472"/>
                  </a:lnTo>
                  <a:lnTo>
                    <a:pt x="38827" y="0"/>
                  </a:lnTo>
                  <a:close/>
                </a:path>
                <a:path w="57785" h="31114">
                  <a:moveTo>
                    <a:pt x="55953" y="6934"/>
                  </a:moveTo>
                  <a:lnTo>
                    <a:pt x="43946" y="6934"/>
                  </a:lnTo>
                  <a:lnTo>
                    <a:pt x="47517" y="8398"/>
                  </a:lnTo>
                  <a:lnTo>
                    <a:pt x="49054" y="11134"/>
                  </a:lnTo>
                  <a:lnTo>
                    <a:pt x="50845" y="12597"/>
                  </a:lnTo>
                  <a:lnTo>
                    <a:pt x="52371" y="15333"/>
                  </a:lnTo>
                  <a:lnTo>
                    <a:pt x="50845" y="18059"/>
                  </a:lnTo>
                  <a:lnTo>
                    <a:pt x="49054" y="19532"/>
                  </a:lnTo>
                  <a:lnTo>
                    <a:pt x="47517" y="22259"/>
                  </a:lnTo>
                  <a:lnTo>
                    <a:pt x="43946" y="23731"/>
                  </a:lnTo>
                  <a:lnTo>
                    <a:pt x="37302" y="24994"/>
                  </a:lnTo>
                  <a:lnTo>
                    <a:pt x="54299" y="24994"/>
                  </a:lnTo>
                  <a:lnTo>
                    <a:pt x="55953" y="23731"/>
                  </a:lnTo>
                  <a:lnTo>
                    <a:pt x="57479" y="19532"/>
                  </a:lnTo>
                  <a:lnTo>
                    <a:pt x="57479" y="11134"/>
                  </a:lnTo>
                  <a:lnTo>
                    <a:pt x="55953" y="69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179845" y="3177000"/>
              <a:ext cx="57785" cy="31115"/>
            </a:xfrm>
            <a:custGeom>
              <a:avLst/>
              <a:gdLst/>
              <a:ahLst/>
              <a:cxnLst/>
              <a:rect l="l" t="t" r="r" b="b"/>
              <a:pathLst>
                <a:path w="57785" h="31114">
                  <a:moveTo>
                    <a:pt x="28866" y="30666"/>
                  </a:moveTo>
                  <a:lnTo>
                    <a:pt x="23758" y="30666"/>
                  </a:lnTo>
                  <a:lnTo>
                    <a:pt x="16860" y="29194"/>
                  </a:lnTo>
                  <a:lnTo>
                    <a:pt x="13543" y="29194"/>
                  </a:lnTo>
                  <a:lnTo>
                    <a:pt x="3316" y="23731"/>
                  </a:lnTo>
                  <a:lnTo>
                    <a:pt x="1791" y="21004"/>
                  </a:lnTo>
                  <a:lnTo>
                    <a:pt x="1791" y="18059"/>
                  </a:lnTo>
                  <a:lnTo>
                    <a:pt x="0" y="15333"/>
                  </a:lnTo>
                  <a:lnTo>
                    <a:pt x="1791" y="12597"/>
                  </a:lnTo>
                  <a:lnTo>
                    <a:pt x="1791" y="8398"/>
                  </a:lnTo>
                  <a:lnTo>
                    <a:pt x="5107" y="5671"/>
                  </a:lnTo>
                  <a:lnTo>
                    <a:pt x="11752" y="2935"/>
                  </a:lnTo>
                  <a:lnTo>
                    <a:pt x="16860" y="1472"/>
                  </a:lnTo>
                  <a:lnTo>
                    <a:pt x="20442" y="1472"/>
                  </a:lnTo>
                  <a:lnTo>
                    <a:pt x="23758" y="0"/>
                  </a:lnTo>
                  <a:lnTo>
                    <a:pt x="57479" y="19532"/>
                  </a:lnTo>
                  <a:lnTo>
                    <a:pt x="55953" y="23731"/>
                  </a:lnTo>
                  <a:lnTo>
                    <a:pt x="52371" y="26467"/>
                  </a:lnTo>
                  <a:lnTo>
                    <a:pt x="47517" y="29194"/>
                  </a:lnTo>
                  <a:lnTo>
                    <a:pt x="38827" y="30666"/>
                  </a:lnTo>
                  <a:lnTo>
                    <a:pt x="28866" y="30666"/>
                  </a:lnTo>
                  <a:close/>
                </a:path>
                <a:path w="57785" h="31114">
                  <a:moveTo>
                    <a:pt x="28866" y="24994"/>
                  </a:moveTo>
                  <a:lnTo>
                    <a:pt x="37302" y="24994"/>
                  </a:lnTo>
                  <a:lnTo>
                    <a:pt x="43946" y="23731"/>
                  </a:lnTo>
                  <a:lnTo>
                    <a:pt x="47517" y="22259"/>
                  </a:lnTo>
                  <a:lnTo>
                    <a:pt x="49054" y="19532"/>
                  </a:lnTo>
                  <a:lnTo>
                    <a:pt x="50845" y="18059"/>
                  </a:lnTo>
                  <a:lnTo>
                    <a:pt x="52371" y="15333"/>
                  </a:lnTo>
                  <a:lnTo>
                    <a:pt x="50845" y="12597"/>
                  </a:lnTo>
                  <a:lnTo>
                    <a:pt x="49054" y="11134"/>
                  </a:lnTo>
                  <a:lnTo>
                    <a:pt x="47517" y="8398"/>
                  </a:lnTo>
                  <a:lnTo>
                    <a:pt x="43946" y="6934"/>
                  </a:lnTo>
                  <a:lnTo>
                    <a:pt x="15323" y="6934"/>
                  </a:lnTo>
                  <a:lnTo>
                    <a:pt x="11752" y="8398"/>
                  </a:lnTo>
                  <a:lnTo>
                    <a:pt x="8435" y="11134"/>
                  </a:lnTo>
                  <a:lnTo>
                    <a:pt x="6898" y="15333"/>
                  </a:lnTo>
                  <a:lnTo>
                    <a:pt x="8435" y="18059"/>
                  </a:lnTo>
                  <a:lnTo>
                    <a:pt x="8435" y="21004"/>
                  </a:lnTo>
                  <a:lnTo>
                    <a:pt x="15323" y="23731"/>
                  </a:lnTo>
                  <a:lnTo>
                    <a:pt x="21967" y="24994"/>
                  </a:lnTo>
                  <a:lnTo>
                    <a:pt x="28866" y="249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276285" y="283515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32194" y="0"/>
                  </a:moveTo>
                  <a:lnTo>
                    <a:pt x="0" y="0"/>
                  </a:lnTo>
                </a:path>
              </a:pathLst>
            </a:custGeom>
            <a:ln w="4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179835" y="2812795"/>
              <a:ext cx="57785" cy="45085"/>
            </a:xfrm>
            <a:custGeom>
              <a:avLst/>
              <a:gdLst/>
              <a:ahLst/>
              <a:cxnLst/>
              <a:rect l="l" t="t" r="r" b="b"/>
              <a:pathLst>
                <a:path w="57785" h="45085">
                  <a:moveTo>
                    <a:pt x="57480" y="0"/>
                  </a:moveTo>
                  <a:lnTo>
                    <a:pt x="50850" y="0"/>
                  </a:lnTo>
                  <a:lnTo>
                    <a:pt x="50850" y="22275"/>
                  </a:lnTo>
                  <a:lnTo>
                    <a:pt x="25298" y="1460"/>
                  </a:lnTo>
                  <a:lnTo>
                    <a:pt x="23761" y="1460"/>
                  </a:lnTo>
                  <a:lnTo>
                    <a:pt x="20447" y="0"/>
                  </a:lnTo>
                  <a:lnTo>
                    <a:pt x="11760" y="0"/>
                  </a:lnTo>
                  <a:lnTo>
                    <a:pt x="8445" y="1460"/>
                  </a:lnTo>
                  <a:lnTo>
                    <a:pt x="5118" y="4178"/>
                  </a:lnTo>
                  <a:lnTo>
                    <a:pt x="1790" y="9639"/>
                  </a:lnTo>
                  <a:lnTo>
                    <a:pt x="0" y="13906"/>
                  </a:lnTo>
                  <a:lnTo>
                    <a:pt x="3327" y="22275"/>
                  </a:lnTo>
                  <a:lnTo>
                    <a:pt x="5118" y="24993"/>
                  </a:lnTo>
                  <a:lnTo>
                    <a:pt x="11760" y="27724"/>
                  </a:lnTo>
                  <a:lnTo>
                    <a:pt x="16865" y="29171"/>
                  </a:lnTo>
                  <a:lnTo>
                    <a:pt x="16865" y="23723"/>
                  </a:lnTo>
                  <a:lnTo>
                    <a:pt x="10223" y="20815"/>
                  </a:lnTo>
                  <a:lnTo>
                    <a:pt x="8445" y="18084"/>
                  </a:lnTo>
                  <a:lnTo>
                    <a:pt x="6908" y="13906"/>
                  </a:lnTo>
                  <a:lnTo>
                    <a:pt x="10223" y="8458"/>
                  </a:lnTo>
                  <a:lnTo>
                    <a:pt x="16865" y="5461"/>
                  </a:lnTo>
                  <a:lnTo>
                    <a:pt x="20447" y="6908"/>
                  </a:lnTo>
                  <a:lnTo>
                    <a:pt x="25298" y="8458"/>
                  </a:lnTo>
                  <a:lnTo>
                    <a:pt x="27076" y="11176"/>
                  </a:lnTo>
                  <a:lnTo>
                    <a:pt x="32194" y="13906"/>
                  </a:lnTo>
                  <a:lnTo>
                    <a:pt x="35521" y="18084"/>
                  </a:lnTo>
                  <a:lnTo>
                    <a:pt x="43954" y="24993"/>
                  </a:lnTo>
                  <a:lnTo>
                    <a:pt x="49060" y="27724"/>
                  </a:lnTo>
                  <a:lnTo>
                    <a:pt x="52374" y="29171"/>
                  </a:lnTo>
                  <a:lnTo>
                    <a:pt x="57480" y="29171"/>
                  </a:lnTo>
                  <a:lnTo>
                    <a:pt x="57480" y="0"/>
                  </a:lnTo>
                  <a:close/>
                </a:path>
                <a:path w="57785" h="45085">
                  <a:moveTo>
                    <a:pt x="57492" y="37604"/>
                  </a:moveTo>
                  <a:lnTo>
                    <a:pt x="50850" y="37604"/>
                  </a:lnTo>
                  <a:lnTo>
                    <a:pt x="50850" y="44538"/>
                  </a:lnTo>
                  <a:lnTo>
                    <a:pt x="57492" y="44538"/>
                  </a:lnTo>
                  <a:lnTo>
                    <a:pt x="57492" y="376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179845" y="2812791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50845" y="0"/>
                  </a:moveTo>
                  <a:lnTo>
                    <a:pt x="57479" y="0"/>
                  </a:lnTo>
                  <a:lnTo>
                    <a:pt x="57479" y="29175"/>
                  </a:lnTo>
                  <a:lnTo>
                    <a:pt x="52371" y="29175"/>
                  </a:lnTo>
                  <a:lnTo>
                    <a:pt x="49054" y="27721"/>
                  </a:lnTo>
                  <a:lnTo>
                    <a:pt x="43946" y="24994"/>
                  </a:lnTo>
                  <a:lnTo>
                    <a:pt x="35511" y="18087"/>
                  </a:lnTo>
                  <a:lnTo>
                    <a:pt x="32194" y="13906"/>
                  </a:lnTo>
                  <a:lnTo>
                    <a:pt x="27075" y="11179"/>
                  </a:lnTo>
                  <a:lnTo>
                    <a:pt x="25295" y="8452"/>
                  </a:lnTo>
                  <a:lnTo>
                    <a:pt x="20442" y="6907"/>
                  </a:lnTo>
                  <a:lnTo>
                    <a:pt x="16860" y="5453"/>
                  </a:lnTo>
                  <a:lnTo>
                    <a:pt x="10215" y="8452"/>
                  </a:lnTo>
                  <a:lnTo>
                    <a:pt x="6898" y="13906"/>
                  </a:lnTo>
                  <a:lnTo>
                    <a:pt x="8435" y="18087"/>
                  </a:lnTo>
                  <a:lnTo>
                    <a:pt x="10215" y="20813"/>
                  </a:lnTo>
                  <a:lnTo>
                    <a:pt x="16860" y="23722"/>
                  </a:lnTo>
                  <a:lnTo>
                    <a:pt x="16860" y="29175"/>
                  </a:lnTo>
                  <a:lnTo>
                    <a:pt x="11752" y="27721"/>
                  </a:lnTo>
                  <a:lnTo>
                    <a:pt x="5107" y="24994"/>
                  </a:lnTo>
                  <a:lnTo>
                    <a:pt x="3316" y="22268"/>
                  </a:lnTo>
                  <a:lnTo>
                    <a:pt x="0" y="13906"/>
                  </a:lnTo>
                  <a:lnTo>
                    <a:pt x="1791" y="9634"/>
                  </a:lnTo>
                  <a:lnTo>
                    <a:pt x="5107" y="4180"/>
                  </a:lnTo>
                  <a:lnTo>
                    <a:pt x="8435" y="1454"/>
                  </a:lnTo>
                  <a:lnTo>
                    <a:pt x="11752" y="0"/>
                  </a:lnTo>
                  <a:lnTo>
                    <a:pt x="20442" y="0"/>
                  </a:lnTo>
                  <a:lnTo>
                    <a:pt x="23758" y="1454"/>
                  </a:lnTo>
                  <a:lnTo>
                    <a:pt x="25295" y="1454"/>
                  </a:lnTo>
                  <a:lnTo>
                    <a:pt x="50845" y="22268"/>
                  </a:lnTo>
                  <a:lnTo>
                    <a:pt x="5084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276285" y="2480585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32194" y="0"/>
                  </a:moveTo>
                  <a:lnTo>
                    <a:pt x="0" y="0"/>
                  </a:lnTo>
                </a:path>
              </a:pathLst>
            </a:custGeom>
            <a:ln w="4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181625" y="2456776"/>
              <a:ext cx="55880" cy="46355"/>
            </a:xfrm>
            <a:custGeom>
              <a:avLst/>
              <a:gdLst/>
              <a:ahLst/>
              <a:cxnLst/>
              <a:rect l="l" t="t" r="r" b="b"/>
              <a:pathLst>
                <a:path w="55879" h="46355">
                  <a:moveTo>
                    <a:pt x="55689" y="5727"/>
                  </a:moveTo>
                  <a:lnTo>
                    <a:pt x="42164" y="5727"/>
                  </a:lnTo>
                  <a:lnTo>
                    <a:pt x="42164" y="0"/>
                  </a:lnTo>
                  <a:lnTo>
                    <a:pt x="35521" y="0"/>
                  </a:lnTo>
                  <a:lnTo>
                    <a:pt x="35521" y="5727"/>
                  </a:lnTo>
                  <a:lnTo>
                    <a:pt x="35521" y="11176"/>
                  </a:lnTo>
                  <a:lnTo>
                    <a:pt x="35521" y="25184"/>
                  </a:lnTo>
                  <a:lnTo>
                    <a:pt x="13538" y="11176"/>
                  </a:lnTo>
                  <a:lnTo>
                    <a:pt x="35521" y="11176"/>
                  </a:lnTo>
                  <a:lnTo>
                    <a:pt x="35521" y="5727"/>
                  </a:lnTo>
                  <a:lnTo>
                    <a:pt x="0" y="5727"/>
                  </a:lnTo>
                  <a:lnTo>
                    <a:pt x="0" y="9906"/>
                  </a:lnTo>
                  <a:lnTo>
                    <a:pt x="35521" y="32181"/>
                  </a:lnTo>
                  <a:lnTo>
                    <a:pt x="42164" y="32181"/>
                  </a:lnTo>
                  <a:lnTo>
                    <a:pt x="42164" y="25184"/>
                  </a:lnTo>
                  <a:lnTo>
                    <a:pt x="42164" y="11176"/>
                  </a:lnTo>
                  <a:lnTo>
                    <a:pt x="55689" y="11176"/>
                  </a:lnTo>
                  <a:lnTo>
                    <a:pt x="55689" y="5727"/>
                  </a:lnTo>
                  <a:close/>
                </a:path>
                <a:path w="55879" h="46355">
                  <a:moveTo>
                    <a:pt x="55702" y="39065"/>
                  </a:moveTo>
                  <a:lnTo>
                    <a:pt x="49060" y="39065"/>
                  </a:lnTo>
                  <a:lnTo>
                    <a:pt x="49060" y="45986"/>
                  </a:lnTo>
                  <a:lnTo>
                    <a:pt x="55702" y="45986"/>
                  </a:lnTo>
                  <a:lnTo>
                    <a:pt x="55702" y="390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181636" y="2456772"/>
              <a:ext cx="55880" cy="32384"/>
            </a:xfrm>
            <a:custGeom>
              <a:avLst/>
              <a:gdLst/>
              <a:ahLst/>
              <a:cxnLst/>
              <a:rect l="l" t="t" r="r" b="b"/>
              <a:pathLst>
                <a:path w="55879" h="32385">
                  <a:moveTo>
                    <a:pt x="55688" y="11179"/>
                  </a:moveTo>
                  <a:lnTo>
                    <a:pt x="42155" y="11179"/>
                  </a:lnTo>
                  <a:lnTo>
                    <a:pt x="42155" y="32175"/>
                  </a:lnTo>
                  <a:lnTo>
                    <a:pt x="35511" y="32175"/>
                  </a:lnTo>
                  <a:lnTo>
                    <a:pt x="0" y="9907"/>
                  </a:lnTo>
                  <a:lnTo>
                    <a:pt x="0" y="5726"/>
                  </a:lnTo>
                  <a:lnTo>
                    <a:pt x="35511" y="5726"/>
                  </a:lnTo>
                  <a:lnTo>
                    <a:pt x="35511" y="0"/>
                  </a:lnTo>
                  <a:lnTo>
                    <a:pt x="42155" y="0"/>
                  </a:lnTo>
                  <a:lnTo>
                    <a:pt x="42155" y="5726"/>
                  </a:lnTo>
                  <a:lnTo>
                    <a:pt x="55687" y="5726"/>
                  </a:lnTo>
                  <a:lnTo>
                    <a:pt x="55688" y="11179"/>
                  </a:lnTo>
                  <a:close/>
                </a:path>
                <a:path w="55879" h="32385">
                  <a:moveTo>
                    <a:pt x="35511" y="11179"/>
                  </a:moveTo>
                  <a:lnTo>
                    <a:pt x="13532" y="11179"/>
                  </a:lnTo>
                  <a:lnTo>
                    <a:pt x="35511" y="25176"/>
                  </a:lnTo>
                  <a:lnTo>
                    <a:pt x="35511" y="111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76285" y="2126111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32194" y="0"/>
                  </a:moveTo>
                  <a:lnTo>
                    <a:pt x="0" y="0"/>
                  </a:lnTo>
                </a:path>
              </a:pathLst>
            </a:custGeom>
            <a:ln w="4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179835" y="2102218"/>
              <a:ext cx="57785" cy="46355"/>
            </a:xfrm>
            <a:custGeom>
              <a:avLst/>
              <a:gdLst/>
              <a:ahLst/>
              <a:cxnLst/>
              <a:rect l="l" t="t" r="r" b="b"/>
              <a:pathLst>
                <a:path w="57785" h="46355">
                  <a:moveTo>
                    <a:pt x="57480" y="11176"/>
                  </a:moveTo>
                  <a:lnTo>
                    <a:pt x="55956" y="6997"/>
                  </a:lnTo>
                  <a:lnTo>
                    <a:pt x="54165" y="5727"/>
                  </a:lnTo>
                  <a:lnTo>
                    <a:pt x="52374" y="2997"/>
                  </a:lnTo>
                  <a:lnTo>
                    <a:pt x="52374" y="12623"/>
                  </a:lnTo>
                  <a:lnTo>
                    <a:pt x="52374" y="15354"/>
                  </a:lnTo>
                  <a:lnTo>
                    <a:pt x="50850" y="18084"/>
                  </a:lnTo>
                  <a:lnTo>
                    <a:pt x="50850" y="21082"/>
                  </a:lnTo>
                  <a:lnTo>
                    <a:pt x="49060" y="22263"/>
                  </a:lnTo>
                  <a:lnTo>
                    <a:pt x="42418" y="25260"/>
                  </a:lnTo>
                  <a:lnTo>
                    <a:pt x="33972" y="25260"/>
                  </a:lnTo>
                  <a:lnTo>
                    <a:pt x="27076" y="19532"/>
                  </a:lnTo>
                  <a:lnTo>
                    <a:pt x="27076" y="12623"/>
                  </a:lnTo>
                  <a:lnTo>
                    <a:pt x="28867" y="11176"/>
                  </a:lnTo>
                  <a:lnTo>
                    <a:pt x="30403" y="8445"/>
                  </a:lnTo>
                  <a:lnTo>
                    <a:pt x="33972" y="6997"/>
                  </a:lnTo>
                  <a:lnTo>
                    <a:pt x="38836" y="5727"/>
                  </a:lnTo>
                  <a:lnTo>
                    <a:pt x="49060" y="8445"/>
                  </a:lnTo>
                  <a:lnTo>
                    <a:pt x="50850" y="9906"/>
                  </a:lnTo>
                  <a:lnTo>
                    <a:pt x="52374" y="12623"/>
                  </a:lnTo>
                  <a:lnTo>
                    <a:pt x="52374" y="2997"/>
                  </a:lnTo>
                  <a:lnTo>
                    <a:pt x="49060" y="1536"/>
                  </a:lnTo>
                  <a:lnTo>
                    <a:pt x="43954" y="0"/>
                  </a:lnTo>
                  <a:lnTo>
                    <a:pt x="33972" y="0"/>
                  </a:lnTo>
                  <a:lnTo>
                    <a:pt x="28867" y="1536"/>
                  </a:lnTo>
                  <a:lnTo>
                    <a:pt x="21971" y="6997"/>
                  </a:lnTo>
                  <a:lnTo>
                    <a:pt x="20447" y="9906"/>
                  </a:lnTo>
                  <a:lnTo>
                    <a:pt x="20447" y="16814"/>
                  </a:lnTo>
                  <a:lnTo>
                    <a:pt x="21971" y="21082"/>
                  </a:lnTo>
                  <a:lnTo>
                    <a:pt x="25298" y="22263"/>
                  </a:lnTo>
                  <a:lnTo>
                    <a:pt x="27076" y="25260"/>
                  </a:lnTo>
                  <a:lnTo>
                    <a:pt x="18656" y="25260"/>
                  </a:lnTo>
                  <a:lnTo>
                    <a:pt x="11760" y="22263"/>
                  </a:lnTo>
                  <a:lnTo>
                    <a:pt x="8445" y="19532"/>
                  </a:lnTo>
                  <a:lnTo>
                    <a:pt x="8445" y="16814"/>
                  </a:lnTo>
                  <a:lnTo>
                    <a:pt x="6908" y="14084"/>
                  </a:lnTo>
                  <a:lnTo>
                    <a:pt x="10223" y="8445"/>
                  </a:lnTo>
                  <a:lnTo>
                    <a:pt x="13550" y="8445"/>
                  </a:lnTo>
                  <a:lnTo>
                    <a:pt x="16865" y="6997"/>
                  </a:lnTo>
                  <a:lnTo>
                    <a:pt x="15328" y="1536"/>
                  </a:lnTo>
                  <a:lnTo>
                    <a:pt x="11760" y="1536"/>
                  </a:lnTo>
                  <a:lnTo>
                    <a:pt x="5118" y="4267"/>
                  </a:lnTo>
                  <a:lnTo>
                    <a:pt x="1790" y="8445"/>
                  </a:lnTo>
                  <a:lnTo>
                    <a:pt x="0" y="14084"/>
                  </a:lnTo>
                  <a:lnTo>
                    <a:pt x="3327" y="22263"/>
                  </a:lnTo>
                  <a:lnTo>
                    <a:pt x="6908" y="26530"/>
                  </a:lnTo>
                  <a:lnTo>
                    <a:pt x="13550" y="29260"/>
                  </a:lnTo>
                  <a:lnTo>
                    <a:pt x="20447" y="30721"/>
                  </a:lnTo>
                  <a:lnTo>
                    <a:pt x="40627" y="30721"/>
                  </a:lnTo>
                  <a:lnTo>
                    <a:pt x="57480" y="19532"/>
                  </a:lnTo>
                  <a:lnTo>
                    <a:pt x="57480" y="11176"/>
                  </a:lnTo>
                  <a:close/>
                </a:path>
                <a:path w="57785" h="46355">
                  <a:moveTo>
                    <a:pt x="57492" y="39141"/>
                  </a:moveTo>
                  <a:lnTo>
                    <a:pt x="50850" y="39141"/>
                  </a:lnTo>
                  <a:lnTo>
                    <a:pt x="50850" y="46075"/>
                  </a:lnTo>
                  <a:lnTo>
                    <a:pt x="57492" y="46075"/>
                  </a:lnTo>
                  <a:lnTo>
                    <a:pt x="57492" y="39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179845" y="2102207"/>
              <a:ext cx="57785" cy="31115"/>
            </a:xfrm>
            <a:custGeom>
              <a:avLst/>
              <a:gdLst/>
              <a:ahLst/>
              <a:cxnLst/>
              <a:rect l="l" t="t" r="r" b="b"/>
              <a:pathLst>
                <a:path w="57785" h="31114">
                  <a:moveTo>
                    <a:pt x="15323" y="1545"/>
                  </a:moveTo>
                  <a:lnTo>
                    <a:pt x="16860" y="6998"/>
                  </a:lnTo>
                  <a:lnTo>
                    <a:pt x="13543" y="8452"/>
                  </a:lnTo>
                  <a:lnTo>
                    <a:pt x="10215" y="8452"/>
                  </a:lnTo>
                  <a:lnTo>
                    <a:pt x="6898" y="14088"/>
                  </a:lnTo>
                  <a:lnTo>
                    <a:pt x="8435" y="16814"/>
                  </a:lnTo>
                  <a:lnTo>
                    <a:pt x="8435" y="19541"/>
                  </a:lnTo>
                  <a:lnTo>
                    <a:pt x="11752" y="22268"/>
                  </a:lnTo>
                  <a:lnTo>
                    <a:pt x="18651" y="25267"/>
                  </a:lnTo>
                  <a:lnTo>
                    <a:pt x="27075" y="25267"/>
                  </a:lnTo>
                  <a:lnTo>
                    <a:pt x="25295" y="22268"/>
                  </a:lnTo>
                  <a:lnTo>
                    <a:pt x="21967" y="21086"/>
                  </a:lnTo>
                  <a:lnTo>
                    <a:pt x="20442" y="16814"/>
                  </a:lnTo>
                  <a:lnTo>
                    <a:pt x="20442" y="9907"/>
                  </a:lnTo>
                  <a:lnTo>
                    <a:pt x="21967" y="6998"/>
                  </a:lnTo>
                  <a:lnTo>
                    <a:pt x="28866" y="1545"/>
                  </a:lnTo>
                  <a:lnTo>
                    <a:pt x="33974" y="0"/>
                  </a:lnTo>
                  <a:lnTo>
                    <a:pt x="43946" y="0"/>
                  </a:lnTo>
                  <a:lnTo>
                    <a:pt x="49054" y="1545"/>
                  </a:lnTo>
                  <a:lnTo>
                    <a:pt x="52371" y="2999"/>
                  </a:lnTo>
                  <a:lnTo>
                    <a:pt x="54162" y="5726"/>
                  </a:lnTo>
                  <a:lnTo>
                    <a:pt x="55953" y="6998"/>
                  </a:lnTo>
                  <a:lnTo>
                    <a:pt x="57479" y="11179"/>
                  </a:lnTo>
                  <a:lnTo>
                    <a:pt x="57479" y="19541"/>
                  </a:lnTo>
                  <a:lnTo>
                    <a:pt x="55953" y="23813"/>
                  </a:lnTo>
                  <a:lnTo>
                    <a:pt x="52371" y="26540"/>
                  </a:lnTo>
                  <a:lnTo>
                    <a:pt x="47517" y="29266"/>
                  </a:lnTo>
                  <a:lnTo>
                    <a:pt x="40618" y="30721"/>
                  </a:lnTo>
                  <a:lnTo>
                    <a:pt x="20442" y="30721"/>
                  </a:lnTo>
                  <a:lnTo>
                    <a:pt x="13543" y="29266"/>
                  </a:lnTo>
                  <a:lnTo>
                    <a:pt x="6898" y="26540"/>
                  </a:lnTo>
                  <a:lnTo>
                    <a:pt x="3316" y="22268"/>
                  </a:lnTo>
                  <a:lnTo>
                    <a:pt x="0" y="14088"/>
                  </a:lnTo>
                  <a:lnTo>
                    <a:pt x="1791" y="8452"/>
                  </a:lnTo>
                  <a:lnTo>
                    <a:pt x="5107" y="4271"/>
                  </a:lnTo>
                  <a:lnTo>
                    <a:pt x="11752" y="1545"/>
                  </a:lnTo>
                  <a:lnTo>
                    <a:pt x="15323" y="1545"/>
                  </a:lnTo>
                  <a:close/>
                </a:path>
                <a:path w="57785" h="31114">
                  <a:moveTo>
                    <a:pt x="38827" y="25267"/>
                  </a:moveTo>
                  <a:lnTo>
                    <a:pt x="42410" y="25267"/>
                  </a:lnTo>
                  <a:lnTo>
                    <a:pt x="49054" y="22268"/>
                  </a:lnTo>
                  <a:lnTo>
                    <a:pt x="50845" y="21086"/>
                  </a:lnTo>
                  <a:lnTo>
                    <a:pt x="50845" y="18087"/>
                  </a:lnTo>
                  <a:lnTo>
                    <a:pt x="52371" y="15360"/>
                  </a:lnTo>
                  <a:lnTo>
                    <a:pt x="52371" y="12633"/>
                  </a:lnTo>
                  <a:lnTo>
                    <a:pt x="50845" y="9907"/>
                  </a:lnTo>
                  <a:lnTo>
                    <a:pt x="49054" y="8452"/>
                  </a:lnTo>
                  <a:lnTo>
                    <a:pt x="38827" y="5726"/>
                  </a:lnTo>
                  <a:lnTo>
                    <a:pt x="33974" y="6998"/>
                  </a:lnTo>
                  <a:lnTo>
                    <a:pt x="30403" y="8452"/>
                  </a:lnTo>
                  <a:lnTo>
                    <a:pt x="28866" y="11179"/>
                  </a:lnTo>
                  <a:lnTo>
                    <a:pt x="27075" y="12633"/>
                  </a:lnTo>
                  <a:lnTo>
                    <a:pt x="27075" y="19541"/>
                  </a:lnTo>
                  <a:lnTo>
                    <a:pt x="33974" y="25267"/>
                  </a:lnTo>
                  <a:lnTo>
                    <a:pt x="38827" y="252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276285" y="1771547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32194" y="0"/>
                  </a:moveTo>
                  <a:lnTo>
                    <a:pt x="0" y="0"/>
                  </a:lnTo>
                </a:path>
              </a:pathLst>
            </a:custGeom>
            <a:ln w="4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179835" y="1749196"/>
              <a:ext cx="57785" cy="45085"/>
            </a:xfrm>
            <a:custGeom>
              <a:avLst/>
              <a:gdLst/>
              <a:ahLst/>
              <a:cxnLst/>
              <a:rect l="l" t="t" r="r" b="b"/>
              <a:pathLst>
                <a:path w="57785" h="45085">
                  <a:moveTo>
                    <a:pt x="57480" y="9626"/>
                  </a:moveTo>
                  <a:lnTo>
                    <a:pt x="55956" y="5448"/>
                  </a:lnTo>
                  <a:lnTo>
                    <a:pt x="54165" y="2730"/>
                  </a:lnTo>
                  <a:lnTo>
                    <a:pt x="52374" y="2286"/>
                  </a:lnTo>
                  <a:lnTo>
                    <a:pt x="52374" y="13817"/>
                  </a:lnTo>
                  <a:lnTo>
                    <a:pt x="50850" y="16535"/>
                  </a:lnTo>
                  <a:lnTo>
                    <a:pt x="50850" y="19545"/>
                  </a:lnTo>
                  <a:lnTo>
                    <a:pt x="49060" y="20815"/>
                  </a:lnTo>
                  <a:lnTo>
                    <a:pt x="45732" y="22263"/>
                  </a:lnTo>
                  <a:lnTo>
                    <a:pt x="43954" y="23723"/>
                  </a:lnTo>
                  <a:lnTo>
                    <a:pt x="40627" y="23723"/>
                  </a:lnTo>
                  <a:lnTo>
                    <a:pt x="35509" y="22263"/>
                  </a:lnTo>
                  <a:lnTo>
                    <a:pt x="32194" y="20815"/>
                  </a:lnTo>
                  <a:lnTo>
                    <a:pt x="30403" y="18084"/>
                  </a:lnTo>
                  <a:lnTo>
                    <a:pt x="28867" y="13817"/>
                  </a:lnTo>
                  <a:lnTo>
                    <a:pt x="32194" y="8356"/>
                  </a:lnTo>
                  <a:lnTo>
                    <a:pt x="35509" y="6908"/>
                  </a:lnTo>
                  <a:lnTo>
                    <a:pt x="37312" y="5448"/>
                  </a:lnTo>
                  <a:lnTo>
                    <a:pt x="45732" y="5448"/>
                  </a:lnTo>
                  <a:lnTo>
                    <a:pt x="49060" y="6908"/>
                  </a:lnTo>
                  <a:lnTo>
                    <a:pt x="50850" y="11087"/>
                  </a:lnTo>
                  <a:lnTo>
                    <a:pt x="52374" y="13817"/>
                  </a:lnTo>
                  <a:lnTo>
                    <a:pt x="52374" y="2286"/>
                  </a:lnTo>
                  <a:lnTo>
                    <a:pt x="49060" y="1447"/>
                  </a:lnTo>
                  <a:lnTo>
                    <a:pt x="45732" y="0"/>
                  </a:lnTo>
                  <a:lnTo>
                    <a:pt x="33972" y="0"/>
                  </a:lnTo>
                  <a:lnTo>
                    <a:pt x="32194" y="1447"/>
                  </a:lnTo>
                  <a:lnTo>
                    <a:pt x="28867" y="2730"/>
                  </a:lnTo>
                  <a:lnTo>
                    <a:pt x="27076" y="4178"/>
                  </a:lnTo>
                  <a:lnTo>
                    <a:pt x="27076" y="6908"/>
                  </a:lnTo>
                  <a:lnTo>
                    <a:pt x="23761" y="4203"/>
                  </a:lnTo>
                  <a:lnTo>
                    <a:pt x="23761" y="13817"/>
                  </a:lnTo>
                  <a:lnTo>
                    <a:pt x="21971" y="16535"/>
                  </a:lnTo>
                  <a:lnTo>
                    <a:pt x="21971" y="18084"/>
                  </a:lnTo>
                  <a:lnTo>
                    <a:pt x="18656" y="20815"/>
                  </a:lnTo>
                  <a:lnTo>
                    <a:pt x="15328" y="22263"/>
                  </a:lnTo>
                  <a:lnTo>
                    <a:pt x="11760" y="20815"/>
                  </a:lnTo>
                  <a:lnTo>
                    <a:pt x="10223" y="19545"/>
                  </a:lnTo>
                  <a:lnTo>
                    <a:pt x="6908" y="13817"/>
                  </a:lnTo>
                  <a:lnTo>
                    <a:pt x="10223" y="8356"/>
                  </a:lnTo>
                  <a:lnTo>
                    <a:pt x="11760" y="6908"/>
                  </a:lnTo>
                  <a:lnTo>
                    <a:pt x="18656" y="6908"/>
                  </a:lnTo>
                  <a:lnTo>
                    <a:pt x="20447" y="8356"/>
                  </a:lnTo>
                  <a:lnTo>
                    <a:pt x="23761" y="13817"/>
                  </a:lnTo>
                  <a:lnTo>
                    <a:pt x="23761" y="4203"/>
                  </a:lnTo>
                  <a:lnTo>
                    <a:pt x="21971" y="2730"/>
                  </a:lnTo>
                  <a:lnTo>
                    <a:pt x="15328" y="0"/>
                  </a:lnTo>
                  <a:lnTo>
                    <a:pt x="5118" y="4178"/>
                  </a:lnTo>
                  <a:lnTo>
                    <a:pt x="1790" y="9626"/>
                  </a:lnTo>
                  <a:lnTo>
                    <a:pt x="0" y="13817"/>
                  </a:lnTo>
                  <a:lnTo>
                    <a:pt x="3314" y="22263"/>
                  </a:lnTo>
                  <a:lnTo>
                    <a:pt x="5118" y="24993"/>
                  </a:lnTo>
                  <a:lnTo>
                    <a:pt x="6908" y="26441"/>
                  </a:lnTo>
                  <a:lnTo>
                    <a:pt x="11760" y="27724"/>
                  </a:lnTo>
                  <a:lnTo>
                    <a:pt x="18656" y="27724"/>
                  </a:lnTo>
                  <a:lnTo>
                    <a:pt x="21971" y="24993"/>
                  </a:lnTo>
                  <a:lnTo>
                    <a:pt x="23761" y="24993"/>
                  </a:lnTo>
                  <a:lnTo>
                    <a:pt x="25298" y="22263"/>
                  </a:lnTo>
                  <a:lnTo>
                    <a:pt x="27076" y="20815"/>
                  </a:lnTo>
                  <a:lnTo>
                    <a:pt x="27076" y="22263"/>
                  </a:lnTo>
                  <a:lnTo>
                    <a:pt x="28867" y="24993"/>
                  </a:lnTo>
                  <a:lnTo>
                    <a:pt x="30403" y="26441"/>
                  </a:lnTo>
                  <a:lnTo>
                    <a:pt x="35509" y="29171"/>
                  </a:lnTo>
                  <a:lnTo>
                    <a:pt x="45732" y="29171"/>
                  </a:lnTo>
                  <a:lnTo>
                    <a:pt x="57480" y="18084"/>
                  </a:lnTo>
                  <a:lnTo>
                    <a:pt x="57480" y="9626"/>
                  </a:lnTo>
                  <a:close/>
                </a:path>
                <a:path w="57785" h="45085">
                  <a:moveTo>
                    <a:pt x="57492" y="37604"/>
                  </a:moveTo>
                  <a:lnTo>
                    <a:pt x="50850" y="37604"/>
                  </a:lnTo>
                  <a:lnTo>
                    <a:pt x="50850" y="44538"/>
                  </a:lnTo>
                  <a:lnTo>
                    <a:pt x="57492" y="44538"/>
                  </a:lnTo>
                  <a:lnTo>
                    <a:pt x="57492" y="376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179845" y="1749187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27075" y="20813"/>
                  </a:moveTo>
                  <a:lnTo>
                    <a:pt x="25295" y="22268"/>
                  </a:lnTo>
                  <a:lnTo>
                    <a:pt x="23758" y="24994"/>
                  </a:lnTo>
                  <a:lnTo>
                    <a:pt x="21967" y="24994"/>
                  </a:lnTo>
                  <a:lnTo>
                    <a:pt x="18651" y="27721"/>
                  </a:lnTo>
                  <a:lnTo>
                    <a:pt x="11752" y="27721"/>
                  </a:lnTo>
                  <a:lnTo>
                    <a:pt x="6898" y="26449"/>
                  </a:lnTo>
                  <a:lnTo>
                    <a:pt x="5107" y="24994"/>
                  </a:lnTo>
                  <a:lnTo>
                    <a:pt x="3316" y="22268"/>
                  </a:lnTo>
                  <a:lnTo>
                    <a:pt x="0" y="13815"/>
                  </a:lnTo>
                  <a:lnTo>
                    <a:pt x="1791" y="9634"/>
                  </a:lnTo>
                  <a:lnTo>
                    <a:pt x="5107" y="4180"/>
                  </a:lnTo>
                  <a:lnTo>
                    <a:pt x="15323" y="0"/>
                  </a:lnTo>
                  <a:lnTo>
                    <a:pt x="21967" y="2726"/>
                  </a:lnTo>
                  <a:lnTo>
                    <a:pt x="27075" y="6907"/>
                  </a:lnTo>
                  <a:lnTo>
                    <a:pt x="27075" y="4180"/>
                  </a:lnTo>
                  <a:lnTo>
                    <a:pt x="28866" y="2726"/>
                  </a:lnTo>
                  <a:lnTo>
                    <a:pt x="32194" y="1454"/>
                  </a:lnTo>
                  <a:lnTo>
                    <a:pt x="33974" y="0"/>
                  </a:lnTo>
                  <a:lnTo>
                    <a:pt x="45726" y="0"/>
                  </a:lnTo>
                  <a:lnTo>
                    <a:pt x="49054" y="1454"/>
                  </a:lnTo>
                  <a:lnTo>
                    <a:pt x="54162" y="2726"/>
                  </a:lnTo>
                  <a:lnTo>
                    <a:pt x="55953" y="5453"/>
                  </a:lnTo>
                  <a:lnTo>
                    <a:pt x="57479" y="9634"/>
                  </a:lnTo>
                  <a:lnTo>
                    <a:pt x="57479" y="18087"/>
                  </a:lnTo>
                  <a:lnTo>
                    <a:pt x="55953" y="22268"/>
                  </a:lnTo>
                  <a:lnTo>
                    <a:pt x="54162" y="24994"/>
                  </a:lnTo>
                  <a:lnTo>
                    <a:pt x="50845" y="27721"/>
                  </a:lnTo>
                  <a:lnTo>
                    <a:pt x="45726" y="29175"/>
                  </a:lnTo>
                  <a:lnTo>
                    <a:pt x="35511" y="29175"/>
                  </a:lnTo>
                  <a:lnTo>
                    <a:pt x="30403" y="26449"/>
                  </a:lnTo>
                  <a:lnTo>
                    <a:pt x="28866" y="24994"/>
                  </a:lnTo>
                  <a:lnTo>
                    <a:pt x="27075" y="22268"/>
                  </a:lnTo>
                  <a:lnTo>
                    <a:pt x="27075" y="20813"/>
                  </a:lnTo>
                  <a:close/>
                </a:path>
                <a:path w="57785" h="29210">
                  <a:moveTo>
                    <a:pt x="15323" y="22268"/>
                  </a:moveTo>
                  <a:lnTo>
                    <a:pt x="18651" y="20813"/>
                  </a:lnTo>
                  <a:lnTo>
                    <a:pt x="21967" y="18087"/>
                  </a:lnTo>
                  <a:lnTo>
                    <a:pt x="21967" y="16542"/>
                  </a:lnTo>
                  <a:lnTo>
                    <a:pt x="23758" y="13815"/>
                  </a:lnTo>
                  <a:lnTo>
                    <a:pt x="20442" y="8361"/>
                  </a:lnTo>
                  <a:lnTo>
                    <a:pt x="18651" y="6907"/>
                  </a:lnTo>
                  <a:lnTo>
                    <a:pt x="11752" y="6907"/>
                  </a:lnTo>
                  <a:lnTo>
                    <a:pt x="10215" y="8361"/>
                  </a:lnTo>
                  <a:lnTo>
                    <a:pt x="6898" y="13815"/>
                  </a:lnTo>
                  <a:lnTo>
                    <a:pt x="10215" y="19541"/>
                  </a:lnTo>
                  <a:lnTo>
                    <a:pt x="11752" y="20813"/>
                  </a:lnTo>
                  <a:lnTo>
                    <a:pt x="15323" y="22268"/>
                  </a:lnTo>
                  <a:close/>
                </a:path>
                <a:path w="57785" h="29210">
                  <a:moveTo>
                    <a:pt x="40618" y="23722"/>
                  </a:moveTo>
                  <a:lnTo>
                    <a:pt x="43946" y="23722"/>
                  </a:lnTo>
                  <a:lnTo>
                    <a:pt x="45726" y="22268"/>
                  </a:lnTo>
                  <a:lnTo>
                    <a:pt x="49054" y="20813"/>
                  </a:lnTo>
                  <a:lnTo>
                    <a:pt x="50845" y="19541"/>
                  </a:lnTo>
                  <a:lnTo>
                    <a:pt x="50845" y="16542"/>
                  </a:lnTo>
                  <a:lnTo>
                    <a:pt x="52371" y="13815"/>
                  </a:lnTo>
                  <a:lnTo>
                    <a:pt x="50845" y="11088"/>
                  </a:lnTo>
                  <a:lnTo>
                    <a:pt x="49054" y="6907"/>
                  </a:lnTo>
                  <a:lnTo>
                    <a:pt x="45726" y="5453"/>
                  </a:lnTo>
                  <a:lnTo>
                    <a:pt x="37302" y="5453"/>
                  </a:lnTo>
                  <a:lnTo>
                    <a:pt x="35511" y="6907"/>
                  </a:lnTo>
                  <a:lnTo>
                    <a:pt x="32194" y="8361"/>
                  </a:lnTo>
                  <a:lnTo>
                    <a:pt x="28866" y="13815"/>
                  </a:lnTo>
                  <a:lnTo>
                    <a:pt x="30403" y="18087"/>
                  </a:lnTo>
                  <a:lnTo>
                    <a:pt x="32194" y="20813"/>
                  </a:lnTo>
                  <a:lnTo>
                    <a:pt x="35511" y="22268"/>
                  </a:lnTo>
                  <a:lnTo>
                    <a:pt x="40618" y="23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276285" y="1415527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32194" y="0"/>
                  </a:moveTo>
                  <a:lnTo>
                    <a:pt x="0" y="0"/>
                  </a:lnTo>
                </a:path>
              </a:pathLst>
            </a:custGeom>
            <a:ln w="4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179845" y="1411256"/>
              <a:ext cx="57785" cy="17145"/>
            </a:xfrm>
            <a:custGeom>
              <a:avLst/>
              <a:gdLst/>
              <a:ahLst/>
              <a:cxnLst/>
              <a:rect l="l" t="t" r="r" b="b"/>
              <a:pathLst>
                <a:path w="57785" h="17144">
                  <a:moveTo>
                    <a:pt x="57479" y="0"/>
                  </a:moveTo>
                  <a:lnTo>
                    <a:pt x="0" y="0"/>
                  </a:lnTo>
                  <a:lnTo>
                    <a:pt x="0" y="4180"/>
                  </a:lnTo>
                  <a:lnTo>
                    <a:pt x="5107" y="5635"/>
                  </a:lnTo>
                  <a:lnTo>
                    <a:pt x="8435" y="8361"/>
                  </a:lnTo>
                  <a:lnTo>
                    <a:pt x="15323" y="16814"/>
                  </a:lnTo>
                  <a:lnTo>
                    <a:pt x="21967" y="16814"/>
                  </a:lnTo>
                  <a:lnTo>
                    <a:pt x="18651" y="11088"/>
                  </a:lnTo>
                  <a:lnTo>
                    <a:pt x="15323" y="8361"/>
                  </a:lnTo>
                  <a:lnTo>
                    <a:pt x="13543" y="5635"/>
                  </a:lnTo>
                  <a:lnTo>
                    <a:pt x="57479" y="5635"/>
                  </a:lnTo>
                  <a:lnTo>
                    <a:pt x="574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179845" y="1411256"/>
              <a:ext cx="57785" cy="17145"/>
            </a:xfrm>
            <a:custGeom>
              <a:avLst/>
              <a:gdLst/>
              <a:ahLst/>
              <a:cxnLst/>
              <a:rect l="l" t="t" r="r" b="b"/>
              <a:pathLst>
                <a:path w="57785" h="17144">
                  <a:moveTo>
                    <a:pt x="57479" y="0"/>
                  </a:moveTo>
                  <a:lnTo>
                    <a:pt x="57479" y="5635"/>
                  </a:lnTo>
                  <a:lnTo>
                    <a:pt x="13543" y="5635"/>
                  </a:lnTo>
                  <a:lnTo>
                    <a:pt x="15323" y="8361"/>
                  </a:lnTo>
                  <a:lnTo>
                    <a:pt x="18651" y="11088"/>
                  </a:lnTo>
                  <a:lnTo>
                    <a:pt x="21967" y="16814"/>
                  </a:lnTo>
                  <a:lnTo>
                    <a:pt x="15323" y="16814"/>
                  </a:lnTo>
                  <a:lnTo>
                    <a:pt x="8435" y="8361"/>
                  </a:lnTo>
                  <a:lnTo>
                    <a:pt x="5107" y="5635"/>
                  </a:lnTo>
                  <a:lnTo>
                    <a:pt x="0" y="4180"/>
                  </a:lnTo>
                  <a:lnTo>
                    <a:pt x="0" y="0"/>
                  </a:lnTo>
                  <a:lnTo>
                    <a:pt x="5747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308479" y="3234024"/>
              <a:ext cx="2443480" cy="26670"/>
            </a:xfrm>
            <a:custGeom>
              <a:avLst/>
              <a:gdLst/>
              <a:ahLst/>
              <a:cxnLst/>
              <a:rect l="l" t="t" r="r" b="b"/>
              <a:pathLst>
                <a:path w="2443479" h="26670">
                  <a:moveTo>
                    <a:pt x="0" y="0"/>
                  </a:moveTo>
                  <a:lnTo>
                    <a:pt x="2442875" y="0"/>
                  </a:lnTo>
                </a:path>
                <a:path w="2443479" h="26670">
                  <a:moveTo>
                    <a:pt x="52371" y="0"/>
                  </a:moveTo>
                  <a:lnTo>
                    <a:pt x="52371" y="26467"/>
                  </a:lnTo>
                </a:path>
              </a:pathLst>
            </a:custGeom>
            <a:ln w="46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340541" y="3275716"/>
              <a:ext cx="40640" cy="46355"/>
            </a:xfrm>
            <a:custGeom>
              <a:avLst/>
              <a:gdLst/>
              <a:ahLst/>
              <a:cxnLst/>
              <a:rect l="l" t="t" r="r" b="b"/>
              <a:pathLst>
                <a:path w="40639" h="46354">
                  <a:moveTo>
                    <a:pt x="33985" y="34865"/>
                  </a:moveTo>
                  <a:lnTo>
                    <a:pt x="27086" y="34865"/>
                  </a:lnTo>
                  <a:lnTo>
                    <a:pt x="27086" y="45999"/>
                  </a:lnTo>
                  <a:lnTo>
                    <a:pt x="33985" y="45999"/>
                  </a:lnTo>
                  <a:lnTo>
                    <a:pt x="33985" y="34865"/>
                  </a:lnTo>
                  <a:close/>
                </a:path>
                <a:path w="40639" h="46354">
                  <a:moveTo>
                    <a:pt x="33985" y="0"/>
                  </a:moveTo>
                  <a:lnTo>
                    <a:pt x="28866" y="0"/>
                  </a:lnTo>
                  <a:lnTo>
                    <a:pt x="0" y="29194"/>
                  </a:lnTo>
                  <a:lnTo>
                    <a:pt x="0" y="34865"/>
                  </a:lnTo>
                  <a:lnTo>
                    <a:pt x="40618" y="34865"/>
                  </a:lnTo>
                  <a:lnTo>
                    <a:pt x="40618" y="29194"/>
                  </a:lnTo>
                  <a:lnTo>
                    <a:pt x="10226" y="29194"/>
                  </a:lnTo>
                  <a:lnTo>
                    <a:pt x="27086" y="11134"/>
                  </a:lnTo>
                  <a:lnTo>
                    <a:pt x="33985" y="11134"/>
                  </a:lnTo>
                  <a:lnTo>
                    <a:pt x="33985" y="0"/>
                  </a:lnTo>
                  <a:close/>
                </a:path>
                <a:path w="40639" h="46354">
                  <a:moveTo>
                    <a:pt x="33985" y="11134"/>
                  </a:moveTo>
                  <a:lnTo>
                    <a:pt x="27086" y="11134"/>
                  </a:lnTo>
                  <a:lnTo>
                    <a:pt x="27086" y="29194"/>
                  </a:lnTo>
                  <a:lnTo>
                    <a:pt x="33985" y="29194"/>
                  </a:lnTo>
                  <a:lnTo>
                    <a:pt x="33985" y="111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340541" y="3275716"/>
              <a:ext cx="40640" cy="46355"/>
            </a:xfrm>
            <a:custGeom>
              <a:avLst/>
              <a:gdLst/>
              <a:ahLst/>
              <a:cxnLst/>
              <a:rect l="l" t="t" r="r" b="b"/>
              <a:pathLst>
                <a:path w="40639" h="46354">
                  <a:moveTo>
                    <a:pt x="27086" y="45999"/>
                  </a:moveTo>
                  <a:lnTo>
                    <a:pt x="27086" y="34865"/>
                  </a:lnTo>
                  <a:lnTo>
                    <a:pt x="0" y="34865"/>
                  </a:lnTo>
                  <a:lnTo>
                    <a:pt x="0" y="29194"/>
                  </a:lnTo>
                  <a:lnTo>
                    <a:pt x="28866" y="0"/>
                  </a:lnTo>
                  <a:lnTo>
                    <a:pt x="33985" y="0"/>
                  </a:lnTo>
                  <a:lnTo>
                    <a:pt x="33985" y="29194"/>
                  </a:lnTo>
                  <a:lnTo>
                    <a:pt x="40618" y="29194"/>
                  </a:lnTo>
                  <a:lnTo>
                    <a:pt x="40618" y="34865"/>
                  </a:lnTo>
                  <a:lnTo>
                    <a:pt x="33985" y="34865"/>
                  </a:lnTo>
                  <a:lnTo>
                    <a:pt x="33985" y="45999"/>
                  </a:lnTo>
                  <a:lnTo>
                    <a:pt x="27086" y="45999"/>
                  </a:lnTo>
                  <a:close/>
                </a:path>
                <a:path w="40639" h="46354">
                  <a:moveTo>
                    <a:pt x="27086" y="29194"/>
                  </a:moveTo>
                  <a:lnTo>
                    <a:pt x="27086" y="11134"/>
                  </a:lnTo>
                  <a:lnTo>
                    <a:pt x="10226" y="29194"/>
                  </a:lnTo>
                  <a:lnTo>
                    <a:pt x="27086" y="291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380275" y="331825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0" y="2100"/>
                  </a:moveTo>
                  <a:lnTo>
                    <a:pt x="748" y="615"/>
                  </a:lnTo>
                  <a:lnTo>
                    <a:pt x="2554" y="0"/>
                  </a:lnTo>
                  <a:lnTo>
                    <a:pt x="4361" y="615"/>
                  </a:lnTo>
                  <a:lnTo>
                    <a:pt x="5109" y="2100"/>
                  </a:lnTo>
                  <a:lnTo>
                    <a:pt x="4361" y="3585"/>
                  </a:lnTo>
                  <a:lnTo>
                    <a:pt x="2554" y="4200"/>
                  </a:lnTo>
                  <a:lnTo>
                    <a:pt x="748" y="3585"/>
                  </a:lnTo>
                  <a:lnTo>
                    <a:pt x="0" y="2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751739" y="3234024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467"/>
                  </a:lnTo>
                </a:path>
              </a:pathLst>
            </a:custGeom>
            <a:ln w="5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734757" y="3275716"/>
              <a:ext cx="37465" cy="46355"/>
            </a:xfrm>
            <a:custGeom>
              <a:avLst/>
              <a:gdLst/>
              <a:ahLst/>
              <a:cxnLst/>
              <a:rect l="l" t="t" r="r" b="b"/>
              <a:pathLst>
                <a:path w="37464" h="46354">
                  <a:moveTo>
                    <a:pt x="33720" y="0"/>
                  </a:moveTo>
                  <a:lnTo>
                    <a:pt x="6898" y="0"/>
                  </a:lnTo>
                  <a:lnTo>
                    <a:pt x="0" y="23731"/>
                  </a:lnTo>
                  <a:lnTo>
                    <a:pt x="8424" y="23731"/>
                  </a:lnTo>
                  <a:lnTo>
                    <a:pt x="11752" y="21004"/>
                  </a:lnTo>
                  <a:lnTo>
                    <a:pt x="25284" y="21004"/>
                  </a:lnTo>
                  <a:lnTo>
                    <a:pt x="27075" y="22259"/>
                  </a:lnTo>
                  <a:lnTo>
                    <a:pt x="28866" y="24994"/>
                  </a:lnTo>
                  <a:lnTo>
                    <a:pt x="28866" y="34865"/>
                  </a:lnTo>
                  <a:lnTo>
                    <a:pt x="27075" y="39064"/>
                  </a:lnTo>
                  <a:lnTo>
                    <a:pt x="23758" y="40328"/>
                  </a:lnTo>
                  <a:lnTo>
                    <a:pt x="21967" y="41800"/>
                  </a:lnTo>
                  <a:lnTo>
                    <a:pt x="18651" y="41800"/>
                  </a:lnTo>
                  <a:lnTo>
                    <a:pt x="13532" y="40328"/>
                  </a:lnTo>
                  <a:lnTo>
                    <a:pt x="10215" y="39064"/>
                  </a:lnTo>
                  <a:lnTo>
                    <a:pt x="6898" y="33393"/>
                  </a:lnTo>
                  <a:lnTo>
                    <a:pt x="0" y="33393"/>
                  </a:lnTo>
                  <a:lnTo>
                    <a:pt x="23758" y="45999"/>
                  </a:lnTo>
                  <a:lnTo>
                    <a:pt x="28866" y="44527"/>
                  </a:lnTo>
                  <a:lnTo>
                    <a:pt x="32183" y="41800"/>
                  </a:lnTo>
                  <a:lnTo>
                    <a:pt x="35511" y="37592"/>
                  </a:lnTo>
                  <a:lnTo>
                    <a:pt x="37302" y="33393"/>
                  </a:lnTo>
                  <a:lnTo>
                    <a:pt x="37302" y="24994"/>
                  </a:lnTo>
                  <a:lnTo>
                    <a:pt x="35511" y="22259"/>
                  </a:lnTo>
                  <a:lnTo>
                    <a:pt x="28866" y="16805"/>
                  </a:lnTo>
                  <a:lnTo>
                    <a:pt x="23758" y="15333"/>
                  </a:lnTo>
                  <a:lnTo>
                    <a:pt x="15323" y="15333"/>
                  </a:lnTo>
                  <a:lnTo>
                    <a:pt x="10215" y="18059"/>
                  </a:lnTo>
                  <a:lnTo>
                    <a:pt x="11752" y="5671"/>
                  </a:lnTo>
                  <a:lnTo>
                    <a:pt x="33720" y="5671"/>
                  </a:lnTo>
                  <a:lnTo>
                    <a:pt x="337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734757" y="3275716"/>
              <a:ext cx="37465" cy="46355"/>
            </a:xfrm>
            <a:custGeom>
              <a:avLst/>
              <a:gdLst/>
              <a:ahLst/>
              <a:cxnLst/>
              <a:rect l="l" t="t" r="r" b="b"/>
              <a:pathLst>
                <a:path w="37464" h="46354">
                  <a:moveTo>
                    <a:pt x="0" y="33393"/>
                  </a:moveTo>
                  <a:lnTo>
                    <a:pt x="6898" y="33393"/>
                  </a:lnTo>
                  <a:lnTo>
                    <a:pt x="10215" y="39064"/>
                  </a:lnTo>
                  <a:lnTo>
                    <a:pt x="13532" y="40328"/>
                  </a:lnTo>
                  <a:lnTo>
                    <a:pt x="18651" y="41800"/>
                  </a:lnTo>
                  <a:lnTo>
                    <a:pt x="21967" y="41800"/>
                  </a:lnTo>
                  <a:lnTo>
                    <a:pt x="23758" y="40328"/>
                  </a:lnTo>
                  <a:lnTo>
                    <a:pt x="27075" y="39064"/>
                  </a:lnTo>
                  <a:lnTo>
                    <a:pt x="28866" y="34865"/>
                  </a:lnTo>
                  <a:lnTo>
                    <a:pt x="28866" y="24994"/>
                  </a:lnTo>
                  <a:lnTo>
                    <a:pt x="27075" y="22259"/>
                  </a:lnTo>
                  <a:lnTo>
                    <a:pt x="25284" y="21004"/>
                  </a:lnTo>
                  <a:lnTo>
                    <a:pt x="11752" y="21004"/>
                  </a:lnTo>
                  <a:lnTo>
                    <a:pt x="8424" y="23731"/>
                  </a:lnTo>
                  <a:lnTo>
                    <a:pt x="0" y="23731"/>
                  </a:lnTo>
                  <a:lnTo>
                    <a:pt x="6898" y="0"/>
                  </a:lnTo>
                  <a:lnTo>
                    <a:pt x="33720" y="0"/>
                  </a:lnTo>
                  <a:lnTo>
                    <a:pt x="33720" y="5671"/>
                  </a:lnTo>
                  <a:lnTo>
                    <a:pt x="11752" y="5671"/>
                  </a:lnTo>
                  <a:lnTo>
                    <a:pt x="10215" y="18059"/>
                  </a:lnTo>
                  <a:lnTo>
                    <a:pt x="15323" y="15333"/>
                  </a:lnTo>
                  <a:lnTo>
                    <a:pt x="23758" y="15333"/>
                  </a:lnTo>
                  <a:lnTo>
                    <a:pt x="28866" y="16805"/>
                  </a:lnTo>
                  <a:lnTo>
                    <a:pt x="35511" y="22259"/>
                  </a:lnTo>
                  <a:lnTo>
                    <a:pt x="37302" y="24994"/>
                  </a:lnTo>
                  <a:lnTo>
                    <a:pt x="37302" y="33393"/>
                  </a:lnTo>
                  <a:lnTo>
                    <a:pt x="35511" y="37592"/>
                  </a:lnTo>
                  <a:lnTo>
                    <a:pt x="32183" y="41800"/>
                  </a:lnTo>
                  <a:lnTo>
                    <a:pt x="28866" y="44527"/>
                  </a:lnTo>
                  <a:lnTo>
                    <a:pt x="23758" y="45999"/>
                  </a:lnTo>
                  <a:lnTo>
                    <a:pt x="13532" y="45999"/>
                  </a:lnTo>
                  <a:lnTo>
                    <a:pt x="8424" y="44527"/>
                  </a:lnTo>
                  <a:lnTo>
                    <a:pt x="5107" y="43264"/>
                  </a:lnTo>
                  <a:lnTo>
                    <a:pt x="1779" y="37592"/>
                  </a:lnTo>
                  <a:lnTo>
                    <a:pt x="0" y="33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771163" y="331825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0" y="2100"/>
                  </a:moveTo>
                  <a:lnTo>
                    <a:pt x="748" y="615"/>
                  </a:lnTo>
                  <a:lnTo>
                    <a:pt x="2554" y="0"/>
                  </a:lnTo>
                  <a:lnTo>
                    <a:pt x="4361" y="615"/>
                  </a:lnTo>
                  <a:lnTo>
                    <a:pt x="5109" y="2100"/>
                  </a:lnTo>
                  <a:lnTo>
                    <a:pt x="4361" y="3585"/>
                  </a:lnTo>
                  <a:lnTo>
                    <a:pt x="2554" y="4200"/>
                  </a:lnTo>
                  <a:lnTo>
                    <a:pt x="748" y="3585"/>
                  </a:lnTo>
                  <a:lnTo>
                    <a:pt x="0" y="2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309676" y="3234024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467"/>
                  </a:lnTo>
                </a:path>
              </a:pathLst>
            </a:custGeom>
            <a:ln w="5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292982" y="3274453"/>
              <a:ext cx="37465" cy="47625"/>
            </a:xfrm>
            <a:custGeom>
              <a:avLst/>
              <a:gdLst/>
              <a:ahLst/>
              <a:cxnLst/>
              <a:rect l="l" t="t" r="r" b="b"/>
              <a:pathLst>
                <a:path w="37465" h="47625">
                  <a:moveTo>
                    <a:pt x="8402" y="34656"/>
                  </a:moveTo>
                  <a:lnTo>
                    <a:pt x="0" y="36129"/>
                  </a:lnTo>
                  <a:lnTo>
                    <a:pt x="4864" y="44527"/>
                  </a:lnTo>
                  <a:lnTo>
                    <a:pt x="11719" y="47263"/>
                  </a:lnTo>
                  <a:lnTo>
                    <a:pt x="23438" y="47263"/>
                  </a:lnTo>
                  <a:lnTo>
                    <a:pt x="26755" y="45790"/>
                  </a:lnTo>
                  <a:lnTo>
                    <a:pt x="30129" y="43064"/>
                  </a:lnTo>
                  <a:lnTo>
                    <a:pt x="16804" y="43064"/>
                  </a:lnTo>
                  <a:lnTo>
                    <a:pt x="13266" y="41591"/>
                  </a:lnTo>
                  <a:lnTo>
                    <a:pt x="8402" y="37392"/>
                  </a:lnTo>
                  <a:lnTo>
                    <a:pt x="8402" y="34656"/>
                  </a:lnTo>
                  <a:close/>
                </a:path>
                <a:path w="37465" h="47625">
                  <a:moveTo>
                    <a:pt x="37036" y="24994"/>
                  </a:moveTo>
                  <a:lnTo>
                    <a:pt x="28523" y="24994"/>
                  </a:lnTo>
                  <a:lnTo>
                    <a:pt x="28523" y="33402"/>
                  </a:lnTo>
                  <a:lnTo>
                    <a:pt x="26755" y="36129"/>
                  </a:lnTo>
                  <a:lnTo>
                    <a:pt x="26755" y="38855"/>
                  </a:lnTo>
                  <a:lnTo>
                    <a:pt x="23438" y="41591"/>
                  </a:lnTo>
                  <a:lnTo>
                    <a:pt x="20121" y="41591"/>
                  </a:lnTo>
                  <a:lnTo>
                    <a:pt x="16804" y="43064"/>
                  </a:lnTo>
                  <a:lnTo>
                    <a:pt x="30129" y="43064"/>
                  </a:lnTo>
                  <a:lnTo>
                    <a:pt x="31951" y="41591"/>
                  </a:lnTo>
                  <a:lnTo>
                    <a:pt x="35489" y="33402"/>
                  </a:lnTo>
                  <a:lnTo>
                    <a:pt x="37036" y="27730"/>
                  </a:lnTo>
                  <a:lnTo>
                    <a:pt x="37036" y="24994"/>
                  </a:lnTo>
                  <a:close/>
                </a:path>
                <a:path w="37465" h="47625">
                  <a:moveTo>
                    <a:pt x="18352" y="0"/>
                  </a:moveTo>
                  <a:lnTo>
                    <a:pt x="8402" y="2735"/>
                  </a:lnTo>
                  <a:lnTo>
                    <a:pt x="4864" y="4199"/>
                  </a:lnTo>
                  <a:lnTo>
                    <a:pt x="1547" y="8198"/>
                  </a:lnTo>
                  <a:lnTo>
                    <a:pt x="0" y="12397"/>
                  </a:lnTo>
                  <a:lnTo>
                    <a:pt x="0" y="20795"/>
                  </a:lnTo>
                  <a:lnTo>
                    <a:pt x="1547" y="24994"/>
                  </a:lnTo>
                  <a:lnTo>
                    <a:pt x="8402" y="30457"/>
                  </a:lnTo>
                  <a:lnTo>
                    <a:pt x="11719" y="31929"/>
                  </a:lnTo>
                  <a:lnTo>
                    <a:pt x="16804" y="31929"/>
                  </a:lnTo>
                  <a:lnTo>
                    <a:pt x="23438" y="29194"/>
                  </a:lnTo>
                  <a:lnTo>
                    <a:pt x="25207" y="29194"/>
                  </a:lnTo>
                  <a:lnTo>
                    <a:pt x="26755" y="27730"/>
                  </a:lnTo>
                  <a:lnTo>
                    <a:pt x="27707" y="26258"/>
                  </a:lnTo>
                  <a:lnTo>
                    <a:pt x="15035" y="26258"/>
                  </a:lnTo>
                  <a:lnTo>
                    <a:pt x="11719" y="24994"/>
                  </a:lnTo>
                  <a:lnTo>
                    <a:pt x="9950" y="23522"/>
                  </a:lnTo>
                  <a:lnTo>
                    <a:pt x="8402" y="20795"/>
                  </a:lnTo>
                  <a:lnTo>
                    <a:pt x="6633" y="16596"/>
                  </a:lnTo>
                  <a:lnTo>
                    <a:pt x="9950" y="8198"/>
                  </a:lnTo>
                  <a:lnTo>
                    <a:pt x="13266" y="6934"/>
                  </a:lnTo>
                  <a:lnTo>
                    <a:pt x="15035" y="5462"/>
                  </a:lnTo>
                  <a:lnTo>
                    <a:pt x="31170" y="5462"/>
                  </a:lnTo>
                  <a:lnTo>
                    <a:pt x="30403" y="4199"/>
                  </a:lnTo>
                  <a:lnTo>
                    <a:pt x="23438" y="1263"/>
                  </a:lnTo>
                  <a:lnTo>
                    <a:pt x="18352" y="0"/>
                  </a:lnTo>
                  <a:close/>
                </a:path>
                <a:path w="37465" h="47625">
                  <a:moveTo>
                    <a:pt x="31170" y="5462"/>
                  </a:moveTo>
                  <a:lnTo>
                    <a:pt x="18352" y="5462"/>
                  </a:lnTo>
                  <a:lnTo>
                    <a:pt x="23438" y="6934"/>
                  </a:lnTo>
                  <a:lnTo>
                    <a:pt x="26755" y="8198"/>
                  </a:lnTo>
                  <a:lnTo>
                    <a:pt x="28523" y="11134"/>
                  </a:lnTo>
                  <a:lnTo>
                    <a:pt x="28523" y="20795"/>
                  </a:lnTo>
                  <a:lnTo>
                    <a:pt x="26755" y="23522"/>
                  </a:lnTo>
                  <a:lnTo>
                    <a:pt x="23438" y="24994"/>
                  </a:lnTo>
                  <a:lnTo>
                    <a:pt x="21890" y="26258"/>
                  </a:lnTo>
                  <a:lnTo>
                    <a:pt x="27707" y="26258"/>
                  </a:lnTo>
                  <a:lnTo>
                    <a:pt x="28523" y="24994"/>
                  </a:lnTo>
                  <a:lnTo>
                    <a:pt x="37036" y="24994"/>
                  </a:lnTo>
                  <a:lnTo>
                    <a:pt x="37036" y="18069"/>
                  </a:lnTo>
                  <a:lnTo>
                    <a:pt x="33720" y="9661"/>
                  </a:lnTo>
                  <a:lnTo>
                    <a:pt x="31170" y="54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292982" y="3274453"/>
              <a:ext cx="37465" cy="47625"/>
            </a:xfrm>
            <a:custGeom>
              <a:avLst/>
              <a:gdLst/>
              <a:ahLst/>
              <a:cxnLst/>
              <a:rect l="l" t="t" r="r" b="b"/>
              <a:pathLst>
                <a:path w="37465" h="47625">
                  <a:moveTo>
                    <a:pt x="0" y="36129"/>
                  </a:moveTo>
                  <a:lnTo>
                    <a:pt x="8402" y="34656"/>
                  </a:lnTo>
                  <a:lnTo>
                    <a:pt x="8402" y="37392"/>
                  </a:lnTo>
                  <a:lnTo>
                    <a:pt x="13266" y="41591"/>
                  </a:lnTo>
                  <a:lnTo>
                    <a:pt x="16804" y="43064"/>
                  </a:lnTo>
                  <a:lnTo>
                    <a:pt x="20121" y="41591"/>
                  </a:lnTo>
                  <a:lnTo>
                    <a:pt x="23438" y="41591"/>
                  </a:lnTo>
                  <a:lnTo>
                    <a:pt x="26755" y="38855"/>
                  </a:lnTo>
                  <a:lnTo>
                    <a:pt x="26755" y="36129"/>
                  </a:lnTo>
                  <a:lnTo>
                    <a:pt x="28523" y="33402"/>
                  </a:lnTo>
                  <a:lnTo>
                    <a:pt x="28523" y="24994"/>
                  </a:lnTo>
                  <a:lnTo>
                    <a:pt x="26755" y="27730"/>
                  </a:lnTo>
                  <a:lnTo>
                    <a:pt x="25207" y="29194"/>
                  </a:lnTo>
                  <a:lnTo>
                    <a:pt x="23438" y="29194"/>
                  </a:lnTo>
                  <a:lnTo>
                    <a:pt x="16804" y="31929"/>
                  </a:lnTo>
                  <a:lnTo>
                    <a:pt x="11719" y="31929"/>
                  </a:lnTo>
                  <a:lnTo>
                    <a:pt x="8402" y="30457"/>
                  </a:lnTo>
                  <a:lnTo>
                    <a:pt x="1547" y="24994"/>
                  </a:lnTo>
                  <a:lnTo>
                    <a:pt x="0" y="20795"/>
                  </a:lnTo>
                  <a:lnTo>
                    <a:pt x="0" y="12397"/>
                  </a:lnTo>
                  <a:lnTo>
                    <a:pt x="1547" y="8198"/>
                  </a:lnTo>
                  <a:lnTo>
                    <a:pt x="4864" y="4199"/>
                  </a:lnTo>
                  <a:lnTo>
                    <a:pt x="8402" y="2735"/>
                  </a:lnTo>
                  <a:lnTo>
                    <a:pt x="18352" y="0"/>
                  </a:lnTo>
                  <a:lnTo>
                    <a:pt x="23438" y="1263"/>
                  </a:lnTo>
                  <a:lnTo>
                    <a:pt x="30403" y="4199"/>
                  </a:lnTo>
                  <a:lnTo>
                    <a:pt x="33720" y="9661"/>
                  </a:lnTo>
                  <a:lnTo>
                    <a:pt x="37036" y="18069"/>
                  </a:lnTo>
                  <a:lnTo>
                    <a:pt x="37036" y="27730"/>
                  </a:lnTo>
                  <a:lnTo>
                    <a:pt x="35489" y="33402"/>
                  </a:lnTo>
                  <a:lnTo>
                    <a:pt x="31951" y="41591"/>
                  </a:lnTo>
                  <a:lnTo>
                    <a:pt x="26755" y="45790"/>
                  </a:lnTo>
                  <a:lnTo>
                    <a:pt x="23438" y="47263"/>
                  </a:lnTo>
                  <a:lnTo>
                    <a:pt x="11719" y="47263"/>
                  </a:lnTo>
                  <a:lnTo>
                    <a:pt x="4864" y="44527"/>
                  </a:lnTo>
                  <a:lnTo>
                    <a:pt x="0" y="36129"/>
                  </a:lnTo>
                  <a:close/>
                </a:path>
                <a:path w="37465" h="47625">
                  <a:moveTo>
                    <a:pt x="28523" y="16596"/>
                  </a:moveTo>
                  <a:lnTo>
                    <a:pt x="15035" y="5462"/>
                  </a:lnTo>
                  <a:lnTo>
                    <a:pt x="13266" y="6934"/>
                  </a:lnTo>
                  <a:lnTo>
                    <a:pt x="9950" y="8198"/>
                  </a:lnTo>
                  <a:lnTo>
                    <a:pt x="6633" y="16596"/>
                  </a:lnTo>
                  <a:lnTo>
                    <a:pt x="8402" y="20795"/>
                  </a:lnTo>
                  <a:lnTo>
                    <a:pt x="9950" y="23522"/>
                  </a:lnTo>
                  <a:lnTo>
                    <a:pt x="11719" y="24994"/>
                  </a:lnTo>
                  <a:lnTo>
                    <a:pt x="15035" y="26258"/>
                  </a:lnTo>
                  <a:lnTo>
                    <a:pt x="21890" y="26258"/>
                  </a:lnTo>
                  <a:lnTo>
                    <a:pt x="23438" y="24994"/>
                  </a:lnTo>
                  <a:lnTo>
                    <a:pt x="26755" y="23522"/>
                  </a:lnTo>
                  <a:lnTo>
                    <a:pt x="28523" y="20795"/>
                  </a:lnTo>
                  <a:lnTo>
                    <a:pt x="28523" y="16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329122" y="331825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0" y="2100"/>
                  </a:moveTo>
                  <a:lnTo>
                    <a:pt x="748" y="615"/>
                  </a:lnTo>
                  <a:lnTo>
                    <a:pt x="2554" y="0"/>
                  </a:lnTo>
                  <a:lnTo>
                    <a:pt x="4361" y="615"/>
                  </a:lnTo>
                  <a:lnTo>
                    <a:pt x="5109" y="2100"/>
                  </a:lnTo>
                  <a:lnTo>
                    <a:pt x="4361" y="3585"/>
                  </a:lnTo>
                  <a:lnTo>
                    <a:pt x="2554" y="4200"/>
                  </a:lnTo>
                  <a:lnTo>
                    <a:pt x="748" y="3585"/>
                  </a:lnTo>
                  <a:lnTo>
                    <a:pt x="0" y="2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4140" y="3234024"/>
              <a:ext cx="81146" cy="8844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1333" y="3234024"/>
              <a:ext cx="823735" cy="20373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337346" y="3480184"/>
              <a:ext cx="2385695" cy="128270"/>
            </a:xfrm>
            <a:custGeom>
              <a:avLst/>
              <a:gdLst/>
              <a:ahLst/>
              <a:cxnLst/>
              <a:rect l="l" t="t" r="r" b="b"/>
              <a:pathLst>
                <a:path w="2385695" h="128270">
                  <a:moveTo>
                    <a:pt x="0" y="127910"/>
                  </a:moveTo>
                  <a:lnTo>
                    <a:pt x="0" y="0"/>
                  </a:lnTo>
                  <a:lnTo>
                    <a:pt x="2385153" y="0"/>
                  </a:lnTo>
                  <a:lnTo>
                    <a:pt x="2385153" y="127910"/>
                  </a:lnTo>
                  <a:lnTo>
                    <a:pt x="0" y="12791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403139" y="3538473"/>
              <a:ext cx="311785" cy="15875"/>
            </a:xfrm>
            <a:custGeom>
              <a:avLst/>
              <a:gdLst/>
              <a:ahLst/>
              <a:cxnLst/>
              <a:rect l="l" t="t" r="r" b="b"/>
              <a:pathLst>
                <a:path w="311785" h="15875">
                  <a:moveTo>
                    <a:pt x="311430" y="0"/>
                  </a:moveTo>
                  <a:lnTo>
                    <a:pt x="0" y="0"/>
                  </a:lnTo>
                  <a:lnTo>
                    <a:pt x="0" y="15332"/>
                  </a:lnTo>
                  <a:lnTo>
                    <a:pt x="311430" y="15332"/>
                  </a:lnTo>
                  <a:lnTo>
                    <a:pt x="31143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081433" y="3538473"/>
              <a:ext cx="309880" cy="15875"/>
            </a:xfrm>
            <a:custGeom>
              <a:avLst/>
              <a:gdLst/>
              <a:ahLst/>
              <a:cxnLst/>
              <a:rect l="l" t="t" r="r" b="b"/>
              <a:pathLst>
                <a:path w="309879" h="15875">
                  <a:moveTo>
                    <a:pt x="62598" y="0"/>
                  </a:moveTo>
                  <a:lnTo>
                    <a:pt x="0" y="0"/>
                  </a:lnTo>
                  <a:lnTo>
                    <a:pt x="0" y="15341"/>
                  </a:lnTo>
                  <a:lnTo>
                    <a:pt x="62598" y="15341"/>
                  </a:lnTo>
                  <a:lnTo>
                    <a:pt x="62598" y="0"/>
                  </a:lnTo>
                  <a:close/>
                </a:path>
                <a:path w="309879" h="15875">
                  <a:moveTo>
                    <a:pt x="159181" y="0"/>
                  </a:moveTo>
                  <a:lnTo>
                    <a:pt x="94792" y="0"/>
                  </a:lnTo>
                  <a:lnTo>
                    <a:pt x="94792" y="15341"/>
                  </a:lnTo>
                  <a:lnTo>
                    <a:pt x="159181" y="15341"/>
                  </a:lnTo>
                  <a:lnTo>
                    <a:pt x="159181" y="0"/>
                  </a:lnTo>
                  <a:close/>
                </a:path>
                <a:path w="309879" h="15875">
                  <a:moveTo>
                    <a:pt x="253911" y="0"/>
                  </a:moveTo>
                  <a:lnTo>
                    <a:pt x="191312" y="0"/>
                  </a:lnTo>
                  <a:lnTo>
                    <a:pt x="191312" y="15341"/>
                  </a:lnTo>
                  <a:lnTo>
                    <a:pt x="253911" y="15341"/>
                  </a:lnTo>
                  <a:lnTo>
                    <a:pt x="253911" y="0"/>
                  </a:lnTo>
                  <a:close/>
                </a:path>
                <a:path w="309879" h="15875">
                  <a:moveTo>
                    <a:pt x="309600" y="0"/>
                  </a:moveTo>
                  <a:lnTo>
                    <a:pt x="285838" y="0"/>
                  </a:lnTo>
                  <a:lnTo>
                    <a:pt x="285838" y="15341"/>
                  </a:lnTo>
                  <a:lnTo>
                    <a:pt x="309600" y="15341"/>
                  </a:lnTo>
                  <a:lnTo>
                    <a:pt x="3096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030517" y="3538473"/>
              <a:ext cx="307975" cy="15875"/>
            </a:xfrm>
            <a:custGeom>
              <a:avLst/>
              <a:gdLst/>
              <a:ahLst/>
              <a:cxnLst/>
              <a:rect l="l" t="t" r="r" b="b"/>
              <a:pathLst>
                <a:path w="307975" h="15875">
                  <a:moveTo>
                    <a:pt x="1778" y="0"/>
                  </a:moveTo>
                  <a:lnTo>
                    <a:pt x="0" y="0"/>
                  </a:lnTo>
                  <a:lnTo>
                    <a:pt x="0" y="15341"/>
                  </a:lnTo>
                  <a:lnTo>
                    <a:pt x="1778" y="15341"/>
                  </a:lnTo>
                  <a:lnTo>
                    <a:pt x="1778" y="0"/>
                  </a:lnTo>
                  <a:close/>
                </a:path>
                <a:path w="307975" h="15875">
                  <a:moveTo>
                    <a:pt x="27101" y="0"/>
                  </a:moveTo>
                  <a:lnTo>
                    <a:pt x="25311" y="0"/>
                  </a:lnTo>
                  <a:lnTo>
                    <a:pt x="25311" y="15341"/>
                  </a:lnTo>
                  <a:lnTo>
                    <a:pt x="27101" y="15341"/>
                  </a:lnTo>
                  <a:lnTo>
                    <a:pt x="27101" y="0"/>
                  </a:lnTo>
                  <a:close/>
                </a:path>
                <a:path w="307975" h="15875">
                  <a:moveTo>
                    <a:pt x="52387" y="0"/>
                  </a:moveTo>
                  <a:lnTo>
                    <a:pt x="50850" y="0"/>
                  </a:lnTo>
                  <a:lnTo>
                    <a:pt x="50850" y="15341"/>
                  </a:lnTo>
                  <a:lnTo>
                    <a:pt x="52387" y="15341"/>
                  </a:lnTo>
                  <a:lnTo>
                    <a:pt x="52387" y="0"/>
                  </a:lnTo>
                  <a:close/>
                </a:path>
                <a:path w="307975" h="15875">
                  <a:moveTo>
                    <a:pt x="79489" y="0"/>
                  </a:moveTo>
                  <a:lnTo>
                    <a:pt x="76174" y="0"/>
                  </a:lnTo>
                  <a:lnTo>
                    <a:pt x="76174" y="15341"/>
                  </a:lnTo>
                  <a:lnTo>
                    <a:pt x="79489" y="15341"/>
                  </a:lnTo>
                  <a:lnTo>
                    <a:pt x="79489" y="0"/>
                  </a:lnTo>
                  <a:close/>
                </a:path>
                <a:path w="307975" h="15875">
                  <a:moveTo>
                    <a:pt x="105067" y="0"/>
                  </a:moveTo>
                  <a:lnTo>
                    <a:pt x="101485" y="0"/>
                  </a:lnTo>
                  <a:lnTo>
                    <a:pt x="101485" y="15341"/>
                  </a:lnTo>
                  <a:lnTo>
                    <a:pt x="105067" y="15341"/>
                  </a:lnTo>
                  <a:lnTo>
                    <a:pt x="105067" y="0"/>
                  </a:lnTo>
                  <a:close/>
                </a:path>
                <a:path w="307975" h="15875">
                  <a:moveTo>
                    <a:pt x="130352" y="0"/>
                  </a:moveTo>
                  <a:lnTo>
                    <a:pt x="127025" y="0"/>
                  </a:lnTo>
                  <a:lnTo>
                    <a:pt x="127025" y="15341"/>
                  </a:lnTo>
                  <a:lnTo>
                    <a:pt x="130352" y="15341"/>
                  </a:lnTo>
                  <a:lnTo>
                    <a:pt x="130352" y="0"/>
                  </a:lnTo>
                  <a:close/>
                </a:path>
                <a:path w="307975" h="15875">
                  <a:moveTo>
                    <a:pt x="155663" y="0"/>
                  </a:moveTo>
                  <a:lnTo>
                    <a:pt x="152349" y="0"/>
                  </a:lnTo>
                  <a:lnTo>
                    <a:pt x="152349" y="15341"/>
                  </a:lnTo>
                  <a:lnTo>
                    <a:pt x="155663" y="15341"/>
                  </a:lnTo>
                  <a:lnTo>
                    <a:pt x="155663" y="0"/>
                  </a:lnTo>
                  <a:close/>
                </a:path>
                <a:path w="307975" h="15875">
                  <a:moveTo>
                    <a:pt x="181127" y="0"/>
                  </a:moveTo>
                  <a:lnTo>
                    <a:pt x="177546" y="0"/>
                  </a:lnTo>
                  <a:lnTo>
                    <a:pt x="177546" y="15341"/>
                  </a:lnTo>
                  <a:lnTo>
                    <a:pt x="181127" y="15341"/>
                  </a:lnTo>
                  <a:lnTo>
                    <a:pt x="181127" y="0"/>
                  </a:lnTo>
                  <a:close/>
                </a:path>
                <a:path w="307975" h="15875">
                  <a:moveTo>
                    <a:pt x="206527" y="0"/>
                  </a:moveTo>
                  <a:lnTo>
                    <a:pt x="203200" y="0"/>
                  </a:lnTo>
                  <a:lnTo>
                    <a:pt x="203200" y="15341"/>
                  </a:lnTo>
                  <a:lnTo>
                    <a:pt x="206527" y="15341"/>
                  </a:lnTo>
                  <a:lnTo>
                    <a:pt x="206527" y="0"/>
                  </a:lnTo>
                  <a:close/>
                </a:path>
                <a:path w="307975" h="15875">
                  <a:moveTo>
                    <a:pt x="231724" y="0"/>
                  </a:moveTo>
                  <a:lnTo>
                    <a:pt x="228409" y="0"/>
                  </a:lnTo>
                  <a:lnTo>
                    <a:pt x="228409" y="15341"/>
                  </a:lnTo>
                  <a:lnTo>
                    <a:pt x="231724" y="15341"/>
                  </a:lnTo>
                  <a:lnTo>
                    <a:pt x="231724" y="0"/>
                  </a:lnTo>
                  <a:close/>
                </a:path>
                <a:path w="307975" h="15875">
                  <a:moveTo>
                    <a:pt x="257302" y="0"/>
                  </a:moveTo>
                  <a:lnTo>
                    <a:pt x="253720" y="0"/>
                  </a:lnTo>
                  <a:lnTo>
                    <a:pt x="253720" y="15341"/>
                  </a:lnTo>
                  <a:lnTo>
                    <a:pt x="257302" y="15341"/>
                  </a:lnTo>
                  <a:lnTo>
                    <a:pt x="257302" y="0"/>
                  </a:lnTo>
                  <a:close/>
                </a:path>
                <a:path w="307975" h="15875">
                  <a:moveTo>
                    <a:pt x="282587" y="0"/>
                  </a:moveTo>
                  <a:lnTo>
                    <a:pt x="279260" y="0"/>
                  </a:lnTo>
                  <a:lnTo>
                    <a:pt x="279260" y="15341"/>
                  </a:lnTo>
                  <a:lnTo>
                    <a:pt x="282587" y="15341"/>
                  </a:lnTo>
                  <a:lnTo>
                    <a:pt x="282587" y="0"/>
                  </a:lnTo>
                  <a:close/>
                </a:path>
                <a:path w="307975" h="15875">
                  <a:moveTo>
                    <a:pt x="307898" y="0"/>
                  </a:moveTo>
                  <a:lnTo>
                    <a:pt x="304584" y="0"/>
                  </a:lnTo>
                  <a:lnTo>
                    <a:pt x="304584" y="15341"/>
                  </a:lnTo>
                  <a:lnTo>
                    <a:pt x="307898" y="15341"/>
                  </a:lnTo>
                  <a:lnTo>
                    <a:pt x="3078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5785592" y="3526075"/>
              <a:ext cx="35560" cy="39370"/>
            </a:xfrm>
            <a:custGeom>
              <a:avLst/>
              <a:gdLst/>
              <a:ahLst/>
              <a:cxnLst/>
              <a:rect l="l" t="t" r="r" b="b"/>
              <a:pathLst>
                <a:path w="35560" h="39370">
                  <a:moveTo>
                    <a:pt x="28612" y="0"/>
                  </a:moveTo>
                  <a:lnTo>
                    <a:pt x="0" y="0"/>
                  </a:lnTo>
                  <a:lnTo>
                    <a:pt x="0" y="38855"/>
                  </a:lnTo>
                  <a:lnTo>
                    <a:pt x="6644" y="38855"/>
                  </a:lnTo>
                  <a:lnTo>
                    <a:pt x="6644" y="23522"/>
                  </a:lnTo>
                  <a:lnTo>
                    <a:pt x="18651" y="23522"/>
                  </a:lnTo>
                  <a:lnTo>
                    <a:pt x="28612" y="20795"/>
                  </a:lnTo>
                  <a:lnTo>
                    <a:pt x="31940" y="19532"/>
                  </a:lnTo>
                  <a:lnTo>
                    <a:pt x="33184" y="18069"/>
                  </a:lnTo>
                  <a:lnTo>
                    <a:pt x="6644" y="18069"/>
                  </a:lnTo>
                  <a:lnTo>
                    <a:pt x="6644" y="4199"/>
                  </a:lnTo>
                  <a:lnTo>
                    <a:pt x="31940" y="4199"/>
                  </a:lnTo>
                  <a:lnTo>
                    <a:pt x="30403" y="1263"/>
                  </a:lnTo>
                  <a:lnTo>
                    <a:pt x="28612" y="0"/>
                  </a:lnTo>
                  <a:close/>
                </a:path>
                <a:path w="35560" h="39370">
                  <a:moveTo>
                    <a:pt x="31940" y="4199"/>
                  </a:moveTo>
                  <a:lnTo>
                    <a:pt x="23504" y="4199"/>
                  </a:lnTo>
                  <a:lnTo>
                    <a:pt x="27086" y="5462"/>
                  </a:lnTo>
                  <a:lnTo>
                    <a:pt x="28612" y="6934"/>
                  </a:lnTo>
                  <a:lnTo>
                    <a:pt x="28612" y="15333"/>
                  </a:lnTo>
                  <a:lnTo>
                    <a:pt x="25295" y="18069"/>
                  </a:lnTo>
                  <a:lnTo>
                    <a:pt x="33184" y="18069"/>
                  </a:lnTo>
                  <a:lnTo>
                    <a:pt x="35511" y="15333"/>
                  </a:lnTo>
                  <a:lnTo>
                    <a:pt x="35511" y="8407"/>
                  </a:lnTo>
                  <a:lnTo>
                    <a:pt x="33731" y="5462"/>
                  </a:lnTo>
                  <a:lnTo>
                    <a:pt x="31940" y="4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785592" y="3526075"/>
              <a:ext cx="35560" cy="39370"/>
            </a:xfrm>
            <a:custGeom>
              <a:avLst/>
              <a:gdLst/>
              <a:ahLst/>
              <a:cxnLst/>
              <a:rect l="l" t="t" r="r" b="b"/>
              <a:pathLst>
                <a:path w="35560" h="39370">
                  <a:moveTo>
                    <a:pt x="0" y="38855"/>
                  </a:moveTo>
                  <a:lnTo>
                    <a:pt x="0" y="0"/>
                  </a:lnTo>
                  <a:lnTo>
                    <a:pt x="28612" y="0"/>
                  </a:lnTo>
                  <a:lnTo>
                    <a:pt x="30403" y="1263"/>
                  </a:lnTo>
                  <a:lnTo>
                    <a:pt x="31940" y="4199"/>
                  </a:lnTo>
                  <a:lnTo>
                    <a:pt x="33731" y="5462"/>
                  </a:lnTo>
                  <a:lnTo>
                    <a:pt x="35511" y="8407"/>
                  </a:lnTo>
                  <a:lnTo>
                    <a:pt x="35511" y="15333"/>
                  </a:lnTo>
                  <a:lnTo>
                    <a:pt x="31940" y="19532"/>
                  </a:lnTo>
                  <a:lnTo>
                    <a:pt x="28612" y="20795"/>
                  </a:lnTo>
                  <a:lnTo>
                    <a:pt x="18651" y="23522"/>
                  </a:lnTo>
                  <a:lnTo>
                    <a:pt x="6644" y="23522"/>
                  </a:lnTo>
                  <a:lnTo>
                    <a:pt x="6644" y="38855"/>
                  </a:lnTo>
                  <a:lnTo>
                    <a:pt x="0" y="38855"/>
                  </a:lnTo>
                  <a:close/>
                </a:path>
                <a:path w="35560" h="39370">
                  <a:moveTo>
                    <a:pt x="6644" y="18069"/>
                  </a:moveTo>
                  <a:lnTo>
                    <a:pt x="25295" y="18069"/>
                  </a:lnTo>
                  <a:lnTo>
                    <a:pt x="28612" y="15333"/>
                  </a:lnTo>
                  <a:lnTo>
                    <a:pt x="28612" y="6934"/>
                  </a:lnTo>
                  <a:lnTo>
                    <a:pt x="27086" y="5462"/>
                  </a:lnTo>
                  <a:lnTo>
                    <a:pt x="23504" y="4199"/>
                  </a:lnTo>
                  <a:lnTo>
                    <a:pt x="6644" y="4199"/>
                  </a:lnTo>
                  <a:lnTo>
                    <a:pt x="6644" y="180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829539" y="3526075"/>
              <a:ext cx="46355" cy="39370"/>
            </a:xfrm>
            <a:custGeom>
              <a:avLst/>
              <a:gdLst/>
              <a:ahLst/>
              <a:cxnLst/>
              <a:rect l="l" t="t" r="r" b="b"/>
              <a:pathLst>
                <a:path w="46354" h="39370">
                  <a:moveTo>
                    <a:pt x="45726" y="0"/>
                  </a:moveTo>
                  <a:lnTo>
                    <a:pt x="35511" y="0"/>
                  </a:lnTo>
                  <a:lnTo>
                    <a:pt x="23758" y="30457"/>
                  </a:lnTo>
                  <a:lnTo>
                    <a:pt x="23758" y="33402"/>
                  </a:lnTo>
                  <a:lnTo>
                    <a:pt x="20187" y="27730"/>
                  </a:lnTo>
                  <a:lnTo>
                    <a:pt x="10215" y="0"/>
                  </a:lnTo>
                  <a:lnTo>
                    <a:pt x="0" y="0"/>
                  </a:lnTo>
                  <a:lnTo>
                    <a:pt x="0" y="38855"/>
                  </a:lnTo>
                  <a:lnTo>
                    <a:pt x="6644" y="38855"/>
                  </a:lnTo>
                  <a:lnTo>
                    <a:pt x="6644" y="5462"/>
                  </a:lnTo>
                  <a:lnTo>
                    <a:pt x="18651" y="38855"/>
                  </a:lnTo>
                  <a:lnTo>
                    <a:pt x="27075" y="38855"/>
                  </a:lnTo>
                  <a:lnTo>
                    <a:pt x="38827" y="5462"/>
                  </a:lnTo>
                  <a:lnTo>
                    <a:pt x="38827" y="38855"/>
                  </a:lnTo>
                  <a:lnTo>
                    <a:pt x="45726" y="38855"/>
                  </a:lnTo>
                  <a:lnTo>
                    <a:pt x="457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829539" y="3526075"/>
              <a:ext cx="46355" cy="39370"/>
            </a:xfrm>
            <a:custGeom>
              <a:avLst/>
              <a:gdLst/>
              <a:ahLst/>
              <a:cxnLst/>
              <a:rect l="l" t="t" r="r" b="b"/>
              <a:pathLst>
                <a:path w="46354" h="39370">
                  <a:moveTo>
                    <a:pt x="0" y="38855"/>
                  </a:moveTo>
                  <a:lnTo>
                    <a:pt x="0" y="0"/>
                  </a:lnTo>
                  <a:lnTo>
                    <a:pt x="10215" y="0"/>
                  </a:lnTo>
                  <a:lnTo>
                    <a:pt x="20187" y="27730"/>
                  </a:lnTo>
                  <a:lnTo>
                    <a:pt x="23758" y="33402"/>
                  </a:lnTo>
                  <a:lnTo>
                    <a:pt x="23758" y="30457"/>
                  </a:lnTo>
                  <a:lnTo>
                    <a:pt x="25295" y="26467"/>
                  </a:lnTo>
                  <a:lnTo>
                    <a:pt x="35511" y="0"/>
                  </a:lnTo>
                  <a:lnTo>
                    <a:pt x="45726" y="0"/>
                  </a:lnTo>
                  <a:lnTo>
                    <a:pt x="45726" y="38855"/>
                  </a:lnTo>
                  <a:lnTo>
                    <a:pt x="38827" y="38855"/>
                  </a:lnTo>
                  <a:lnTo>
                    <a:pt x="38827" y="5462"/>
                  </a:lnTo>
                  <a:lnTo>
                    <a:pt x="27075" y="38855"/>
                  </a:lnTo>
                  <a:lnTo>
                    <a:pt x="18651" y="38855"/>
                  </a:lnTo>
                  <a:lnTo>
                    <a:pt x="6644" y="5462"/>
                  </a:lnTo>
                  <a:lnTo>
                    <a:pt x="6644" y="38855"/>
                  </a:lnTo>
                  <a:lnTo>
                    <a:pt x="0" y="388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880119" y="352607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39093" y="0"/>
                  </a:moveTo>
                  <a:lnTo>
                    <a:pt x="0" y="0"/>
                  </a:lnTo>
                  <a:lnTo>
                    <a:pt x="0" y="4199"/>
                  </a:lnTo>
                  <a:lnTo>
                    <a:pt x="17125" y="4199"/>
                  </a:lnTo>
                  <a:lnTo>
                    <a:pt x="17125" y="38855"/>
                  </a:lnTo>
                  <a:lnTo>
                    <a:pt x="22233" y="38855"/>
                  </a:lnTo>
                  <a:lnTo>
                    <a:pt x="22233" y="4199"/>
                  </a:lnTo>
                  <a:lnTo>
                    <a:pt x="39093" y="4199"/>
                  </a:lnTo>
                  <a:lnTo>
                    <a:pt x="390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880119" y="352607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7125" y="38855"/>
                  </a:moveTo>
                  <a:lnTo>
                    <a:pt x="17125" y="4199"/>
                  </a:lnTo>
                  <a:lnTo>
                    <a:pt x="0" y="4199"/>
                  </a:lnTo>
                  <a:lnTo>
                    <a:pt x="0" y="0"/>
                  </a:lnTo>
                  <a:lnTo>
                    <a:pt x="39093" y="0"/>
                  </a:lnTo>
                  <a:lnTo>
                    <a:pt x="39093" y="4199"/>
                  </a:lnTo>
                  <a:lnTo>
                    <a:pt x="22233" y="4199"/>
                  </a:lnTo>
                  <a:lnTo>
                    <a:pt x="22233" y="38855"/>
                  </a:lnTo>
                  <a:lnTo>
                    <a:pt x="17125" y="388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909882" y="3556006"/>
              <a:ext cx="18415" cy="15240"/>
            </a:xfrm>
            <a:custGeom>
              <a:avLst/>
              <a:gdLst/>
              <a:ahLst/>
              <a:cxnLst/>
              <a:rect l="l" t="t" r="r" b="b"/>
              <a:pathLst>
                <a:path w="18414" h="15239">
                  <a:moveTo>
                    <a:pt x="0" y="7561"/>
                  </a:moveTo>
                  <a:lnTo>
                    <a:pt x="2693" y="2214"/>
                  </a:lnTo>
                  <a:lnTo>
                    <a:pt x="9197" y="0"/>
                  </a:lnTo>
                  <a:lnTo>
                    <a:pt x="15700" y="2214"/>
                  </a:lnTo>
                  <a:lnTo>
                    <a:pt x="18394" y="7561"/>
                  </a:lnTo>
                  <a:lnTo>
                    <a:pt x="15700" y="12907"/>
                  </a:lnTo>
                  <a:lnTo>
                    <a:pt x="9197" y="15122"/>
                  </a:lnTo>
                  <a:lnTo>
                    <a:pt x="2693" y="12907"/>
                  </a:lnTo>
                  <a:lnTo>
                    <a:pt x="0" y="75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1422" y="3523893"/>
              <a:ext cx="412677" cy="4723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413048" y="3526075"/>
              <a:ext cx="37465" cy="39370"/>
            </a:xfrm>
            <a:custGeom>
              <a:avLst/>
              <a:gdLst/>
              <a:ahLst/>
              <a:cxnLst/>
              <a:rect l="l" t="t" r="r" b="b"/>
              <a:pathLst>
                <a:path w="37465" h="39370">
                  <a:moveTo>
                    <a:pt x="37036" y="0"/>
                  </a:moveTo>
                  <a:lnTo>
                    <a:pt x="30403" y="0"/>
                  </a:lnTo>
                  <a:lnTo>
                    <a:pt x="30403" y="15333"/>
                  </a:lnTo>
                  <a:lnTo>
                    <a:pt x="6633" y="15333"/>
                  </a:lnTo>
                  <a:lnTo>
                    <a:pt x="6633" y="0"/>
                  </a:lnTo>
                  <a:lnTo>
                    <a:pt x="0" y="0"/>
                  </a:lnTo>
                  <a:lnTo>
                    <a:pt x="0" y="38855"/>
                  </a:lnTo>
                  <a:lnTo>
                    <a:pt x="6633" y="38855"/>
                  </a:lnTo>
                  <a:lnTo>
                    <a:pt x="6633" y="19532"/>
                  </a:lnTo>
                  <a:lnTo>
                    <a:pt x="30403" y="19532"/>
                  </a:lnTo>
                  <a:lnTo>
                    <a:pt x="30403" y="38855"/>
                  </a:lnTo>
                  <a:lnTo>
                    <a:pt x="37036" y="38855"/>
                  </a:lnTo>
                  <a:lnTo>
                    <a:pt x="37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413048" y="3526075"/>
              <a:ext cx="37465" cy="39370"/>
            </a:xfrm>
            <a:custGeom>
              <a:avLst/>
              <a:gdLst/>
              <a:ahLst/>
              <a:cxnLst/>
              <a:rect l="l" t="t" r="r" b="b"/>
              <a:pathLst>
                <a:path w="37465" h="39370">
                  <a:moveTo>
                    <a:pt x="0" y="38855"/>
                  </a:moveTo>
                  <a:lnTo>
                    <a:pt x="0" y="0"/>
                  </a:lnTo>
                  <a:lnTo>
                    <a:pt x="6633" y="0"/>
                  </a:lnTo>
                  <a:lnTo>
                    <a:pt x="6633" y="15333"/>
                  </a:lnTo>
                  <a:lnTo>
                    <a:pt x="30403" y="15333"/>
                  </a:lnTo>
                  <a:lnTo>
                    <a:pt x="30403" y="0"/>
                  </a:lnTo>
                  <a:lnTo>
                    <a:pt x="37036" y="0"/>
                  </a:lnTo>
                  <a:lnTo>
                    <a:pt x="37036" y="38855"/>
                  </a:lnTo>
                  <a:lnTo>
                    <a:pt x="30403" y="38855"/>
                  </a:lnTo>
                  <a:lnTo>
                    <a:pt x="30403" y="19532"/>
                  </a:lnTo>
                  <a:lnTo>
                    <a:pt x="6633" y="19532"/>
                  </a:lnTo>
                  <a:lnTo>
                    <a:pt x="6633" y="38855"/>
                  </a:lnTo>
                  <a:lnTo>
                    <a:pt x="0" y="388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7456939" y="3526075"/>
              <a:ext cx="42545" cy="39370"/>
            </a:xfrm>
            <a:custGeom>
              <a:avLst/>
              <a:gdLst/>
              <a:ahLst/>
              <a:cxnLst/>
              <a:rect l="l" t="t" r="r" b="b"/>
              <a:pathLst>
                <a:path w="42545" h="39370">
                  <a:moveTo>
                    <a:pt x="42233" y="0"/>
                  </a:moveTo>
                  <a:lnTo>
                    <a:pt x="33720" y="0"/>
                  </a:lnTo>
                  <a:lnTo>
                    <a:pt x="25317" y="11134"/>
                  </a:lnTo>
                  <a:lnTo>
                    <a:pt x="23769" y="13860"/>
                  </a:lnTo>
                  <a:lnTo>
                    <a:pt x="20232" y="16596"/>
                  </a:lnTo>
                  <a:lnTo>
                    <a:pt x="16915" y="13860"/>
                  </a:lnTo>
                  <a:lnTo>
                    <a:pt x="15146" y="11134"/>
                  </a:lnTo>
                  <a:lnTo>
                    <a:pt x="6633" y="0"/>
                  </a:lnTo>
                  <a:lnTo>
                    <a:pt x="0" y="0"/>
                  </a:lnTo>
                  <a:lnTo>
                    <a:pt x="16915" y="22268"/>
                  </a:lnTo>
                  <a:lnTo>
                    <a:pt x="16915" y="38855"/>
                  </a:lnTo>
                  <a:lnTo>
                    <a:pt x="23769" y="38855"/>
                  </a:lnTo>
                  <a:lnTo>
                    <a:pt x="23769" y="22268"/>
                  </a:lnTo>
                  <a:lnTo>
                    <a:pt x="422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7456939" y="3526075"/>
              <a:ext cx="42545" cy="39370"/>
            </a:xfrm>
            <a:custGeom>
              <a:avLst/>
              <a:gdLst/>
              <a:ahLst/>
              <a:cxnLst/>
              <a:rect l="l" t="t" r="r" b="b"/>
              <a:pathLst>
                <a:path w="42545" h="39370">
                  <a:moveTo>
                    <a:pt x="16915" y="38855"/>
                  </a:moveTo>
                  <a:lnTo>
                    <a:pt x="16915" y="22268"/>
                  </a:lnTo>
                  <a:lnTo>
                    <a:pt x="0" y="0"/>
                  </a:lnTo>
                  <a:lnTo>
                    <a:pt x="6633" y="0"/>
                  </a:lnTo>
                  <a:lnTo>
                    <a:pt x="15146" y="11134"/>
                  </a:lnTo>
                  <a:lnTo>
                    <a:pt x="16915" y="13860"/>
                  </a:lnTo>
                  <a:lnTo>
                    <a:pt x="20232" y="16596"/>
                  </a:lnTo>
                  <a:lnTo>
                    <a:pt x="23769" y="13860"/>
                  </a:lnTo>
                  <a:lnTo>
                    <a:pt x="25317" y="11134"/>
                  </a:lnTo>
                  <a:lnTo>
                    <a:pt x="33720" y="0"/>
                  </a:lnTo>
                  <a:lnTo>
                    <a:pt x="42233" y="0"/>
                  </a:lnTo>
                  <a:lnTo>
                    <a:pt x="23769" y="22268"/>
                  </a:lnTo>
                  <a:lnTo>
                    <a:pt x="23769" y="38855"/>
                  </a:lnTo>
                  <a:lnTo>
                    <a:pt x="16915" y="388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7504258" y="3526075"/>
              <a:ext cx="35560" cy="39370"/>
            </a:xfrm>
            <a:custGeom>
              <a:avLst/>
              <a:gdLst/>
              <a:ahLst/>
              <a:cxnLst/>
              <a:rect l="l" t="t" r="r" b="b"/>
              <a:pathLst>
                <a:path w="35559" h="39370">
                  <a:moveTo>
                    <a:pt x="23769" y="0"/>
                  </a:moveTo>
                  <a:lnTo>
                    <a:pt x="0" y="0"/>
                  </a:lnTo>
                  <a:lnTo>
                    <a:pt x="0" y="38855"/>
                  </a:lnTo>
                  <a:lnTo>
                    <a:pt x="25538" y="38855"/>
                  </a:lnTo>
                  <a:lnTo>
                    <a:pt x="28855" y="37601"/>
                  </a:lnTo>
                  <a:lnTo>
                    <a:pt x="32422" y="34656"/>
                  </a:lnTo>
                  <a:lnTo>
                    <a:pt x="6854" y="34656"/>
                  </a:lnTo>
                  <a:lnTo>
                    <a:pt x="6854" y="20795"/>
                  </a:lnTo>
                  <a:lnTo>
                    <a:pt x="33941" y="20795"/>
                  </a:lnTo>
                  <a:lnTo>
                    <a:pt x="27086" y="18069"/>
                  </a:lnTo>
                  <a:lnTo>
                    <a:pt x="30403" y="16596"/>
                  </a:lnTo>
                  <a:lnTo>
                    <a:pt x="6854" y="16596"/>
                  </a:lnTo>
                  <a:lnTo>
                    <a:pt x="6854" y="4199"/>
                  </a:lnTo>
                  <a:lnTo>
                    <a:pt x="32172" y="4199"/>
                  </a:lnTo>
                  <a:lnTo>
                    <a:pt x="28855" y="1263"/>
                  </a:lnTo>
                  <a:lnTo>
                    <a:pt x="27086" y="1263"/>
                  </a:lnTo>
                  <a:lnTo>
                    <a:pt x="23769" y="0"/>
                  </a:lnTo>
                  <a:close/>
                </a:path>
                <a:path w="35559" h="39370">
                  <a:moveTo>
                    <a:pt x="33941" y="20795"/>
                  </a:moveTo>
                  <a:lnTo>
                    <a:pt x="25538" y="20795"/>
                  </a:lnTo>
                  <a:lnTo>
                    <a:pt x="28855" y="23522"/>
                  </a:lnTo>
                  <a:lnTo>
                    <a:pt x="28855" y="30457"/>
                  </a:lnTo>
                  <a:lnTo>
                    <a:pt x="25538" y="33402"/>
                  </a:lnTo>
                  <a:lnTo>
                    <a:pt x="21890" y="34656"/>
                  </a:lnTo>
                  <a:lnTo>
                    <a:pt x="32422" y="34656"/>
                  </a:lnTo>
                  <a:lnTo>
                    <a:pt x="33941" y="33402"/>
                  </a:lnTo>
                  <a:lnTo>
                    <a:pt x="33941" y="31929"/>
                  </a:lnTo>
                  <a:lnTo>
                    <a:pt x="35489" y="30457"/>
                  </a:lnTo>
                  <a:lnTo>
                    <a:pt x="35489" y="23522"/>
                  </a:lnTo>
                  <a:lnTo>
                    <a:pt x="33941" y="20795"/>
                  </a:lnTo>
                  <a:close/>
                </a:path>
                <a:path w="35559" h="39370">
                  <a:moveTo>
                    <a:pt x="32172" y="4199"/>
                  </a:moveTo>
                  <a:lnTo>
                    <a:pt x="23769" y="4199"/>
                  </a:lnTo>
                  <a:lnTo>
                    <a:pt x="25538" y="5462"/>
                  </a:lnTo>
                  <a:lnTo>
                    <a:pt x="25538" y="6934"/>
                  </a:lnTo>
                  <a:lnTo>
                    <a:pt x="27086" y="8407"/>
                  </a:lnTo>
                  <a:lnTo>
                    <a:pt x="27086" y="12397"/>
                  </a:lnTo>
                  <a:lnTo>
                    <a:pt x="25538" y="13860"/>
                  </a:lnTo>
                  <a:lnTo>
                    <a:pt x="25538" y="15333"/>
                  </a:lnTo>
                  <a:lnTo>
                    <a:pt x="21890" y="15333"/>
                  </a:lnTo>
                  <a:lnTo>
                    <a:pt x="20453" y="16596"/>
                  </a:lnTo>
                  <a:lnTo>
                    <a:pt x="30403" y="16596"/>
                  </a:lnTo>
                  <a:lnTo>
                    <a:pt x="32172" y="13860"/>
                  </a:lnTo>
                  <a:lnTo>
                    <a:pt x="33941" y="12397"/>
                  </a:lnTo>
                  <a:lnTo>
                    <a:pt x="33941" y="6934"/>
                  </a:lnTo>
                  <a:lnTo>
                    <a:pt x="32172" y="4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504258" y="3526075"/>
              <a:ext cx="35560" cy="39370"/>
            </a:xfrm>
            <a:custGeom>
              <a:avLst/>
              <a:gdLst/>
              <a:ahLst/>
              <a:cxnLst/>
              <a:rect l="l" t="t" r="r" b="b"/>
              <a:pathLst>
                <a:path w="35559" h="39370">
                  <a:moveTo>
                    <a:pt x="0" y="38855"/>
                  </a:moveTo>
                  <a:lnTo>
                    <a:pt x="0" y="0"/>
                  </a:lnTo>
                  <a:lnTo>
                    <a:pt x="23769" y="0"/>
                  </a:lnTo>
                  <a:lnTo>
                    <a:pt x="27086" y="1263"/>
                  </a:lnTo>
                  <a:lnTo>
                    <a:pt x="28855" y="1263"/>
                  </a:lnTo>
                  <a:lnTo>
                    <a:pt x="32172" y="4199"/>
                  </a:lnTo>
                  <a:lnTo>
                    <a:pt x="33941" y="6934"/>
                  </a:lnTo>
                  <a:lnTo>
                    <a:pt x="33941" y="12397"/>
                  </a:lnTo>
                  <a:lnTo>
                    <a:pt x="32172" y="13860"/>
                  </a:lnTo>
                  <a:lnTo>
                    <a:pt x="30403" y="16596"/>
                  </a:lnTo>
                  <a:lnTo>
                    <a:pt x="27086" y="18069"/>
                  </a:lnTo>
                  <a:lnTo>
                    <a:pt x="33941" y="20795"/>
                  </a:lnTo>
                  <a:lnTo>
                    <a:pt x="35489" y="23522"/>
                  </a:lnTo>
                  <a:lnTo>
                    <a:pt x="35489" y="30457"/>
                  </a:lnTo>
                  <a:lnTo>
                    <a:pt x="33941" y="31929"/>
                  </a:lnTo>
                  <a:lnTo>
                    <a:pt x="33941" y="33402"/>
                  </a:lnTo>
                  <a:lnTo>
                    <a:pt x="28855" y="37601"/>
                  </a:lnTo>
                  <a:lnTo>
                    <a:pt x="25538" y="38855"/>
                  </a:lnTo>
                  <a:lnTo>
                    <a:pt x="18573" y="38855"/>
                  </a:lnTo>
                  <a:lnTo>
                    <a:pt x="0" y="38855"/>
                  </a:lnTo>
                  <a:close/>
                </a:path>
                <a:path w="35559" h="39370">
                  <a:moveTo>
                    <a:pt x="6854" y="16596"/>
                  </a:moveTo>
                  <a:lnTo>
                    <a:pt x="20453" y="16596"/>
                  </a:lnTo>
                  <a:lnTo>
                    <a:pt x="21890" y="15333"/>
                  </a:lnTo>
                  <a:lnTo>
                    <a:pt x="25538" y="15333"/>
                  </a:lnTo>
                  <a:lnTo>
                    <a:pt x="25538" y="13860"/>
                  </a:lnTo>
                  <a:lnTo>
                    <a:pt x="27086" y="12397"/>
                  </a:lnTo>
                  <a:lnTo>
                    <a:pt x="27086" y="8407"/>
                  </a:lnTo>
                  <a:lnTo>
                    <a:pt x="25538" y="6934"/>
                  </a:lnTo>
                  <a:lnTo>
                    <a:pt x="25538" y="5462"/>
                  </a:lnTo>
                  <a:lnTo>
                    <a:pt x="23769" y="4199"/>
                  </a:lnTo>
                  <a:lnTo>
                    <a:pt x="6854" y="4199"/>
                  </a:lnTo>
                  <a:lnTo>
                    <a:pt x="6854" y="16596"/>
                  </a:lnTo>
                  <a:close/>
                </a:path>
                <a:path w="35559" h="39370">
                  <a:moveTo>
                    <a:pt x="6854" y="34656"/>
                  </a:moveTo>
                  <a:lnTo>
                    <a:pt x="21890" y="34656"/>
                  </a:lnTo>
                  <a:lnTo>
                    <a:pt x="25538" y="33402"/>
                  </a:lnTo>
                  <a:lnTo>
                    <a:pt x="28855" y="30457"/>
                  </a:lnTo>
                  <a:lnTo>
                    <a:pt x="28855" y="23522"/>
                  </a:lnTo>
                  <a:lnTo>
                    <a:pt x="25538" y="20795"/>
                  </a:lnTo>
                  <a:lnTo>
                    <a:pt x="6854" y="20795"/>
                  </a:lnTo>
                  <a:lnTo>
                    <a:pt x="6854" y="346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548150" y="3526075"/>
              <a:ext cx="41275" cy="39370"/>
            </a:xfrm>
            <a:custGeom>
              <a:avLst/>
              <a:gdLst/>
              <a:ahLst/>
              <a:cxnLst/>
              <a:rect l="l" t="t" r="r" b="b"/>
              <a:pathLst>
                <a:path w="41275" h="39370">
                  <a:moveTo>
                    <a:pt x="27086" y="0"/>
                  </a:moveTo>
                  <a:lnTo>
                    <a:pt x="0" y="0"/>
                  </a:lnTo>
                  <a:lnTo>
                    <a:pt x="0" y="38855"/>
                  </a:lnTo>
                  <a:lnTo>
                    <a:pt x="6965" y="38855"/>
                  </a:lnTo>
                  <a:lnTo>
                    <a:pt x="6965" y="20795"/>
                  </a:lnTo>
                  <a:lnTo>
                    <a:pt x="23769" y="20795"/>
                  </a:lnTo>
                  <a:lnTo>
                    <a:pt x="28855" y="19532"/>
                  </a:lnTo>
                  <a:lnTo>
                    <a:pt x="32172" y="18069"/>
                  </a:lnTo>
                  <a:lnTo>
                    <a:pt x="33957" y="16596"/>
                  </a:lnTo>
                  <a:lnTo>
                    <a:pt x="6965" y="16596"/>
                  </a:lnTo>
                  <a:lnTo>
                    <a:pt x="6965" y="4199"/>
                  </a:lnTo>
                  <a:lnTo>
                    <a:pt x="35489" y="4199"/>
                  </a:lnTo>
                  <a:lnTo>
                    <a:pt x="32172" y="1263"/>
                  </a:lnTo>
                  <a:lnTo>
                    <a:pt x="30735" y="1263"/>
                  </a:lnTo>
                  <a:lnTo>
                    <a:pt x="27086" y="0"/>
                  </a:lnTo>
                  <a:close/>
                </a:path>
                <a:path w="41275" h="39370">
                  <a:moveTo>
                    <a:pt x="23769" y="20795"/>
                  </a:moveTo>
                  <a:lnTo>
                    <a:pt x="17136" y="20795"/>
                  </a:lnTo>
                  <a:lnTo>
                    <a:pt x="18684" y="22268"/>
                  </a:lnTo>
                  <a:lnTo>
                    <a:pt x="20453" y="22268"/>
                  </a:lnTo>
                  <a:lnTo>
                    <a:pt x="23769" y="24994"/>
                  </a:lnTo>
                  <a:lnTo>
                    <a:pt x="27086" y="30457"/>
                  </a:lnTo>
                  <a:lnTo>
                    <a:pt x="34051" y="38855"/>
                  </a:lnTo>
                  <a:lnTo>
                    <a:pt x="40685" y="38855"/>
                  </a:lnTo>
                  <a:lnTo>
                    <a:pt x="32172" y="27730"/>
                  </a:lnTo>
                  <a:lnTo>
                    <a:pt x="27086" y="23522"/>
                  </a:lnTo>
                  <a:lnTo>
                    <a:pt x="27086" y="22268"/>
                  </a:lnTo>
                  <a:lnTo>
                    <a:pt x="23769" y="20795"/>
                  </a:lnTo>
                  <a:close/>
                </a:path>
                <a:path w="41275" h="39370">
                  <a:moveTo>
                    <a:pt x="35489" y="4199"/>
                  </a:moveTo>
                  <a:lnTo>
                    <a:pt x="25538" y="4199"/>
                  </a:lnTo>
                  <a:lnTo>
                    <a:pt x="28855" y="5462"/>
                  </a:lnTo>
                  <a:lnTo>
                    <a:pt x="32172" y="11134"/>
                  </a:lnTo>
                  <a:lnTo>
                    <a:pt x="30735" y="12397"/>
                  </a:lnTo>
                  <a:lnTo>
                    <a:pt x="30735" y="13860"/>
                  </a:lnTo>
                  <a:lnTo>
                    <a:pt x="27086" y="16596"/>
                  </a:lnTo>
                  <a:lnTo>
                    <a:pt x="33957" y="16596"/>
                  </a:lnTo>
                  <a:lnTo>
                    <a:pt x="35489" y="15333"/>
                  </a:lnTo>
                  <a:lnTo>
                    <a:pt x="37368" y="12397"/>
                  </a:lnTo>
                  <a:lnTo>
                    <a:pt x="37368" y="6934"/>
                  </a:lnTo>
                  <a:lnTo>
                    <a:pt x="35489" y="4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548150" y="3526075"/>
              <a:ext cx="41275" cy="39370"/>
            </a:xfrm>
            <a:custGeom>
              <a:avLst/>
              <a:gdLst/>
              <a:ahLst/>
              <a:cxnLst/>
              <a:rect l="l" t="t" r="r" b="b"/>
              <a:pathLst>
                <a:path w="41275" h="39370">
                  <a:moveTo>
                    <a:pt x="0" y="38855"/>
                  </a:moveTo>
                  <a:lnTo>
                    <a:pt x="0" y="0"/>
                  </a:lnTo>
                  <a:lnTo>
                    <a:pt x="27086" y="0"/>
                  </a:lnTo>
                  <a:lnTo>
                    <a:pt x="30735" y="1263"/>
                  </a:lnTo>
                  <a:lnTo>
                    <a:pt x="32172" y="1263"/>
                  </a:lnTo>
                  <a:lnTo>
                    <a:pt x="35489" y="4199"/>
                  </a:lnTo>
                  <a:lnTo>
                    <a:pt x="37368" y="6934"/>
                  </a:lnTo>
                  <a:lnTo>
                    <a:pt x="37368" y="12397"/>
                  </a:lnTo>
                  <a:lnTo>
                    <a:pt x="35489" y="15333"/>
                  </a:lnTo>
                  <a:lnTo>
                    <a:pt x="32172" y="18069"/>
                  </a:lnTo>
                  <a:lnTo>
                    <a:pt x="28855" y="19532"/>
                  </a:lnTo>
                  <a:lnTo>
                    <a:pt x="23769" y="20795"/>
                  </a:lnTo>
                  <a:lnTo>
                    <a:pt x="27086" y="22268"/>
                  </a:lnTo>
                  <a:lnTo>
                    <a:pt x="27086" y="23522"/>
                  </a:lnTo>
                  <a:lnTo>
                    <a:pt x="32172" y="27730"/>
                  </a:lnTo>
                  <a:lnTo>
                    <a:pt x="40685" y="38855"/>
                  </a:lnTo>
                  <a:lnTo>
                    <a:pt x="34051" y="38855"/>
                  </a:lnTo>
                  <a:lnTo>
                    <a:pt x="27086" y="30457"/>
                  </a:lnTo>
                  <a:lnTo>
                    <a:pt x="23769" y="24994"/>
                  </a:lnTo>
                  <a:lnTo>
                    <a:pt x="20453" y="22268"/>
                  </a:lnTo>
                  <a:lnTo>
                    <a:pt x="18684" y="22268"/>
                  </a:lnTo>
                  <a:lnTo>
                    <a:pt x="17136" y="20795"/>
                  </a:lnTo>
                  <a:lnTo>
                    <a:pt x="6965" y="20795"/>
                  </a:lnTo>
                  <a:lnTo>
                    <a:pt x="6965" y="38855"/>
                  </a:lnTo>
                  <a:lnTo>
                    <a:pt x="0" y="38855"/>
                  </a:lnTo>
                  <a:close/>
                </a:path>
                <a:path w="41275" h="39370">
                  <a:moveTo>
                    <a:pt x="6965" y="16596"/>
                  </a:moveTo>
                  <a:lnTo>
                    <a:pt x="27086" y="16596"/>
                  </a:lnTo>
                  <a:lnTo>
                    <a:pt x="30735" y="13860"/>
                  </a:lnTo>
                  <a:lnTo>
                    <a:pt x="30735" y="12397"/>
                  </a:lnTo>
                  <a:lnTo>
                    <a:pt x="32172" y="11134"/>
                  </a:lnTo>
                  <a:lnTo>
                    <a:pt x="28855" y="5462"/>
                  </a:lnTo>
                  <a:lnTo>
                    <a:pt x="25538" y="4199"/>
                  </a:lnTo>
                  <a:lnTo>
                    <a:pt x="6965" y="4199"/>
                  </a:lnTo>
                  <a:lnTo>
                    <a:pt x="6965" y="165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597229" y="3526078"/>
              <a:ext cx="57785" cy="39370"/>
            </a:xfrm>
            <a:custGeom>
              <a:avLst/>
              <a:gdLst/>
              <a:ahLst/>
              <a:cxnLst/>
              <a:rect l="l" t="t" r="r" b="b"/>
              <a:pathLst>
                <a:path w="57784" h="39370">
                  <a:moveTo>
                    <a:pt x="6896" y="0"/>
                  </a:moveTo>
                  <a:lnTo>
                    <a:pt x="0" y="0"/>
                  </a:lnTo>
                  <a:lnTo>
                    <a:pt x="0" y="38862"/>
                  </a:lnTo>
                  <a:lnTo>
                    <a:pt x="6896" y="38862"/>
                  </a:lnTo>
                  <a:lnTo>
                    <a:pt x="6896" y="0"/>
                  </a:lnTo>
                  <a:close/>
                </a:path>
                <a:path w="57784" h="39370">
                  <a:moveTo>
                    <a:pt x="57708" y="19532"/>
                  </a:moveTo>
                  <a:lnTo>
                    <a:pt x="55943" y="13868"/>
                  </a:lnTo>
                  <a:lnTo>
                    <a:pt x="52628" y="5461"/>
                  </a:lnTo>
                  <a:lnTo>
                    <a:pt x="50990" y="4203"/>
                  </a:lnTo>
                  <a:lnTo>
                    <a:pt x="50863" y="4114"/>
                  </a:lnTo>
                  <a:lnTo>
                    <a:pt x="50863" y="15341"/>
                  </a:lnTo>
                  <a:lnTo>
                    <a:pt x="50863" y="23520"/>
                  </a:lnTo>
                  <a:lnTo>
                    <a:pt x="45770" y="31927"/>
                  </a:lnTo>
                  <a:lnTo>
                    <a:pt x="44221" y="33401"/>
                  </a:lnTo>
                  <a:lnTo>
                    <a:pt x="42341" y="33401"/>
                  </a:lnTo>
                  <a:lnTo>
                    <a:pt x="39027" y="34658"/>
                  </a:lnTo>
                  <a:lnTo>
                    <a:pt x="23774" y="34658"/>
                  </a:lnTo>
                  <a:lnTo>
                    <a:pt x="23774" y="4203"/>
                  </a:lnTo>
                  <a:lnTo>
                    <a:pt x="42341" y="4203"/>
                  </a:lnTo>
                  <a:lnTo>
                    <a:pt x="45770" y="6934"/>
                  </a:lnTo>
                  <a:lnTo>
                    <a:pt x="50863" y="15341"/>
                  </a:lnTo>
                  <a:lnTo>
                    <a:pt x="50863" y="4114"/>
                  </a:lnTo>
                  <a:lnTo>
                    <a:pt x="49085" y="2743"/>
                  </a:lnTo>
                  <a:lnTo>
                    <a:pt x="42341" y="0"/>
                  </a:lnTo>
                  <a:lnTo>
                    <a:pt x="18681" y="0"/>
                  </a:lnTo>
                  <a:lnTo>
                    <a:pt x="18681" y="38862"/>
                  </a:lnTo>
                  <a:lnTo>
                    <a:pt x="42341" y="38862"/>
                  </a:lnTo>
                  <a:lnTo>
                    <a:pt x="45770" y="37604"/>
                  </a:lnTo>
                  <a:lnTo>
                    <a:pt x="47536" y="36131"/>
                  </a:lnTo>
                  <a:lnTo>
                    <a:pt x="50863" y="34658"/>
                  </a:lnTo>
                  <a:lnTo>
                    <a:pt x="52628" y="31927"/>
                  </a:lnTo>
                  <a:lnTo>
                    <a:pt x="54178" y="30454"/>
                  </a:lnTo>
                  <a:lnTo>
                    <a:pt x="55943" y="26466"/>
                  </a:lnTo>
                  <a:lnTo>
                    <a:pt x="55943" y="23520"/>
                  </a:lnTo>
                  <a:lnTo>
                    <a:pt x="57708" y="19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615921" y="352607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0" y="38855"/>
                  </a:moveTo>
                  <a:lnTo>
                    <a:pt x="0" y="0"/>
                  </a:lnTo>
                  <a:lnTo>
                    <a:pt x="23659" y="0"/>
                  </a:lnTo>
                  <a:lnTo>
                    <a:pt x="30403" y="2735"/>
                  </a:lnTo>
                  <a:lnTo>
                    <a:pt x="33941" y="5462"/>
                  </a:lnTo>
                  <a:lnTo>
                    <a:pt x="37258" y="13860"/>
                  </a:lnTo>
                  <a:lnTo>
                    <a:pt x="39026" y="19532"/>
                  </a:lnTo>
                  <a:lnTo>
                    <a:pt x="37258" y="23522"/>
                  </a:lnTo>
                  <a:lnTo>
                    <a:pt x="37258" y="26467"/>
                  </a:lnTo>
                  <a:lnTo>
                    <a:pt x="35489" y="30457"/>
                  </a:lnTo>
                  <a:lnTo>
                    <a:pt x="33941" y="31929"/>
                  </a:lnTo>
                  <a:lnTo>
                    <a:pt x="32172" y="34656"/>
                  </a:lnTo>
                  <a:lnTo>
                    <a:pt x="28855" y="36129"/>
                  </a:lnTo>
                  <a:lnTo>
                    <a:pt x="27086" y="37601"/>
                  </a:lnTo>
                  <a:lnTo>
                    <a:pt x="23659" y="38855"/>
                  </a:lnTo>
                  <a:lnTo>
                    <a:pt x="16804" y="38855"/>
                  </a:lnTo>
                  <a:lnTo>
                    <a:pt x="0" y="38855"/>
                  </a:lnTo>
                  <a:close/>
                </a:path>
                <a:path w="39370" h="39370">
                  <a:moveTo>
                    <a:pt x="5085" y="34656"/>
                  </a:moveTo>
                  <a:lnTo>
                    <a:pt x="20342" y="34656"/>
                  </a:lnTo>
                  <a:lnTo>
                    <a:pt x="23659" y="33402"/>
                  </a:lnTo>
                  <a:lnTo>
                    <a:pt x="25538" y="33402"/>
                  </a:lnTo>
                  <a:lnTo>
                    <a:pt x="27086" y="31929"/>
                  </a:lnTo>
                  <a:lnTo>
                    <a:pt x="32172" y="23522"/>
                  </a:lnTo>
                  <a:lnTo>
                    <a:pt x="32172" y="15333"/>
                  </a:lnTo>
                  <a:lnTo>
                    <a:pt x="27086" y="6934"/>
                  </a:lnTo>
                  <a:lnTo>
                    <a:pt x="23659" y="4199"/>
                  </a:lnTo>
                  <a:lnTo>
                    <a:pt x="5085" y="4199"/>
                  </a:lnTo>
                  <a:lnTo>
                    <a:pt x="5085" y="346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7647409" y="3556006"/>
              <a:ext cx="18415" cy="15240"/>
            </a:xfrm>
            <a:custGeom>
              <a:avLst/>
              <a:gdLst/>
              <a:ahLst/>
              <a:cxnLst/>
              <a:rect l="l" t="t" r="r" b="b"/>
              <a:pathLst>
                <a:path w="18415" h="15239">
                  <a:moveTo>
                    <a:pt x="0" y="7561"/>
                  </a:moveTo>
                  <a:lnTo>
                    <a:pt x="2693" y="2214"/>
                  </a:lnTo>
                  <a:lnTo>
                    <a:pt x="9197" y="0"/>
                  </a:lnTo>
                  <a:lnTo>
                    <a:pt x="15700" y="2214"/>
                  </a:lnTo>
                  <a:lnTo>
                    <a:pt x="18394" y="7561"/>
                  </a:lnTo>
                  <a:lnTo>
                    <a:pt x="15700" y="12907"/>
                  </a:lnTo>
                  <a:lnTo>
                    <a:pt x="9197" y="15122"/>
                  </a:lnTo>
                  <a:lnTo>
                    <a:pt x="2693" y="12907"/>
                  </a:lnTo>
                  <a:lnTo>
                    <a:pt x="0" y="75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6057900" y="1135316"/>
              <a:ext cx="920750" cy="262890"/>
            </a:xfrm>
            <a:custGeom>
              <a:avLst/>
              <a:gdLst/>
              <a:ahLst/>
              <a:cxnLst/>
              <a:rect l="l" t="t" r="r" b="b"/>
              <a:pathLst>
                <a:path w="920750" h="262890">
                  <a:moveTo>
                    <a:pt x="920445" y="0"/>
                  </a:moveTo>
                  <a:lnTo>
                    <a:pt x="0" y="0"/>
                  </a:lnTo>
                  <a:lnTo>
                    <a:pt x="0" y="262826"/>
                  </a:lnTo>
                  <a:lnTo>
                    <a:pt x="920445" y="262826"/>
                  </a:lnTo>
                  <a:lnTo>
                    <a:pt x="920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137528" y="1159509"/>
            <a:ext cx="753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Beneficiaries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579372" y="1788160"/>
            <a:ext cx="2795270" cy="0"/>
          </a:xfrm>
          <a:custGeom>
            <a:avLst/>
            <a:gdLst/>
            <a:ahLst/>
            <a:cxnLst/>
            <a:rect l="l" t="t" r="r" b="b"/>
            <a:pathLst>
              <a:path w="2795270">
                <a:moveTo>
                  <a:pt x="0" y="0"/>
                </a:moveTo>
                <a:lnTo>
                  <a:pt x="27951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579372" y="3159760"/>
            <a:ext cx="2795270" cy="0"/>
          </a:xfrm>
          <a:custGeom>
            <a:avLst/>
            <a:gdLst/>
            <a:ahLst/>
            <a:cxnLst/>
            <a:rect l="l" t="t" r="r" b="b"/>
            <a:pathLst>
              <a:path w="2795270">
                <a:moveTo>
                  <a:pt x="0" y="0"/>
                </a:moveTo>
                <a:lnTo>
                  <a:pt x="27951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1623060" y="1965325"/>
          <a:ext cx="2695575" cy="1039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0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65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Sample: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860" algn="ctr">
                        <a:lnSpc>
                          <a:spcPts val="944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Full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population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105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treatment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7495" algn="ctr">
                        <a:lnSpc>
                          <a:spcPts val="105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0.031*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ts val="105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(0.017)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105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Hybrid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treatment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7495" algn="ctr">
                        <a:lnSpc>
                          <a:spcPts val="105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0.029*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ts val="105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(0.016)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L="31750">
                        <a:lnSpc>
                          <a:spcPts val="105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Observations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860" algn="ctr">
                        <a:lnSpc>
                          <a:spcPts val="105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5753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 marL="31750">
                        <a:lnSpc>
                          <a:spcPts val="1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Mean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PMT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treatment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ts val="1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9" name="object 69"/>
          <p:cNvSpPr txBox="1"/>
          <p:nvPr/>
        </p:nvSpPr>
        <p:spPr>
          <a:xfrm>
            <a:off x="1450594" y="1509521"/>
            <a:ext cx="314261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MISTARGET</a:t>
            </a:r>
            <a:r>
              <a:rPr kumimoji="0" sz="975" b="1" i="1" u="none" strike="noStrike" kern="0" cap="none" spc="0" normalizeH="0" baseline="-2136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ivk</a:t>
            </a:r>
            <a:r>
              <a:rPr kumimoji="0" sz="9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=</a:t>
            </a:r>
            <a:r>
              <a:rPr kumimoji="0" sz="950" b="1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α</a:t>
            </a:r>
            <a:r>
              <a:rPr kumimoji="0" sz="950" b="1" i="1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r>
              <a:rPr kumimoji="0" sz="950" b="1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β</a:t>
            </a:r>
            <a:r>
              <a:rPr kumimoji="0" sz="975" b="1" i="1" u="none" strike="noStrike" kern="0" cap="none" spc="0" normalizeH="0" baseline="-2136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9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COMMUNITY</a:t>
            </a:r>
            <a:r>
              <a:rPr kumimoji="0" sz="975" b="1" i="1" u="none" strike="noStrike" kern="0" cap="none" spc="0" normalizeH="0" baseline="-2136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ivk</a:t>
            </a:r>
            <a:r>
              <a:rPr kumimoji="0" sz="975" b="1" i="1" u="none" strike="noStrike" kern="0" cap="none" spc="120" normalizeH="0" baseline="-2136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r>
              <a:rPr kumimoji="0" sz="950" b="1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β</a:t>
            </a:r>
            <a:r>
              <a:rPr kumimoji="0" sz="975" b="1" i="1" u="none" strike="noStrike" kern="0" cap="none" spc="0" normalizeH="0" baseline="-2136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9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HYBRID</a:t>
            </a:r>
            <a:r>
              <a:rPr kumimoji="0" sz="975" b="1" i="0" u="none" strike="noStrike" kern="0" cap="none" spc="0" normalizeH="0" baseline="-2136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ivk</a:t>
            </a:r>
            <a:r>
              <a:rPr kumimoji="0" sz="975" b="1" i="0" u="none" strike="noStrike" kern="0" cap="none" spc="150" normalizeH="0" baseline="-2136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r>
              <a:rPr kumimoji="0" sz="950" b="1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γ</a:t>
            </a:r>
            <a:r>
              <a:rPr kumimoji="0" sz="975" b="1" i="1" u="none" strike="noStrike" kern="0" cap="none" spc="0" normalizeH="0" baseline="-2136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</a:t>
            </a:r>
            <a:r>
              <a:rPr kumimoji="0" sz="975" b="1" i="1" u="none" strike="noStrike" kern="0" cap="none" spc="15" normalizeH="0" baseline="-2136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r>
              <a:rPr kumimoji="0" sz="950" b="1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1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ε</a:t>
            </a:r>
            <a:r>
              <a:rPr kumimoji="0" sz="975" b="1" i="1" u="none" strike="noStrike" kern="0" cap="none" spc="-30" normalizeH="0" baseline="-2136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ivk</a:t>
            </a:r>
            <a:endParaRPr kumimoji="0" sz="975" b="0" i="0" u="none" strike="noStrike" kern="0" cap="none" spc="0" normalizeH="0" baseline="-2136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307846" y="3808171"/>
            <a:ext cx="3429000" cy="692785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15900" marR="211454" lvl="0" indent="1905" algn="ctr" defTabSz="914400" eaLnBrk="1" fontAlgn="auto" latinLnBrk="0" hangingPunct="1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Using</a:t>
            </a:r>
            <a:r>
              <a:rPr kumimoji="0" sz="95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PPP$2</a:t>
            </a:r>
            <a:r>
              <a:rPr kumimoji="0" sz="95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</a:t>
            </a:r>
            <a:r>
              <a:rPr kumimoji="0" sz="95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day</a:t>
            </a:r>
            <a:r>
              <a:rPr kumimoji="0" sz="95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per-capita</a:t>
            </a:r>
            <a:r>
              <a:rPr kumimoji="0" sz="95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expenditure</a:t>
            </a:r>
            <a:r>
              <a:rPr kumimoji="0" sz="95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cutoff,</a:t>
            </a:r>
            <a:r>
              <a:rPr kumimoji="0" sz="95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percentage</a:t>
            </a:r>
            <a:r>
              <a:rPr kumimoji="0" sz="95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point</a:t>
            </a:r>
            <a:r>
              <a:rPr kumimoji="0" sz="95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(or</a:t>
            </a:r>
            <a:r>
              <a:rPr kumimoji="0" sz="95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</a:t>
            </a:r>
            <a:r>
              <a:rPr kumimoji="0" sz="95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percent)</a:t>
            </a:r>
            <a:r>
              <a:rPr kumimoji="0" sz="95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increase</a:t>
            </a:r>
            <a:r>
              <a:rPr kumimoji="0" sz="95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95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mistargeting</a:t>
            </a:r>
            <a:r>
              <a:rPr kumimoji="0" sz="95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community</a:t>
            </a:r>
            <a:r>
              <a:rPr kumimoji="0" sz="95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95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hybrid</a:t>
            </a:r>
            <a:r>
              <a:rPr kumimoji="0" sz="95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over</a:t>
            </a:r>
            <a:r>
              <a:rPr kumimoji="0" sz="95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PMT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116067" y="3802672"/>
            <a:ext cx="2720340" cy="6985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PMT</a:t>
            </a:r>
            <a:r>
              <a:rPr kumimoji="0" sz="95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centered</a:t>
            </a:r>
            <a:r>
              <a:rPr kumimoji="0" sz="95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left</a:t>
            </a:r>
            <a:r>
              <a:rPr kumimoji="0" sz="95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95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community</a:t>
            </a:r>
            <a:r>
              <a:rPr kumimoji="0" sz="95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methods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—better</a:t>
            </a:r>
            <a:r>
              <a:rPr kumimoji="0" sz="95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performing</a:t>
            </a:r>
            <a:r>
              <a:rPr kumimoji="0" sz="95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on</a:t>
            </a:r>
            <a:r>
              <a:rPr kumimoji="0" sz="95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average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10489" marR="104139" lvl="0" indent="0" algn="ctr" defTabSz="914400" eaLnBrk="1" fontAlgn="auto" latinLnBrk="0" hangingPunct="1">
              <a:lnSpc>
                <a:spcPts val="116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However,</a:t>
            </a:r>
            <a:r>
              <a:rPr kumimoji="0" sz="95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community</a:t>
            </a:r>
            <a:r>
              <a:rPr kumimoji="0" sz="95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methods</a:t>
            </a:r>
            <a:r>
              <a:rPr kumimoji="0" sz="95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select</a:t>
            </a:r>
            <a:r>
              <a:rPr kumimoji="0" sz="95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more</a:t>
            </a:r>
            <a:r>
              <a:rPr kumimoji="0" sz="95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95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very</a:t>
            </a:r>
            <a:r>
              <a:rPr kumimoji="0" sz="95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poor</a:t>
            </a:r>
            <a:r>
              <a:rPr kumimoji="0" sz="95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(those</a:t>
            </a:r>
            <a:r>
              <a:rPr kumimoji="0" sz="95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below</a:t>
            </a:r>
            <a:r>
              <a:rPr kumimoji="0" sz="95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PPP$1</a:t>
            </a:r>
            <a:r>
              <a:rPr kumimoji="0" sz="95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</a:t>
            </a:r>
            <a:r>
              <a:rPr kumimoji="0" sz="95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day)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8983" y="371093"/>
            <a:ext cx="5770880" cy="64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0"/>
              </a:spcBef>
            </a:pPr>
            <a:r>
              <a:rPr dirty="0"/>
              <a:t>Moreover,</a:t>
            </a:r>
            <a:r>
              <a:rPr spc="30" dirty="0"/>
              <a:t> </a:t>
            </a:r>
            <a:r>
              <a:rPr dirty="0"/>
              <a:t>satisfaction</a:t>
            </a:r>
            <a:r>
              <a:rPr spc="30" dirty="0"/>
              <a:t> </a:t>
            </a:r>
            <a:r>
              <a:rPr dirty="0"/>
              <a:t>with</a:t>
            </a:r>
            <a:r>
              <a:rPr spc="40" dirty="0"/>
              <a:t> </a:t>
            </a:r>
            <a:r>
              <a:rPr dirty="0"/>
              <a:t>the</a:t>
            </a:r>
            <a:r>
              <a:rPr spc="45" dirty="0"/>
              <a:t> </a:t>
            </a:r>
            <a:r>
              <a:rPr dirty="0"/>
              <a:t>outcomes</a:t>
            </a:r>
            <a:r>
              <a:rPr spc="40" dirty="0"/>
              <a:t> </a:t>
            </a:r>
            <a:r>
              <a:rPr dirty="0"/>
              <a:t>is</a:t>
            </a:r>
            <a:r>
              <a:rPr spc="50" dirty="0"/>
              <a:t> </a:t>
            </a:r>
            <a:r>
              <a:rPr spc="-10" dirty="0"/>
              <a:t>higher </a:t>
            </a:r>
            <a:r>
              <a:rPr dirty="0"/>
              <a:t>community</a:t>
            </a:r>
            <a:r>
              <a:rPr spc="55" dirty="0"/>
              <a:t> </a:t>
            </a:r>
            <a:r>
              <a:rPr dirty="0"/>
              <a:t>targeting</a:t>
            </a:r>
            <a:r>
              <a:rPr spc="65" dirty="0"/>
              <a:t> </a:t>
            </a:r>
            <a:r>
              <a:rPr dirty="0"/>
              <a:t>than</a:t>
            </a:r>
            <a:r>
              <a:rPr spc="65" dirty="0"/>
              <a:t> </a:t>
            </a:r>
            <a:r>
              <a:rPr spc="-25" dirty="0"/>
              <a:t>PMT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71086" y="1186433"/>
            <a:ext cx="13849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Community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Satisfaction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27175" y="3264966"/>
          <a:ext cx="5334635" cy="128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0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3675" marR="136525" indent="-48895">
                        <a:lnSpc>
                          <a:spcPct val="102099"/>
                        </a:lnSpc>
                        <a:spcBef>
                          <a:spcPts val="740"/>
                        </a:spcBef>
                      </a:pPr>
                      <a:r>
                        <a:rPr sz="9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Comparing Methods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Comparing</a:t>
                      </a:r>
                      <a:r>
                        <a:rPr sz="9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9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9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5" dirty="0">
                          <a:latin typeface="Calibri"/>
                          <a:cs typeface="Calibri"/>
                        </a:rPr>
                        <a:t>PMT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313690" indent="-123825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Wingdings"/>
                        <a:buChar char=""/>
                        <a:tabLst>
                          <a:tab pos="314325" algn="l"/>
                          <a:tab pos="2435225" algn="l"/>
                        </a:tabLst>
                      </a:pPr>
                      <a:r>
                        <a:rPr sz="1425" baseline="-11695" dirty="0">
                          <a:latin typeface="Calibri"/>
                          <a:cs typeface="Calibri"/>
                        </a:rPr>
                        <a:t>Fewer</a:t>
                      </a:r>
                      <a:r>
                        <a:rPr sz="1425" spc="97" baseline="-116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baseline="-11695" dirty="0">
                          <a:latin typeface="Calibri"/>
                          <a:cs typeface="Calibri"/>
                        </a:rPr>
                        <a:t>complaints</a:t>
                      </a:r>
                      <a:r>
                        <a:rPr sz="1425" spc="22" baseline="-116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baseline="-1169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25" spc="75" baseline="-116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baseline="-11695" dirty="0">
                          <a:latin typeface="Calibri"/>
                          <a:cs typeface="Calibri"/>
                        </a:rPr>
                        <a:t>comment</a:t>
                      </a:r>
                      <a:r>
                        <a:rPr sz="1425" spc="82" baseline="-116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spc="-37" baseline="-11695" dirty="0">
                          <a:latin typeface="Calibri"/>
                          <a:cs typeface="Calibri"/>
                        </a:rPr>
                        <a:t>box</a:t>
                      </a:r>
                      <a:r>
                        <a:rPr sz="1425" baseline="-11695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950" dirty="0">
                          <a:latin typeface="Wingdings"/>
                          <a:cs typeface="Wingdings"/>
                        </a:rPr>
                        <a:t></a:t>
                      </a:r>
                      <a:r>
                        <a:rPr sz="95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Sub-village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head</a:t>
                      </a:r>
                      <a:r>
                        <a:rPr sz="9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9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likely</a:t>
                      </a:r>
                      <a:r>
                        <a:rPr sz="9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9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think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313690" indent="-123825">
                        <a:lnSpc>
                          <a:spcPts val="855"/>
                        </a:lnSpc>
                        <a:spcBef>
                          <a:spcPts val="600"/>
                        </a:spcBef>
                        <a:buFont typeface="Wingdings"/>
                        <a:buChar char=""/>
                        <a:tabLst>
                          <a:tab pos="314325" algn="l"/>
                          <a:tab pos="2558415" algn="l"/>
                        </a:tabLst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Fewer</a:t>
                      </a:r>
                      <a:r>
                        <a:rPr sz="95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complaints</a:t>
                      </a:r>
                      <a:r>
                        <a:rPr sz="9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9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sub-village</a:t>
                      </a:r>
                      <a:r>
                        <a:rPr sz="9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head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25" baseline="35087" dirty="0"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425" spc="97" baseline="35087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baseline="35087" dirty="0">
                          <a:latin typeface="Calibri"/>
                          <a:cs typeface="Calibri"/>
                        </a:rPr>
                        <a:t>appropriate,</a:t>
                      </a:r>
                      <a:r>
                        <a:rPr sz="1425" spc="104" baseline="35087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spc="-30" baseline="35087" dirty="0">
                          <a:latin typeface="Calibri"/>
                          <a:cs typeface="Calibri"/>
                        </a:rPr>
                        <a:t>that</a:t>
                      </a:r>
                      <a:endParaRPr sz="1425" baseline="35087">
                        <a:latin typeface="Calibri"/>
                        <a:cs typeface="Calibri"/>
                      </a:endParaRPr>
                    </a:p>
                    <a:p>
                      <a:pPr marL="2558415">
                        <a:lnSpc>
                          <a:spcPts val="78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9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happy,</a:t>
                      </a:r>
                      <a:r>
                        <a:rPr sz="9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less</a:t>
                      </a:r>
                      <a:r>
                        <a:rPr sz="9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likely</a:t>
                      </a:r>
                      <a:r>
                        <a:rPr sz="9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9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think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313690" indent="-123825">
                        <a:lnSpc>
                          <a:spcPts val="1065"/>
                        </a:lnSpc>
                        <a:buFont typeface="Wingdings"/>
                        <a:buChar char=""/>
                        <a:tabLst>
                          <a:tab pos="314325" algn="l"/>
                          <a:tab pos="2558415" algn="l"/>
                        </a:tabLst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Facilitators</a:t>
                      </a:r>
                      <a:r>
                        <a:rPr sz="9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report</a:t>
                      </a:r>
                      <a:r>
                        <a:rPr sz="9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less</a:t>
                      </a:r>
                      <a:r>
                        <a:rPr sz="9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25" baseline="-11695" dirty="0">
                          <a:latin typeface="Calibri"/>
                          <a:cs typeface="Calibri"/>
                        </a:rPr>
                        <a:t>households</a:t>
                      </a:r>
                      <a:r>
                        <a:rPr sz="1425" spc="52" baseline="-116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baseline="-11695" dirty="0"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25" spc="15" baseline="-116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baseline="-11695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25" spc="112" baseline="-116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spc="-30" baseline="-11695" dirty="0">
                          <a:latin typeface="Calibri"/>
                          <a:cs typeface="Calibri"/>
                        </a:rPr>
                        <a:t>list</a:t>
                      </a:r>
                      <a:endParaRPr sz="1425" baseline="-11695">
                        <a:latin typeface="Calibri"/>
                        <a:cs typeface="Calibri"/>
                      </a:endParaRPr>
                    </a:p>
                    <a:p>
                      <a:pPr marL="313690" indent="-123825">
                        <a:lnSpc>
                          <a:spcPct val="100000"/>
                        </a:lnSpc>
                        <a:spcBef>
                          <a:spcPts val="420"/>
                        </a:spcBef>
                        <a:buFont typeface="Wingdings"/>
                        <a:buChar char=""/>
                        <a:tabLst>
                          <a:tab pos="314325" algn="l"/>
                          <a:tab pos="2435225" algn="l"/>
                        </a:tabLst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9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likely</a:t>
                      </a:r>
                      <a:r>
                        <a:rPr sz="9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9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distribute</a:t>
                      </a:r>
                      <a:r>
                        <a:rPr sz="9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9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25" baseline="-11695" dirty="0">
                          <a:latin typeface="Wingdings"/>
                          <a:cs typeface="Wingdings"/>
                        </a:rPr>
                        <a:t></a:t>
                      </a:r>
                      <a:r>
                        <a:rPr sz="1425" spc="502" baseline="-116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25" baseline="-11695" dirty="0">
                          <a:latin typeface="Calibri"/>
                          <a:cs typeface="Calibri"/>
                        </a:rPr>
                        <a:t>Hybrid</a:t>
                      </a:r>
                      <a:r>
                        <a:rPr sz="1425" spc="22" baseline="-116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baseline="-11695" dirty="0">
                          <a:latin typeface="Calibri"/>
                          <a:cs typeface="Calibri"/>
                        </a:rPr>
                        <a:t>less</a:t>
                      </a:r>
                      <a:r>
                        <a:rPr sz="1425" spc="30" baseline="-116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baseline="-11695" dirty="0">
                          <a:latin typeface="Calibri"/>
                          <a:cs typeface="Calibri"/>
                        </a:rPr>
                        <a:t>effective</a:t>
                      </a:r>
                      <a:r>
                        <a:rPr sz="1425" spc="60" baseline="-116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spc="-30" baseline="-11695" dirty="0">
                          <a:latin typeface="Calibri"/>
                          <a:cs typeface="Calibri"/>
                        </a:rPr>
                        <a:t>than</a:t>
                      </a:r>
                      <a:endParaRPr sz="1425" baseline="-11695">
                        <a:latin typeface="Calibri"/>
                        <a:cs typeface="Calibri"/>
                      </a:endParaRPr>
                    </a:p>
                    <a:p>
                      <a:pPr marL="31369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2558415" algn="l"/>
                        </a:tabLst>
                      </a:pPr>
                      <a:r>
                        <a:rPr sz="1425" baseline="11695" dirty="0">
                          <a:latin typeface="Calibri"/>
                          <a:cs typeface="Calibri"/>
                        </a:rPr>
                        <a:t>meeting</a:t>
                      </a:r>
                      <a:r>
                        <a:rPr sz="1425" spc="120" baseline="116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baseline="11695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425" spc="89" baseline="116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25" baseline="11695" dirty="0">
                          <a:latin typeface="Calibri"/>
                          <a:cs typeface="Calibri"/>
                        </a:rPr>
                        <a:t>door-</a:t>
                      </a:r>
                      <a:r>
                        <a:rPr sz="1425" spc="-30" baseline="11695" dirty="0">
                          <a:latin typeface="Calibri"/>
                          <a:cs typeface="Calibri"/>
                        </a:rPr>
                        <a:t>door</a:t>
                      </a:r>
                      <a:r>
                        <a:rPr sz="1425" baseline="11695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9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but</a:t>
                      </a:r>
                      <a:r>
                        <a:rPr sz="9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higher</a:t>
                      </a:r>
                      <a:r>
                        <a:rPr sz="9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9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PMT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52054" y="1457705"/>
          <a:ext cx="6580505" cy="1655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1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method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applied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to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54305" marR="49530" indent="50165">
                        <a:lnSpc>
                          <a:spcPct val="114999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determine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targeted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households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appropriate?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(1=worst,4=best)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algn="just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satisfied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with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7150" marR="57785" indent="36195" algn="just">
                        <a:lnSpc>
                          <a:spcPct val="114999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P2K08</a:t>
                      </a:r>
                      <a:r>
                        <a:rPr sz="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activities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sub-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village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general?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(1=worst,4=best)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there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poor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HH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77165" marR="147955" indent="635" algn="ctr">
                        <a:lnSpc>
                          <a:spcPct val="114999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which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should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added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list?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(0=no,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yes)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HH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0810" marR="79375" indent="15240">
                        <a:lnSpc>
                          <a:spcPct val="114999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should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added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list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HH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that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415290" marR="103505" indent="-264160">
                        <a:lnSpc>
                          <a:spcPct val="114999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should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subtracted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list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treatment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0.161***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0.245***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0.189***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0.578***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0.554***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(0.056)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(0.049)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(0.040)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(0.158)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(0.112)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Hybrid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treatment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0.018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0.063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0.020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0.078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0.171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(0.055)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(0.049)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(0.042)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(0.188)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(0.129)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Observations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1089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1214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1435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1435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1435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47625">
                        <a:lnSpc>
                          <a:spcPts val="88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Mean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 PMT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treatment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3.243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3.042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0.568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1.458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0.968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202" y="488060"/>
            <a:ext cx="817499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Community</a:t>
            </a:r>
            <a:r>
              <a:rPr spc="35" dirty="0"/>
              <a:t> </a:t>
            </a:r>
            <a:r>
              <a:rPr dirty="0"/>
              <a:t>Targeting</a:t>
            </a:r>
            <a:r>
              <a:rPr spc="35" dirty="0"/>
              <a:t> </a:t>
            </a:r>
            <a:r>
              <a:rPr dirty="0"/>
              <a:t>Does</a:t>
            </a:r>
            <a:r>
              <a:rPr spc="15" dirty="0"/>
              <a:t> </a:t>
            </a:r>
            <a:r>
              <a:rPr dirty="0"/>
              <a:t>a</a:t>
            </a:r>
            <a:r>
              <a:rPr spc="75" dirty="0"/>
              <a:t> </a:t>
            </a:r>
            <a:r>
              <a:rPr dirty="0"/>
              <a:t>Better</a:t>
            </a:r>
            <a:r>
              <a:rPr spc="45" dirty="0"/>
              <a:t> </a:t>
            </a:r>
            <a:r>
              <a:rPr dirty="0"/>
              <a:t>Job</a:t>
            </a:r>
            <a:r>
              <a:rPr spc="35" dirty="0"/>
              <a:t> </a:t>
            </a:r>
            <a:r>
              <a:rPr dirty="0"/>
              <a:t>Matching</a:t>
            </a:r>
            <a:r>
              <a:rPr spc="35" dirty="0"/>
              <a:t> </a:t>
            </a:r>
            <a:r>
              <a:rPr dirty="0"/>
              <a:t>Local</a:t>
            </a:r>
            <a:r>
              <a:rPr spc="45" dirty="0"/>
              <a:t> </a:t>
            </a:r>
            <a:r>
              <a:rPr dirty="0"/>
              <a:t>Welfare</a:t>
            </a:r>
            <a:r>
              <a:rPr spc="30" dirty="0"/>
              <a:t> </a:t>
            </a:r>
            <a:r>
              <a:rPr spc="-10" dirty="0"/>
              <a:t>Metrics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202" y="1557908"/>
            <a:ext cx="858139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Communities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have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different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concept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poverty: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correlates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more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highly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consumption,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but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self-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assessments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5750" y="2157476"/>
          <a:ext cx="8573132" cy="1967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7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A5276"/>
                    </a:solidFill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850" b="1" i="1" spc="-1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Consumption</a:t>
                      </a:r>
                      <a:r>
                        <a:rPr sz="850" b="1" i="1" spc="-3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(rg)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99695" marB="0">
                    <a:solidFill>
                      <a:srgbClr val="1A5276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850" b="1" i="1" spc="-1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Community</a:t>
                      </a:r>
                      <a:r>
                        <a:rPr sz="850" b="1" i="1" spc="-3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survey</a:t>
                      </a:r>
                      <a:r>
                        <a:rPr sz="850" b="1" i="1" spc="-25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ranks</a:t>
                      </a:r>
                      <a:r>
                        <a:rPr sz="850" b="1" i="1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 (rc)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99695" marB="0">
                    <a:solidFill>
                      <a:srgbClr val="1A5276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850" b="1" i="1" spc="-1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Subvillage</a:t>
                      </a:r>
                      <a:r>
                        <a:rPr sz="850" b="1" i="1" spc="-3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head</a:t>
                      </a:r>
                      <a:r>
                        <a:rPr sz="850" b="1" i="1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survey</a:t>
                      </a:r>
                      <a:r>
                        <a:rPr sz="850" b="1" i="1" spc="-25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ranks</a:t>
                      </a:r>
                      <a:r>
                        <a:rPr sz="850" b="1" i="1" spc="-15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(re)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99695" marB="0">
                    <a:solidFill>
                      <a:srgbClr val="1A5276"/>
                    </a:solidFill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850" b="1" i="1" spc="-1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Self-</a:t>
                      </a:r>
                      <a:r>
                        <a:rPr sz="850" b="1" i="1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assessment</a:t>
                      </a:r>
                      <a:r>
                        <a:rPr sz="850" b="1" i="1" spc="6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(rs)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99695" marB="0">
                    <a:solidFill>
                      <a:srgbClr val="1A52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850" b="1" i="1" spc="-10" dirty="0">
                          <a:latin typeface="Noto Sans"/>
                          <a:cs typeface="Noto Sans"/>
                        </a:rPr>
                        <a:t>Community</a:t>
                      </a:r>
                      <a:r>
                        <a:rPr sz="850" b="1" i="1" spc="-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latin typeface="Noto Sans"/>
                          <a:cs typeface="Noto Sans"/>
                        </a:rPr>
                        <a:t>treatment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292100" marR="641350">
                        <a:lnSpc>
                          <a:spcPct val="132500"/>
                        </a:lnSpc>
                        <a:spcBef>
                          <a:spcPts val="330"/>
                        </a:spcBef>
                      </a:pPr>
                      <a:r>
                        <a:rPr sz="850" i="1" spc="-10" dirty="0">
                          <a:latin typeface="Noto Sans"/>
                          <a:cs typeface="Noto Sans"/>
                        </a:rPr>
                        <a:t>-0.065** (0.033)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16535" marR="1211580">
                        <a:lnSpc>
                          <a:spcPct val="132500"/>
                        </a:lnSpc>
                        <a:spcBef>
                          <a:spcPts val="330"/>
                        </a:spcBef>
                      </a:pPr>
                      <a:r>
                        <a:rPr sz="850" b="1" i="1" spc="-10" dirty="0">
                          <a:solidFill>
                            <a:srgbClr val="3497DB"/>
                          </a:solidFill>
                          <a:latin typeface="Noto Sans"/>
                          <a:cs typeface="Noto Sans"/>
                        </a:rPr>
                        <a:t>0.246*** (0.029)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96545" marR="1442720">
                        <a:lnSpc>
                          <a:spcPct val="132500"/>
                        </a:lnSpc>
                        <a:spcBef>
                          <a:spcPts val="330"/>
                        </a:spcBef>
                      </a:pPr>
                      <a:r>
                        <a:rPr sz="850" b="1" i="1" spc="-10" dirty="0">
                          <a:solidFill>
                            <a:srgbClr val="3497DB"/>
                          </a:solidFill>
                          <a:latin typeface="Noto Sans"/>
                          <a:cs typeface="Noto Sans"/>
                        </a:rPr>
                        <a:t>0.248*** (0.038)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21310" marR="866140">
                        <a:lnSpc>
                          <a:spcPct val="132500"/>
                        </a:lnSpc>
                        <a:spcBef>
                          <a:spcPts val="330"/>
                        </a:spcBef>
                      </a:pPr>
                      <a:r>
                        <a:rPr sz="850" b="1" i="1" spc="-10" dirty="0">
                          <a:solidFill>
                            <a:srgbClr val="3497DB"/>
                          </a:solidFill>
                          <a:latin typeface="Noto Sans"/>
                          <a:cs typeface="Noto Sans"/>
                        </a:rPr>
                        <a:t>0.102*** (0.033)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850" b="1" i="1" spc="-10" dirty="0">
                          <a:latin typeface="Noto Sans"/>
                          <a:cs typeface="Noto Sans"/>
                        </a:rPr>
                        <a:t>Hybrid treatment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5715" marB="0">
                    <a:solidFill>
                      <a:srgbClr val="3497DB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850" i="1" spc="-10" dirty="0">
                          <a:latin typeface="Noto Sans"/>
                          <a:cs typeface="Noto Sans"/>
                        </a:rPr>
                        <a:t>-0.067**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50" i="1" spc="-10" dirty="0">
                          <a:latin typeface="Noto Sans"/>
                          <a:cs typeface="Noto Sans"/>
                        </a:rPr>
                        <a:t>(0.033)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265" marB="0">
                    <a:solidFill>
                      <a:srgbClr val="3497DB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850" i="1" spc="-10" dirty="0">
                          <a:latin typeface="Noto Sans"/>
                          <a:cs typeface="Noto Sans"/>
                        </a:rPr>
                        <a:t>0.143***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2165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50" i="1" spc="-10" dirty="0">
                          <a:latin typeface="Noto Sans"/>
                          <a:cs typeface="Noto Sans"/>
                        </a:rPr>
                        <a:t>(0.029)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265" marB="0">
                    <a:solidFill>
                      <a:srgbClr val="3497DB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850" i="1" spc="-10" dirty="0">
                          <a:latin typeface="Noto Sans"/>
                          <a:cs typeface="Noto Sans"/>
                        </a:rPr>
                        <a:t>0.128***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50" i="1" spc="-10" dirty="0">
                          <a:latin typeface="Noto Sans"/>
                          <a:cs typeface="Noto Sans"/>
                        </a:rPr>
                        <a:t>(0.038)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265" marB="0">
                    <a:solidFill>
                      <a:srgbClr val="3497DB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850" i="1" spc="-10" dirty="0">
                          <a:latin typeface="Noto Sans"/>
                          <a:cs typeface="Noto Sans"/>
                        </a:rPr>
                        <a:t>0.075**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3213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50" i="1" spc="-10" dirty="0">
                          <a:latin typeface="Noto Sans"/>
                          <a:cs typeface="Noto Sans"/>
                        </a:rPr>
                        <a:t>(0.033)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265" marB="0">
                    <a:solidFill>
                      <a:srgbClr val="3497DB">
                        <a:alpha val="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850" b="1" i="1" spc="-10" dirty="0">
                          <a:latin typeface="Noto Sans"/>
                          <a:cs typeface="Noto Sans"/>
                        </a:rPr>
                        <a:t>Observations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50" i="1" spc="-25" dirty="0">
                          <a:latin typeface="Noto Sans"/>
                          <a:cs typeface="Noto Sans"/>
                        </a:rPr>
                        <a:t>640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50" i="1" spc="-25" dirty="0">
                          <a:latin typeface="Noto Sans"/>
                          <a:cs typeface="Noto Sans"/>
                        </a:rPr>
                        <a:t>640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50" i="1" spc="-25" dirty="0">
                          <a:latin typeface="Noto Sans"/>
                          <a:cs typeface="Noto Sans"/>
                        </a:rPr>
                        <a:t>640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50" i="1" spc="-25" dirty="0">
                          <a:latin typeface="Noto Sans"/>
                          <a:cs typeface="Noto Sans"/>
                        </a:rPr>
                        <a:t>637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9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850" b="1" i="1" spc="-10" dirty="0">
                          <a:latin typeface="Noto Sans"/>
                          <a:cs typeface="Noto Sans"/>
                        </a:rPr>
                        <a:t>Mean</a:t>
                      </a:r>
                      <a:r>
                        <a:rPr sz="850" b="1" i="1" spc="-4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dirty="0">
                          <a:latin typeface="Noto Sans"/>
                          <a:cs typeface="Noto Sans"/>
                        </a:rPr>
                        <a:t>in</a:t>
                      </a:r>
                      <a:r>
                        <a:rPr sz="850" b="1" i="1" spc="-2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dirty="0">
                          <a:latin typeface="Noto Sans"/>
                          <a:cs typeface="Noto Sans"/>
                        </a:rPr>
                        <a:t>PMT</a:t>
                      </a:r>
                      <a:r>
                        <a:rPr sz="850" b="1" i="1" spc="-4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latin typeface="Noto Sans"/>
                          <a:cs typeface="Noto Sans"/>
                        </a:rPr>
                        <a:t>treatment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265" marB="0">
                    <a:solidFill>
                      <a:srgbClr val="3497DB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50" i="1" spc="-10" dirty="0">
                          <a:latin typeface="Noto Sans"/>
                          <a:cs typeface="Noto Sans"/>
                        </a:rPr>
                        <a:t>0.451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900" marB="0">
                    <a:solidFill>
                      <a:srgbClr val="3497DB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50" i="1" spc="-10" dirty="0">
                          <a:latin typeface="Noto Sans"/>
                          <a:cs typeface="Noto Sans"/>
                        </a:rPr>
                        <a:t>0.506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900" marB="0">
                    <a:solidFill>
                      <a:srgbClr val="3497DB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50" i="1" spc="-10" dirty="0">
                          <a:latin typeface="Noto Sans"/>
                          <a:cs typeface="Noto Sans"/>
                        </a:rPr>
                        <a:t>0.456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900" marB="0">
                    <a:solidFill>
                      <a:srgbClr val="3497DB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50" i="1" spc="-10" dirty="0">
                          <a:latin typeface="Noto Sans"/>
                          <a:cs typeface="Noto Sans"/>
                        </a:rPr>
                        <a:t>0.343</a:t>
                      </a:r>
                      <a:endParaRPr sz="850">
                        <a:latin typeface="Noto Sans"/>
                        <a:cs typeface="Noto Sans"/>
                      </a:endParaRPr>
                    </a:p>
                  </a:txBody>
                  <a:tcPr marL="0" marR="0" marT="88900" marB="0">
                    <a:solidFill>
                      <a:srgbClr val="3497DB">
                        <a:alpha val="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73202" y="4238040"/>
            <a:ext cx="108775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Source: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Alatas</a:t>
            </a:r>
            <a:r>
              <a:rPr kumimoji="0" sz="700" b="0" i="1" u="none" strike="noStrike" kern="0" cap="none" spc="2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et</a:t>
            </a:r>
            <a:r>
              <a:rPr kumimoji="0" sz="700" b="0" i="1" u="none" strike="noStrike" kern="0" cap="none" spc="35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al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(2012)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4772" y="179705"/>
            <a:ext cx="3018028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dirty="0">
                <a:solidFill>
                  <a:schemeClr val="bg1"/>
                </a:solidFill>
              </a:rPr>
              <a:t>Targeting</a:t>
            </a:r>
            <a:endParaRPr spc="-1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9625BE-6317-6256-356A-D2361DE480DD}"/>
              </a:ext>
            </a:extLst>
          </p:cNvPr>
          <p:cNvSpPr txBox="1"/>
          <p:nvPr/>
        </p:nvSpPr>
        <p:spPr>
          <a:xfrm>
            <a:off x="533400" y="1101626"/>
            <a:ext cx="7391400" cy="2601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Targeted welfare programs are usually justified by the argument that it is our responsibility to help the needy.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But who are the needy?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Requires a socially accepted definition of need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what is the best way to find them and help them?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Requires a credible mechanism for identifying those whose needs can be most effectively assuaged by the resources available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delivering to them.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202" y="295147"/>
            <a:ext cx="246951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Elite</a:t>
            </a:r>
            <a:r>
              <a:rPr spc="40" dirty="0"/>
              <a:t> </a:t>
            </a:r>
            <a:r>
              <a:rPr dirty="0"/>
              <a:t>Capture</a:t>
            </a:r>
            <a:r>
              <a:rPr spc="40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202" y="893190"/>
            <a:ext cx="667575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There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no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evidence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elites select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family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relatives,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although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levels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first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experiment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were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low...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5750" y="1385950"/>
            <a:ext cx="4179570" cy="1400175"/>
            <a:chOff x="285750" y="1385950"/>
            <a:chExt cx="4179570" cy="1400175"/>
          </a:xfrm>
        </p:grpSpPr>
        <p:sp>
          <p:nvSpPr>
            <p:cNvPr id="6" name="object 6"/>
            <p:cNvSpPr/>
            <p:nvPr/>
          </p:nvSpPr>
          <p:spPr>
            <a:xfrm>
              <a:off x="314325" y="1385950"/>
              <a:ext cx="4150995" cy="1400175"/>
            </a:xfrm>
            <a:custGeom>
              <a:avLst/>
              <a:gdLst/>
              <a:ahLst/>
              <a:cxnLst/>
              <a:rect l="l" t="t" r="r" b="b"/>
              <a:pathLst>
                <a:path w="4150995" h="1400175">
                  <a:moveTo>
                    <a:pt x="0" y="1400175"/>
                  </a:moveTo>
                  <a:lnTo>
                    <a:pt x="4150487" y="1400175"/>
                  </a:lnTo>
                  <a:lnTo>
                    <a:pt x="4150487" y="0"/>
                  </a:lnTo>
                  <a:lnTo>
                    <a:pt x="0" y="0"/>
                  </a:lnTo>
                  <a:lnTo>
                    <a:pt x="0" y="1400175"/>
                  </a:lnTo>
                  <a:close/>
                </a:path>
              </a:pathLst>
            </a:custGeom>
            <a:solidFill>
              <a:srgbClr val="3497DB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85750" y="1385950"/>
              <a:ext cx="28575" cy="1400175"/>
            </a:xfrm>
            <a:custGeom>
              <a:avLst/>
              <a:gdLst/>
              <a:ahLst/>
              <a:cxnLst/>
              <a:rect l="l" t="t" r="r" b="b"/>
              <a:pathLst>
                <a:path w="28575" h="1400175">
                  <a:moveTo>
                    <a:pt x="28575" y="0"/>
                  </a:moveTo>
                  <a:lnTo>
                    <a:pt x="0" y="0"/>
                  </a:lnTo>
                  <a:lnTo>
                    <a:pt x="0" y="1400175"/>
                  </a:lnTo>
                  <a:lnTo>
                    <a:pt x="28575" y="14001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97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4325" y="1499742"/>
            <a:ext cx="4150995" cy="1050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3664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Elite</a:t>
            </a:r>
            <a:r>
              <a:rPr kumimoji="0" sz="1050" b="1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capture</a:t>
            </a:r>
            <a:r>
              <a:rPr kumimoji="0" sz="1050" b="1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was tested</a:t>
            </a:r>
            <a:r>
              <a:rPr kumimoji="0" sz="1050" b="1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for: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857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Half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villages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had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elites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only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choose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beneficiaries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857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Half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villages</a:t>
            </a:r>
            <a:r>
              <a:rPr kumimoji="0" sz="10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invited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whole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meeting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5750" y="2928937"/>
            <a:ext cx="4179570" cy="1186180"/>
            <a:chOff x="285750" y="2928937"/>
            <a:chExt cx="4179570" cy="1186180"/>
          </a:xfrm>
        </p:grpSpPr>
        <p:sp>
          <p:nvSpPr>
            <p:cNvPr id="10" name="object 10"/>
            <p:cNvSpPr/>
            <p:nvPr/>
          </p:nvSpPr>
          <p:spPr>
            <a:xfrm>
              <a:off x="314325" y="2928937"/>
              <a:ext cx="4150995" cy="1186180"/>
            </a:xfrm>
            <a:custGeom>
              <a:avLst/>
              <a:gdLst/>
              <a:ahLst/>
              <a:cxnLst/>
              <a:rect l="l" t="t" r="r" b="b"/>
              <a:pathLst>
                <a:path w="4150995" h="1186179">
                  <a:moveTo>
                    <a:pt x="0" y="1185862"/>
                  </a:moveTo>
                  <a:lnTo>
                    <a:pt x="4150487" y="1185862"/>
                  </a:lnTo>
                  <a:lnTo>
                    <a:pt x="4150487" y="0"/>
                  </a:lnTo>
                  <a:lnTo>
                    <a:pt x="0" y="0"/>
                  </a:lnTo>
                  <a:lnTo>
                    <a:pt x="0" y="1185862"/>
                  </a:lnTo>
                  <a:close/>
                </a:path>
              </a:pathLst>
            </a:custGeom>
            <a:solidFill>
              <a:srgbClr val="3497DB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85750" y="2928937"/>
              <a:ext cx="28575" cy="1186180"/>
            </a:xfrm>
            <a:custGeom>
              <a:avLst/>
              <a:gdLst/>
              <a:ahLst/>
              <a:cxnLst/>
              <a:rect l="l" t="t" r="r" b="b"/>
              <a:pathLst>
                <a:path w="28575" h="1186179">
                  <a:moveTo>
                    <a:pt x="28575" y="0"/>
                  </a:moveTo>
                  <a:lnTo>
                    <a:pt x="0" y="0"/>
                  </a:lnTo>
                  <a:lnTo>
                    <a:pt x="0" y="1185862"/>
                  </a:lnTo>
                  <a:lnTo>
                    <a:pt x="28575" y="1185862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97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14325" y="3043173"/>
            <a:ext cx="4150995" cy="9150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3664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No</a:t>
            </a:r>
            <a:r>
              <a:rPr kumimoji="0" sz="1050" b="1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evidence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elite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capture</a:t>
            </a:r>
            <a:r>
              <a:rPr kumimoji="0" sz="1050" b="1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was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found: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85750" marR="0" lvl="0" indent="0" defTabSz="91440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No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difference</a:t>
            </a:r>
            <a:r>
              <a:rPr kumimoji="0" sz="10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mistargeting</a:t>
            </a:r>
            <a:r>
              <a:rPr kumimoji="0" sz="10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outcomes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85750" marR="304800" lvl="0" indent="0" defTabSz="914400" eaLnBrk="1" fontAlgn="auto" latinLnBrk="0" hangingPunct="1">
              <a:lnSpc>
                <a:spcPts val="125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Elite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those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relatives</a:t>
            </a:r>
            <a:r>
              <a:rPr kumimoji="0" sz="10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less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likely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selected, regardless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of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actual</a:t>
            </a:r>
            <a:r>
              <a:rPr kumimoji="0" sz="1050" b="0" i="1" u="none" strike="noStrike" kern="0" cap="none" spc="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consumption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levels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79188" y="1385950"/>
            <a:ext cx="4179570" cy="1457325"/>
            <a:chOff x="4679188" y="1385950"/>
            <a:chExt cx="4179570" cy="1457325"/>
          </a:xfrm>
        </p:grpSpPr>
        <p:sp>
          <p:nvSpPr>
            <p:cNvPr id="14" name="object 14"/>
            <p:cNvSpPr/>
            <p:nvPr/>
          </p:nvSpPr>
          <p:spPr>
            <a:xfrm>
              <a:off x="4707763" y="1385950"/>
              <a:ext cx="4150995" cy="1457325"/>
            </a:xfrm>
            <a:custGeom>
              <a:avLst/>
              <a:gdLst/>
              <a:ahLst/>
              <a:cxnLst/>
              <a:rect l="l" t="t" r="r" b="b"/>
              <a:pathLst>
                <a:path w="4150995" h="1457325">
                  <a:moveTo>
                    <a:pt x="0" y="1457325"/>
                  </a:moveTo>
                  <a:lnTo>
                    <a:pt x="4150487" y="1457325"/>
                  </a:lnTo>
                  <a:lnTo>
                    <a:pt x="4150487" y="0"/>
                  </a:lnTo>
                  <a:lnTo>
                    <a:pt x="0" y="0"/>
                  </a:lnTo>
                  <a:lnTo>
                    <a:pt x="0" y="1457325"/>
                  </a:lnTo>
                  <a:close/>
                </a:path>
              </a:pathLst>
            </a:custGeom>
            <a:solidFill>
              <a:srgbClr val="F39C12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679188" y="1385950"/>
              <a:ext cx="28575" cy="1457325"/>
            </a:xfrm>
            <a:custGeom>
              <a:avLst/>
              <a:gdLst/>
              <a:ahLst/>
              <a:cxnLst/>
              <a:rect l="l" t="t" r="r" b="b"/>
              <a:pathLst>
                <a:path w="28575" h="1457325">
                  <a:moveTo>
                    <a:pt x="28575" y="0"/>
                  </a:moveTo>
                  <a:lnTo>
                    <a:pt x="0" y="0"/>
                  </a:lnTo>
                  <a:lnTo>
                    <a:pt x="0" y="1457325"/>
                  </a:lnTo>
                  <a:lnTo>
                    <a:pt x="28575" y="145732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39C1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07763" y="1499742"/>
            <a:ext cx="4150995" cy="1186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935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Important</a:t>
            </a:r>
            <a:r>
              <a:rPr kumimoji="0" sz="1050" b="1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Context: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86385" marR="1967864" lvl="0" indent="0" defTabSz="914400" eaLnBrk="1" fontAlgn="auto" latinLnBrk="0" hangingPunct="1">
              <a:lnSpc>
                <a:spcPct val="1698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levels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were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low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Beneficiaries</a:t>
            </a:r>
            <a:r>
              <a:rPr kumimoji="0" sz="105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received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Rp.30,000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286385" marR="271780" lvl="0" indent="0" defTabSz="914400" eaLnBrk="1" fontAlgn="auto" latinLnBrk="0" hangingPunct="1">
              <a:lnSpc>
                <a:spcPts val="125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Elites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may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have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greater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incentive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capture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process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if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higher benefits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38"/>
            <a:ext cx="8879687" cy="50948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202" y="296672"/>
            <a:ext cx="454660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CCT</a:t>
            </a:r>
            <a:r>
              <a:rPr spc="45" dirty="0"/>
              <a:t> </a:t>
            </a:r>
            <a:r>
              <a:rPr dirty="0"/>
              <a:t>Program</a:t>
            </a:r>
            <a:r>
              <a:rPr spc="40" dirty="0"/>
              <a:t> </a:t>
            </a:r>
            <a:r>
              <a:rPr dirty="0"/>
              <a:t>Self</a:t>
            </a:r>
            <a:r>
              <a:rPr spc="35" dirty="0"/>
              <a:t> </a:t>
            </a:r>
            <a:r>
              <a:rPr dirty="0"/>
              <a:t>Targeting</a:t>
            </a:r>
            <a:r>
              <a:rPr spc="50" dirty="0"/>
              <a:t> </a:t>
            </a:r>
            <a:r>
              <a:rPr spc="-10" dirty="0"/>
              <a:t>Experiment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85750" y="1314450"/>
            <a:ext cx="4179570" cy="1979295"/>
            <a:chOff x="285750" y="1314450"/>
            <a:chExt cx="4179570" cy="1979295"/>
          </a:xfrm>
        </p:grpSpPr>
        <p:sp>
          <p:nvSpPr>
            <p:cNvPr id="5" name="object 5"/>
            <p:cNvSpPr/>
            <p:nvPr/>
          </p:nvSpPr>
          <p:spPr>
            <a:xfrm>
              <a:off x="314325" y="1314450"/>
              <a:ext cx="4150995" cy="1979295"/>
            </a:xfrm>
            <a:custGeom>
              <a:avLst/>
              <a:gdLst/>
              <a:ahLst/>
              <a:cxnLst/>
              <a:rect l="l" t="t" r="r" b="b"/>
              <a:pathLst>
                <a:path w="4150995" h="1979295">
                  <a:moveTo>
                    <a:pt x="0" y="1978787"/>
                  </a:moveTo>
                  <a:lnTo>
                    <a:pt x="4150487" y="1978787"/>
                  </a:lnTo>
                  <a:lnTo>
                    <a:pt x="4150487" y="0"/>
                  </a:lnTo>
                  <a:lnTo>
                    <a:pt x="0" y="0"/>
                  </a:lnTo>
                  <a:lnTo>
                    <a:pt x="0" y="1978787"/>
                  </a:lnTo>
                  <a:close/>
                </a:path>
              </a:pathLst>
            </a:custGeom>
            <a:solidFill>
              <a:srgbClr val="3497DB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5750" y="1314450"/>
              <a:ext cx="28575" cy="1979295"/>
            </a:xfrm>
            <a:custGeom>
              <a:avLst/>
              <a:gdLst/>
              <a:ahLst/>
              <a:cxnLst/>
              <a:rect l="l" t="t" r="r" b="b"/>
              <a:pathLst>
                <a:path w="28575" h="1979295">
                  <a:moveTo>
                    <a:pt x="28575" y="0"/>
                  </a:moveTo>
                  <a:lnTo>
                    <a:pt x="0" y="0"/>
                  </a:lnTo>
                  <a:lnTo>
                    <a:pt x="0" y="1978787"/>
                  </a:lnTo>
                  <a:lnTo>
                    <a:pt x="28575" y="197878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97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625" y="1857375"/>
              <a:ext cx="142875" cy="1428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625" y="2157349"/>
              <a:ext cx="142875" cy="1428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625" y="2671699"/>
              <a:ext cx="142875" cy="14287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14325" y="1458595"/>
            <a:ext cx="4150995" cy="1556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PMT-Community</a:t>
            </a:r>
            <a:r>
              <a:rPr kumimoji="0" sz="1350" b="1" i="1" u="none" strike="noStrike" kern="0" cap="none" spc="-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Hybrid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28295" marR="0" lvl="0" indent="0" defTabSz="914400" eaLnBrk="1" fontAlgn="auto" latinLnBrk="0" hangingPunct="1">
              <a:lnSpc>
                <a:spcPct val="100000"/>
              </a:lnSpc>
              <a:spcBef>
                <a:spcPts val="1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Village quotas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set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geographic targeting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28295" marR="220345" lvl="0" indent="0" defTabSz="914400" eaLnBrk="1" fontAlgn="auto" latinLnBrk="0" hangingPunct="1">
              <a:lnSpc>
                <a:spcPts val="342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2008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listing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sets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50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percent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quota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can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add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other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50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percent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from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poorest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28295" marR="0" lvl="0" indent="0" defTabSz="914400" eaLnBrk="1" fontAlgn="auto" latinLnBrk="0" hangingPunct="1">
              <a:lnSpc>
                <a:spcPts val="7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not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currently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included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64836" y="1314450"/>
            <a:ext cx="4193540" cy="1979295"/>
            <a:chOff x="4664836" y="1314450"/>
            <a:chExt cx="4193540" cy="1979295"/>
          </a:xfrm>
        </p:grpSpPr>
        <p:sp>
          <p:nvSpPr>
            <p:cNvPr id="12" name="object 12"/>
            <p:cNvSpPr/>
            <p:nvPr/>
          </p:nvSpPr>
          <p:spPr>
            <a:xfrm>
              <a:off x="4693411" y="1314450"/>
              <a:ext cx="4164965" cy="1979295"/>
            </a:xfrm>
            <a:custGeom>
              <a:avLst/>
              <a:gdLst/>
              <a:ahLst/>
              <a:cxnLst/>
              <a:rect l="l" t="t" r="r" b="b"/>
              <a:pathLst>
                <a:path w="4164965" h="1979295">
                  <a:moveTo>
                    <a:pt x="0" y="1978787"/>
                  </a:moveTo>
                  <a:lnTo>
                    <a:pt x="4164838" y="1978787"/>
                  </a:lnTo>
                  <a:lnTo>
                    <a:pt x="4164838" y="0"/>
                  </a:lnTo>
                  <a:lnTo>
                    <a:pt x="0" y="0"/>
                  </a:lnTo>
                  <a:lnTo>
                    <a:pt x="0" y="1978787"/>
                  </a:lnTo>
                  <a:close/>
                </a:path>
              </a:pathLst>
            </a:custGeom>
            <a:solidFill>
              <a:srgbClr val="3497DB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664836" y="1314450"/>
              <a:ext cx="28575" cy="1979295"/>
            </a:xfrm>
            <a:custGeom>
              <a:avLst/>
              <a:gdLst/>
              <a:ahLst/>
              <a:cxnLst/>
              <a:rect l="l" t="t" r="r" b="b"/>
              <a:pathLst>
                <a:path w="28575" h="1979295">
                  <a:moveTo>
                    <a:pt x="28575" y="0"/>
                  </a:moveTo>
                  <a:lnTo>
                    <a:pt x="0" y="0"/>
                  </a:lnTo>
                  <a:lnTo>
                    <a:pt x="0" y="1978787"/>
                  </a:lnTo>
                  <a:lnTo>
                    <a:pt x="28575" y="197878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97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2062" y="1857375"/>
              <a:ext cx="142875" cy="1428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2062" y="2157349"/>
              <a:ext cx="142875" cy="1428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2062" y="2671699"/>
              <a:ext cx="142875" cy="14287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693411" y="1458595"/>
            <a:ext cx="4164965" cy="1556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586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On-demand</a:t>
            </a:r>
            <a:r>
              <a:rPr kumimoji="0" sz="1350" b="1" i="1" u="none" strike="noStrike" kern="0" cap="none" spc="-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3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Application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43535" marR="605790" lvl="0" indent="0" defTabSz="914400" eaLnBrk="1" fontAlgn="auto" latinLnBrk="0" hangingPunct="1">
              <a:lnSpc>
                <a:spcPts val="258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</a:t>
            </a:r>
            <a:r>
              <a:rPr kumimoji="0" sz="1050" b="0" i="1" u="none" strike="noStrike" kern="0" cap="none" spc="-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process</a:t>
            </a:r>
            <a:r>
              <a:rPr kumimoji="0" sz="1050" b="0" i="1" u="none" strike="noStrike" kern="0" cap="none" spc="-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are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heavily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socialised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Anyone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can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apply,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but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must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interviewed with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43535" marR="0" lvl="0" indent="0" defTabSz="914400" eaLnBrk="1" fontAlgn="auto" latinLnBrk="0" hangingPunct="1">
              <a:lnSpc>
                <a:spcPts val="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questionnaire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43535" marR="0" lvl="0" indent="0" defTabSz="914400" eaLnBrk="1" fontAlgn="auto" latinLnBrk="0" hangingPunct="1">
              <a:lnSpc>
                <a:spcPts val="12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lowest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scores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up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village</a:t>
            </a:r>
            <a:r>
              <a:rPr kumimoji="0" sz="10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quota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will</a:t>
            </a:r>
            <a:r>
              <a:rPr kumimoji="0" sz="10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43535" marR="0" lvl="0" indent="0" defTabSz="914400" eaLnBrk="1" fontAlgn="auto" latinLnBrk="0" hangingPunct="1">
              <a:lnSpc>
                <a:spcPts val="12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visited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verification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5750" y="3507517"/>
            <a:ext cx="8572500" cy="1636395"/>
            <a:chOff x="285750" y="3507517"/>
            <a:chExt cx="8572500" cy="1636395"/>
          </a:xfrm>
        </p:grpSpPr>
        <p:sp>
          <p:nvSpPr>
            <p:cNvPr id="19" name="object 19"/>
            <p:cNvSpPr/>
            <p:nvPr/>
          </p:nvSpPr>
          <p:spPr>
            <a:xfrm>
              <a:off x="314325" y="3507517"/>
              <a:ext cx="8543925" cy="1636395"/>
            </a:xfrm>
            <a:custGeom>
              <a:avLst/>
              <a:gdLst/>
              <a:ahLst/>
              <a:cxnLst/>
              <a:rect l="l" t="t" r="r" b="b"/>
              <a:pathLst>
                <a:path w="8543925" h="1636395">
                  <a:moveTo>
                    <a:pt x="0" y="1635981"/>
                  </a:moveTo>
                  <a:lnTo>
                    <a:pt x="8543925" y="1635981"/>
                  </a:lnTo>
                  <a:lnTo>
                    <a:pt x="8543925" y="0"/>
                  </a:lnTo>
                  <a:lnTo>
                    <a:pt x="0" y="0"/>
                  </a:lnTo>
                  <a:lnTo>
                    <a:pt x="0" y="1635981"/>
                  </a:lnTo>
                  <a:close/>
                </a:path>
              </a:pathLst>
            </a:custGeom>
            <a:solidFill>
              <a:srgbClr val="2DCC7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85750" y="3507517"/>
              <a:ext cx="28575" cy="1636395"/>
            </a:xfrm>
            <a:custGeom>
              <a:avLst/>
              <a:gdLst/>
              <a:ahLst/>
              <a:cxnLst/>
              <a:rect l="l" t="t" r="r" b="b"/>
              <a:pathLst>
                <a:path w="28575" h="1636395">
                  <a:moveTo>
                    <a:pt x="28575" y="0"/>
                  </a:moveTo>
                  <a:lnTo>
                    <a:pt x="0" y="0"/>
                  </a:lnTo>
                  <a:lnTo>
                    <a:pt x="0" y="1635981"/>
                  </a:lnTo>
                  <a:lnTo>
                    <a:pt x="28575" y="1635981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2DCC7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0187" y="3622040"/>
            <a:ext cx="8241030" cy="140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1050" b="1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second</a:t>
            </a:r>
            <a:r>
              <a:rPr kumimoji="0" sz="1050" b="1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experiment</a:t>
            </a:r>
            <a:r>
              <a:rPr kumimoji="0" sz="1050" b="1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being</a:t>
            </a:r>
            <a:r>
              <a:rPr kumimoji="0" sz="1050" b="1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conducted</a:t>
            </a:r>
            <a:r>
              <a:rPr kumimoji="0" sz="1050" b="1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1050" b="1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conjunction</a:t>
            </a:r>
            <a:r>
              <a:rPr kumimoji="0" sz="1050" b="1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1050" b="1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1050" b="1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PKH</a:t>
            </a:r>
            <a:r>
              <a:rPr kumimoji="0" sz="1050" b="1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expansion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84150" marR="0" lvl="0" indent="0" defTabSz="91440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PKH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conditional</a:t>
            </a:r>
            <a:r>
              <a:rPr kumimoji="0" sz="10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cash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transfer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84150" marR="5080" lvl="0" indent="0" defTabSz="914400" eaLnBrk="1" fontAlgn="auto" latinLnBrk="0" hangingPunct="1">
              <a:lnSpc>
                <a:spcPts val="1250"/>
              </a:lnSpc>
              <a:spcBef>
                <a:spcPts val="9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Very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pregnant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women,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infants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young</a:t>
            </a:r>
            <a:r>
              <a:rPr kumimoji="0" sz="1050" b="0" i="1" u="none" strike="noStrike" kern="0" cap="none" spc="-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children,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school-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aged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children,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receive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cash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transfers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conditional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maternal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child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health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behaviors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school</a:t>
            </a:r>
            <a:r>
              <a:rPr kumimoji="0" sz="10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enrolment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attendance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84150" marR="0" lvl="0" indent="0" defTabSz="91440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Transfer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levels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are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high,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being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between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Rp.600,000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Rp.2,200,000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per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year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84150" marR="0" lvl="0" indent="0" defTabSz="914400" eaLnBrk="1" fontAlgn="auto" latinLnBrk="0" hangingPunct="1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It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is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testing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two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different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methods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5267" y="63195"/>
            <a:ext cx="6349365" cy="6432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2000" b="1" i="1" u="none" strike="noStrike" kern="0" cap="none" spc="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self-targeting,</a:t>
            </a:r>
            <a:r>
              <a:rPr kumimoji="0" sz="2000" b="1" i="1" u="none" strike="noStrike" kern="0" cap="none" spc="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2000" b="1" i="1" u="none" strike="noStrike" kern="0" cap="none" spc="6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village</a:t>
            </a:r>
            <a:r>
              <a:rPr kumimoji="0" sz="2000" b="1" i="1" u="none" strike="noStrike" kern="0" cap="none" spc="2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meeting</a:t>
            </a:r>
            <a:r>
              <a:rPr kumimoji="0" sz="2000" b="1" i="1" u="none" strike="noStrike" kern="0" cap="none" spc="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was</a:t>
            </a:r>
            <a:r>
              <a:rPr kumimoji="0" sz="2000" b="1" i="1" u="none" strike="noStrike" kern="0" cap="none" spc="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held</a:t>
            </a:r>
            <a:r>
              <a:rPr kumimoji="0" sz="2000" b="1" i="1" u="none" strike="noStrike" kern="0" cap="none" spc="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2000" b="1" i="1" u="none" strike="noStrike" kern="0" cap="none" spc="4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explain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2000" b="1" i="1" u="none" strike="noStrike" kern="0" cap="none" spc="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CCT</a:t>
            </a:r>
            <a:r>
              <a:rPr kumimoji="0" sz="2000" b="1" i="1" u="none" strike="noStrike" kern="0" cap="none" spc="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program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0" y="810766"/>
            <a:ext cx="6344538" cy="421843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5267" y="63195"/>
            <a:ext cx="5880100" cy="6432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After</a:t>
            </a:r>
            <a:r>
              <a:rPr kumimoji="0" sz="2000" b="1" i="1" u="none" strike="noStrike" kern="0" cap="none" spc="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getting</a:t>
            </a:r>
            <a:r>
              <a:rPr kumimoji="0" sz="2000" b="1" i="1" u="none" strike="noStrike" kern="0" cap="none" spc="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2000" b="1" i="1" u="none" strike="noStrike" kern="0" cap="none" spc="5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scheduled</a:t>
            </a:r>
            <a:r>
              <a:rPr kumimoji="0" sz="2000" b="1" i="1" u="none" strike="noStrike" kern="0" cap="none" spc="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day</a:t>
            </a:r>
            <a:r>
              <a:rPr kumimoji="0" sz="2000" b="1" i="1" u="none" strike="noStrike" kern="0" cap="none" spc="1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2000" b="1" i="1" u="none" strike="noStrike" kern="0" cap="none" spc="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time,</a:t>
            </a:r>
            <a:r>
              <a:rPr kumimoji="0" sz="2000" b="1" i="1" u="none" strike="noStrike" kern="0" cap="none" spc="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returned</a:t>
            </a:r>
            <a:r>
              <a:rPr kumimoji="0" sz="2000" b="1" i="1" u="none" strike="noStrike" kern="0" cap="none" spc="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2000" b="1" i="1" u="none" strike="noStrike" kern="0" cap="none" spc="2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</a:t>
            </a:r>
            <a:r>
              <a:rPr kumimoji="0" sz="2000" b="1" i="1" u="none" strike="noStrike" kern="0" cap="none" spc="6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r>
              <a:rPr kumimoji="0" sz="2000" b="1" i="1" u="none" strike="noStrike" kern="0" cap="none" spc="2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20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interview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1650" y="867789"/>
            <a:ext cx="5559679" cy="416140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202" y="488060"/>
            <a:ext cx="774001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The</a:t>
            </a:r>
            <a:r>
              <a:rPr spc="35" dirty="0"/>
              <a:t> </a:t>
            </a:r>
            <a:r>
              <a:rPr dirty="0"/>
              <a:t>Poor</a:t>
            </a:r>
            <a:r>
              <a:rPr spc="40" dirty="0"/>
              <a:t> </a:t>
            </a:r>
            <a:r>
              <a:rPr dirty="0"/>
              <a:t>Were</a:t>
            </a:r>
            <a:r>
              <a:rPr spc="55" dirty="0"/>
              <a:t> </a:t>
            </a:r>
            <a:r>
              <a:rPr dirty="0"/>
              <a:t>Significantly</a:t>
            </a:r>
            <a:r>
              <a:rPr spc="50" dirty="0"/>
              <a:t> </a:t>
            </a:r>
            <a:r>
              <a:rPr dirty="0"/>
              <a:t>More</a:t>
            </a:r>
            <a:r>
              <a:rPr spc="40" dirty="0"/>
              <a:t> </a:t>
            </a:r>
            <a:r>
              <a:rPr dirty="0"/>
              <a:t>Likely</a:t>
            </a:r>
            <a:r>
              <a:rPr spc="50" dirty="0"/>
              <a:t> </a:t>
            </a:r>
            <a:r>
              <a:rPr dirty="0"/>
              <a:t>to</a:t>
            </a:r>
            <a:r>
              <a:rPr spc="70" dirty="0"/>
              <a:t> </a:t>
            </a:r>
            <a:r>
              <a:rPr dirty="0"/>
              <a:t>Apply</a:t>
            </a:r>
            <a:r>
              <a:rPr spc="35" dirty="0"/>
              <a:t> </a:t>
            </a:r>
            <a:r>
              <a:rPr dirty="0"/>
              <a:t>Than</a:t>
            </a:r>
            <a:r>
              <a:rPr spc="45" dirty="0"/>
              <a:t> </a:t>
            </a:r>
            <a:r>
              <a:rPr dirty="0"/>
              <a:t>the</a:t>
            </a:r>
            <a:r>
              <a:rPr spc="70" dirty="0"/>
              <a:t> </a:t>
            </a:r>
            <a:r>
              <a:rPr dirty="0"/>
              <a:t>Non-</a:t>
            </a:r>
            <a:r>
              <a:rPr spc="-20" dirty="0"/>
              <a:t>poor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85750" y="1343025"/>
            <a:ext cx="8572500" cy="3800475"/>
            <a:chOff x="285750" y="1343025"/>
            <a:chExt cx="8572500" cy="38004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50" y="1343025"/>
              <a:ext cx="8572500" cy="2857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4325" y="4707725"/>
              <a:ext cx="4150995" cy="436245"/>
            </a:xfrm>
            <a:custGeom>
              <a:avLst/>
              <a:gdLst/>
              <a:ahLst/>
              <a:cxnLst/>
              <a:rect l="l" t="t" r="r" b="b"/>
              <a:pathLst>
                <a:path w="4150995" h="436245">
                  <a:moveTo>
                    <a:pt x="0" y="435773"/>
                  </a:moveTo>
                  <a:lnTo>
                    <a:pt x="4150487" y="435773"/>
                  </a:lnTo>
                  <a:lnTo>
                    <a:pt x="4150487" y="0"/>
                  </a:lnTo>
                  <a:lnTo>
                    <a:pt x="0" y="0"/>
                  </a:lnTo>
                  <a:lnTo>
                    <a:pt x="0" y="435773"/>
                  </a:lnTo>
                  <a:close/>
                </a:path>
              </a:pathLst>
            </a:custGeom>
            <a:solidFill>
              <a:srgbClr val="3497DB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85750" y="4707725"/>
              <a:ext cx="28575" cy="436245"/>
            </a:xfrm>
            <a:custGeom>
              <a:avLst/>
              <a:gdLst/>
              <a:ahLst/>
              <a:cxnLst/>
              <a:rect l="l" t="t" r="r" b="b"/>
              <a:pathLst>
                <a:path w="28575" h="436245">
                  <a:moveTo>
                    <a:pt x="28575" y="0"/>
                  </a:moveTo>
                  <a:lnTo>
                    <a:pt x="0" y="0"/>
                  </a:lnTo>
                  <a:lnTo>
                    <a:pt x="0" y="435773"/>
                  </a:lnTo>
                  <a:lnTo>
                    <a:pt x="28575" y="435773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97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7586" y="4416653"/>
            <a:ext cx="484886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Household</a:t>
            </a:r>
            <a:r>
              <a:rPr kumimoji="0" sz="700" b="0" i="1" u="none" strike="noStrike" kern="0" cap="none" spc="95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consumption</a:t>
            </a:r>
            <a:r>
              <a:rPr kumimoji="0" sz="700" b="0" i="1" u="none" strike="noStrike" kern="0" cap="none" spc="95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quintiles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are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within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baseline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survey,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do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not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represent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national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consumption</a:t>
            </a:r>
            <a:r>
              <a:rPr kumimoji="0" sz="700" b="0" i="1" u="none" strike="noStrike" kern="0" cap="none" spc="95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7E8B8D"/>
                </a:solidFill>
                <a:effectLst/>
                <a:uLnTx/>
                <a:uFillTx/>
                <a:latin typeface="Noto Sans"/>
                <a:cs typeface="Noto Sans"/>
              </a:rPr>
              <a:t>quintiles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848" y="4853736"/>
            <a:ext cx="17907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Reasons</a:t>
            </a:r>
            <a:r>
              <a:rPr kumimoji="0" sz="1200" b="1" i="1" u="none" strike="noStrike" kern="0" cap="none" spc="5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1200" b="1" i="1" u="none" strike="noStrike" kern="0" cap="none" spc="6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Not</a:t>
            </a:r>
            <a:r>
              <a:rPr kumimoji="0" sz="1200" b="1" i="1" u="none" strike="noStrike" kern="0" cap="none" spc="7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Applying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64836" y="4707725"/>
            <a:ext cx="4193540" cy="436245"/>
            <a:chOff x="4664836" y="4707725"/>
            <a:chExt cx="4193540" cy="436245"/>
          </a:xfrm>
        </p:grpSpPr>
        <p:sp>
          <p:nvSpPr>
            <p:cNvPr id="11" name="object 11"/>
            <p:cNvSpPr/>
            <p:nvPr/>
          </p:nvSpPr>
          <p:spPr>
            <a:xfrm>
              <a:off x="4693411" y="4707725"/>
              <a:ext cx="4164965" cy="436245"/>
            </a:xfrm>
            <a:custGeom>
              <a:avLst/>
              <a:gdLst/>
              <a:ahLst/>
              <a:cxnLst/>
              <a:rect l="l" t="t" r="r" b="b"/>
              <a:pathLst>
                <a:path w="4164965" h="436245">
                  <a:moveTo>
                    <a:pt x="0" y="435773"/>
                  </a:moveTo>
                  <a:lnTo>
                    <a:pt x="4164838" y="435773"/>
                  </a:lnTo>
                  <a:lnTo>
                    <a:pt x="4164838" y="0"/>
                  </a:lnTo>
                  <a:lnTo>
                    <a:pt x="0" y="0"/>
                  </a:lnTo>
                  <a:lnTo>
                    <a:pt x="0" y="435773"/>
                  </a:lnTo>
                  <a:close/>
                </a:path>
              </a:pathLst>
            </a:custGeom>
            <a:solidFill>
              <a:srgbClr val="3497DB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664836" y="4707725"/>
              <a:ext cx="28575" cy="436245"/>
            </a:xfrm>
            <a:custGeom>
              <a:avLst/>
              <a:gdLst/>
              <a:ahLst/>
              <a:cxnLst/>
              <a:rect l="l" t="t" r="r" b="b"/>
              <a:pathLst>
                <a:path w="28575" h="436245">
                  <a:moveTo>
                    <a:pt x="28575" y="0"/>
                  </a:moveTo>
                  <a:lnTo>
                    <a:pt x="0" y="0"/>
                  </a:lnTo>
                  <a:lnTo>
                    <a:pt x="0" y="435773"/>
                  </a:lnTo>
                  <a:lnTo>
                    <a:pt x="28575" y="435773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97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10125" y="4853736"/>
            <a:ext cx="79438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Key</a:t>
            </a:r>
            <a:r>
              <a:rPr kumimoji="0" sz="1200" b="1" i="1" u="none" strike="noStrike" kern="0" cap="none" spc="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Insight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202" y="335026"/>
            <a:ext cx="8017509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00"/>
              </a:spcBef>
            </a:pPr>
            <a:r>
              <a:rPr dirty="0"/>
              <a:t>Non-poor</a:t>
            </a:r>
            <a:r>
              <a:rPr spc="60" dirty="0"/>
              <a:t> </a:t>
            </a:r>
            <a:r>
              <a:rPr dirty="0"/>
              <a:t>Selecting</a:t>
            </a:r>
            <a:r>
              <a:rPr spc="50" dirty="0"/>
              <a:t> </a:t>
            </a:r>
            <a:r>
              <a:rPr dirty="0"/>
              <a:t>Out</a:t>
            </a:r>
            <a:r>
              <a:rPr spc="70" dirty="0"/>
              <a:t> </a:t>
            </a:r>
            <a:r>
              <a:rPr dirty="0"/>
              <a:t>Meant</a:t>
            </a:r>
            <a:r>
              <a:rPr spc="60" dirty="0"/>
              <a:t> </a:t>
            </a:r>
            <a:r>
              <a:rPr dirty="0"/>
              <a:t>Lower</a:t>
            </a:r>
            <a:r>
              <a:rPr spc="45" dirty="0"/>
              <a:t> </a:t>
            </a:r>
            <a:r>
              <a:rPr dirty="0"/>
              <a:t>Inclusion</a:t>
            </a:r>
            <a:r>
              <a:rPr spc="45" dirty="0"/>
              <a:t> </a:t>
            </a:r>
            <a:r>
              <a:rPr dirty="0"/>
              <a:t>Errors</a:t>
            </a:r>
            <a:r>
              <a:rPr spc="40" dirty="0"/>
              <a:t> </a:t>
            </a:r>
            <a:r>
              <a:rPr dirty="0"/>
              <a:t>in</a:t>
            </a:r>
            <a:r>
              <a:rPr spc="85" dirty="0"/>
              <a:t> </a:t>
            </a:r>
            <a:r>
              <a:rPr dirty="0"/>
              <a:t>Self-</a:t>
            </a:r>
            <a:r>
              <a:rPr spc="-10" dirty="0"/>
              <a:t>targeting Areas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202" y="1180845"/>
            <a:ext cx="8541385" cy="313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13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Control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treatment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revisited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PPLS08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rated as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very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poor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(with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some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additional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from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village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officials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BPS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sweeping),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conducted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the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same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PMT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interview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self-targeting.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5750" y="4739153"/>
            <a:ext cx="8572500" cy="404495"/>
            <a:chOff x="285750" y="4739153"/>
            <a:chExt cx="8572500" cy="404495"/>
          </a:xfrm>
        </p:grpSpPr>
        <p:sp>
          <p:nvSpPr>
            <p:cNvPr id="6" name="object 6"/>
            <p:cNvSpPr/>
            <p:nvPr/>
          </p:nvSpPr>
          <p:spPr>
            <a:xfrm>
              <a:off x="314325" y="4739153"/>
              <a:ext cx="8543925" cy="404495"/>
            </a:xfrm>
            <a:custGeom>
              <a:avLst/>
              <a:gdLst/>
              <a:ahLst/>
              <a:cxnLst/>
              <a:rect l="l" t="t" r="r" b="b"/>
              <a:pathLst>
                <a:path w="8543925" h="404495">
                  <a:moveTo>
                    <a:pt x="0" y="404345"/>
                  </a:moveTo>
                  <a:lnTo>
                    <a:pt x="8543925" y="404345"/>
                  </a:lnTo>
                  <a:lnTo>
                    <a:pt x="8543925" y="0"/>
                  </a:lnTo>
                  <a:lnTo>
                    <a:pt x="0" y="0"/>
                  </a:lnTo>
                  <a:lnTo>
                    <a:pt x="0" y="404345"/>
                  </a:lnTo>
                  <a:close/>
                </a:path>
              </a:pathLst>
            </a:custGeom>
            <a:solidFill>
              <a:srgbClr val="3497DB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85750" y="4739153"/>
              <a:ext cx="28575" cy="404495"/>
            </a:xfrm>
            <a:custGeom>
              <a:avLst/>
              <a:gdLst/>
              <a:ahLst/>
              <a:cxnLst/>
              <a:rect l="l" t="t" r="r" b="b"/>
              <a:pathLst>
                <a:path w="28575" h="404495">
                  <a:moveTo>
                    <a:pt x="28575" y="0"/>
                  </a:moveTo>
                  <a:lnTo>
                    <a:pt x="0" y="0"/>
                  </a:lnTo>
                  <a:lnTo>
                    <a:pt x="0" y="404345"/>
                  </a:lnTo>
                  <a:lnTo>
                    <a:pt x="28575" y="40434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97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0187" y="4827828"/>
            <a:ext cx="4476750" cy="346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Key</a:t>
            </a:r>
            <a:r>
              <a:rPr kumimoji="0" sz="850" b="1" i="1" u="none" strike="noStrike" kern="0" cap="none" spc="-5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Finding: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Self-targeting</a:t>
            </a:r>
            <a:r>
              <a:rPr kumimoji="0" sz="75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led</a:t>
            </a:r>
            <a:r>
              <a:rPr kumimoji="0" sz="75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5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fewer</a:t>
            </a:r>
            <a:r>
              <a:rPr kumimoji="0" sz="75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non-poor</a:t>
            </a:r>
            <a:r>
              <a:rPr kumimoji="0" sz="75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750" b="0" i="1" u="none" strike="noStrike" kern="0" cap="none" spc="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receiving</a:t>
            </a:r>
            <a:r>
              <a:rPr kumimoji="0" sz="75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benefits</a:t>
            </a:r>
            <a:r>
              <a:rPr kumimoji="0" sz="75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compared</a:t>
            </a:r>
            <a:r>
              <a:rPr kumimoji="0" sz="75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5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75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control</a:t>
            </a:r>
            <a:r>
              <a:rPr kumimoji="0" sz="75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approach.</a:t>
            </a:r>
            <a:endParaRPr kumimoji="0" sz="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25880" y="1694433"/>
            <a:ext cx="4244340" cy="2785745"/>
            <a:chOff x="1325880" y="1694433"/>
            <a:chExt cx="4244340" cy="2785745"/>
          </a:xfrm>
        </p:grpSpPr>
        <p:sp>
          <p:nvSpPr>
            <p:cNvPr id="10" name="object 10"/>
            <p:cNvSpPr/>
            <p:nvPr/>
          </p:nvSpPr>
          <p:spPr>
            <a:xfrm>
              <a:off x="1401699" y="4066032"/>
              <a:ext cx="2172335" cy="0"/>
            </a:xfrm>
            <a:custGeom>
              <a:avLst/>
              <a:gdLst/>
              <a:ahLst/>
              <a:cxnLst/>
              <a:rect l="l" t="t" r="r" b="b"/>
              <a:pathLst>
                <a:path w="2172335">
                  <a:moveTo>
                    <a:pt x="0" y="0"/>
                  </a:moveTo>
                  <a:lnTo>
                    <a:pt x="88772" y="0"/>
                  </a:lnTo>
                </a:path>
                <a:path w="2172335">
                  <a:moveTo>
                    <a:pt x="326517" y="0"/>
                  </a:moveTo>
                  <a:lnTo>
                    <a:pt x="506349" y="0"/>
                  </a:lnTo>
                </a:path>
                <a:path w="2172335">
                  <a:moveTo>
                    <a:pt x="744093" y="0"/>
                  </a:moveTo>
                  <a:lnTo>
                    <a:pt x="922401" y="0"/>
                  </a:lnTo>
                </a:path>
                <a:path w="2172335">
                  <a:moveTo>
                    <a:pt x="1160145" y="0"/>
                  </a:moveTo>
                  <a:lnTo>
                    <a:pt x="1338452" y="0"/>
                  </a:lnTo>
                </a:path>
                <a:path w="2172335">
                  <a:moveTo>
                    <a:pt x="1576196" y="0"/>
                  </a:moveTo>
                  <a:lnTo>
                    <a:pt x="1756028" y="0"/>
                  </a:lnTo>
                </a:path>
                <a:path w="2172335">
                  <a:moveTo>
                    <a:pt x="1993773" y="0"/>
                  </a:moveTo>
                  <a:lnTo>
                    <a:pt x="2172080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811524" y="4065968"/>
              <a:ext cx="1755775" cy="3175"/>
            </a:xfrm>
            <a:custGeom>
              <a:avLst/>
              <a:gdLst/>
              <a:ahLst/>
              <a:cxnLst/>
              <a:rect l="l" t="t" r="r" b="b"/>
              <a:pathLst>
                <a:path w="1755775" h="3175">
                  <a:moveTo>
                    <a:pt x="0" y="3175"/>
                  </a:moveTo>
                  <a:lnTo>
                    <a:pt x="297179" y="3175"/>
                  </a:lnTo>
                </a:path>
                <a:path w="1755775" h="3175">
                  <a:moveTo>
                    <a:pt x="416051" y="3175"/>
                  </a:moveTo>
                  <a:lnTo>
                    <a:pt x="595884" y="3175"/>
                  </a:lnTo>
                </a:path>
                <a:path w="1755775" h="3175">
                  <a:moveTo>
                    <a:pt x="714755" y="3175"/>
                  </a:moveTo>
                  <a:lnTo>
                    <a:pt x="1427988" y="3175"/>
                  </a:lnTo>
                </a:path>
                <a:path w="1755775" h="3175">
                  <a:moveTo>
                    <a:pt x="1546860" y="3175"/>
                  </a:moveTo>
                  <a:lnTo>
                    <a:pt x="1755521" y="3175"/>
                  </a:lnTo>
                </a:path>
                <a:path w="1755775" h="3175">
                  <a:moveTo>
                    <a:pt x="0" y="0"/>
                  </a:moveTo>
                  <a:lnTo>
                    <a:pt x="297179" y="0"/>
                  </a:lnTo>
                </a:path>
                <a:path w="1755775" h="3175">
                  <a:moveTo>
                    <a:pt x="416051" y="0"/>
                  </a:moveTo>
                  <a:lnTo>
                    <a:pt x="1755521" y="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401699" y="1697608"/>
              <a:ext cx="4165600" cy="2030095"/>
            </a:xfrm>
            <a:custGeom>
              <a:avLst/>
              <a:gdLst/>
              <a:ahLst/>
              <a:cxnLst/>
              <a:rect l="l" t="t" r="r" b="b"/>
              <a:pathLst>
                <a:path w="4165600" h="2030095">
                  <a:moveTo>
                    <a:pt x="0" y="2030094"/>
                  </a:moveTo>
                  <a:lnTo>
                    <a:pt x="88772" y="2030094"/>
                  </a:lnTo>
                </a:path>
                <a:path w="4165600" h="2030095">
                  <a:moveTo>
                    <a:pt x="326517" y="2030094"/>
                  </a:moveTo>
                  <a:lnTo>
                    <a:pt x="506349" y="2030094"/>
                  </a:lnTo>
                </a:path>
                <a:path w="4165600" h="2030095">
                  <a:moveTo>
                    <a:pt x="744093" y="2030094"/>
                  </a:moveTo>
                  <a:lnTo>
                    <a:pt x="922401" y="2030094"/>
                  </a:lnTo>
                </a:path>
                <a:path w="4165600" h="2030095">
                  <a:moveTo>
                    <a:pt x="1160145" y="2030094"/>
                  </a:moveTo>
                  <a:lnTo>
                    <a:pt x="1457325" y="2030094"/>
                  </a:lnTo>
                </a:path>
                <a:path w="4165600" h="2030095">
                  <a:moveTo>
                    <a:pt x="1576196" y="2030094"/>
                  </a:moveTo>
                  <a:lnTo>
                    <a:pt x="4165346" y="2030094"/>
                  </a:lnTo>
                </a:path>
                <a:path w="4165600" h="2030095">
                  <a:moveTo>
                    <a:pt x="0" y="1691766"/>
                  </a:moveTo>
                  <a:lnTo>
                    <a:pt x="88772" y="1691766"/>
                  </a:lnTo>
                </a:path>
                <a:path w="4165600" h="2030095">
                  <a:moveTo>
                    <a:pt x="326517" y="1691766"/>
                  </a:moveTo>
                  <a:lnTo>
                    <a:pt x="506349" y="1691766"/>
                  </a:lnTo>
                </a:path>
                <a:path w="4165600" h="2030095">
                  <a:moveTo>
                    <a:pt x="744093" y="1691766"/>
                  </a:moveTo>
                  <a:lnTo>
                    <a:pt x="922401" y="1691766"/>
                  </a:lnTo>
                </a:path>
                <a:path w="4165600" h="2030095">
                  <a:moveTo>
                    <a:pt x="1041273" y="1691766"/>
                  </a:moveTo>
                  <a:lnTo>
                    <a:pt x="1457325" y="1691766"/>
                  </a:lnTo>
                </a:path>
                <a:path w="4165600" h="2030095">
                  <a:moveTo>
                    <a:pt x="1576196" y="1691766"/>
                  </a:moveTo>
                  <a:lnTo>
                    <a:pt x="4165346" y="1691766"/>
                  </a:lnTo>
                </a:path>
                <a:path w="4165600" h="2030095">
                  <a:moveTo>
                    <a:pt x="0" y="1353439"/>
                  </a:moveTo>
                  <a:lnTo>
                    <a:pt x="207644" y="1353439"/>
                  </a:lnTo>
                </a:path>
                <a:path w="4165600" h="2030095">
                  <a:moveTo>
                    <a:pt x="326517" y="1353439"/>
                  </a:moveTo>
                  <a:lnTo>
                    <a:pt x="4165346" y="1353439"/>
                  </a:lnTo>
                </a:path>
                <a:path w="4165600" h="2030095">
                  <a:moveTo>
                    <a:pt x="0" y="1015110"/>
                  </a:moveTo>
                  <a:lnTo>
                    <a:pt x="207644" y="1015110"/>
                  </a:lnTo>
                </a:path>
                <a:path w="4165600" h="2030095">
                  <a:moveTo>
                    <a:pt x="326517" y="1015110"/>
                  </a:moveTo>
                  <a:lnTo>
                    <a:pt x="4165346" y="1015110"/>
                  </a:lnTo>
                </a:path>
                <a:path w="4165600" h="2030095">
                  <a:moveTo>
                    <a:pt x="0" y="676782"/>
                  </a:moveTo>
                  <a:lnTo>
                    <a:pt x="207644" y="676782"/>
                  </a:lnTo>
                </a:path>
                <a:path w="4165600" h="2030095">
                  <a:moveTo>
                    <a:pt x="326517" y="676782"/>
                  </a:moveTo>
                  <a:lnTo>
                    <a:pt x="4165346" y="676782"/>
                  </a:lnTo>
                </a:path>
                <a:path w="4165600" h="2030095">
                  <a:moveTo>
                    <a:pt x="0" y="338454"/>
                  </a:moveTo>
                  <a:lnTo>
                    <a:pt x="4165346" y="338454"/>
                  </a:lnTo>
                </a:path>
                <a:path w="4165600" h="2030095">
                  <a:moveTo>
                    <a:pt x="0" y="0"/>
                  </a:moveTo>
                  <a:lnTo>
                    <a:pt x="4165346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490472" y="3067811"/>
              <a:ext cx="3868420" cy="1336040"/>
            </a:xfrm>
            <a:custGeom>
              <a:avLst/>
              <a:gdLst/>
              <a:ahLst/>
              <a:cxnLst/>
              <a:rect l="l" t="t" r="r" b="b"/>
              <a:pathLst>
                <a:path w="3868420" h="1336039">
                  <a:moveTo>
                    <a:pt x="118872" y="0"/>
                  </a:moveTo>
                  <a:lnTo>
                    <a:pt x="0" y="0"/>
                  </a:lnTo>
                  <a:lnTo>
                    <a:pt x="0" y="1336040"/>
                  </a:lnTo>
                  <a:lnTo>
                    <a:pt x="118872" y="1336040"/>
                  </a:lnTo>
                  <a:lnTo>
                    <a:pt x="118872" y="0"/>
                  </a:lnTo>
                  <a:close/>
                </a:path>
                <a:path w="3868420" h="1336039">
                  <a:moveTo>
                    <a:pt x="536448" y="0"/>
                  </a:moveTo>
                  <a:lnTo>
                    <a:pt x="417576" y="0"/>
                  </a:lnTo>
                  <a:lnTo>
                    <a:pt x="417576" y="1336040"/>
                  </a:lnTo>
                  <a:lnTo>
                    <a:pt x="536448" y="1336040"/>
                  </a:lnTo>
                  <a:lnTo>
                    <a:pt x="536448" y="0"/>
                  </a:lnTo>
                  <a:close/>
                </a:path>
                <a:path w="3868420" h="1336039">
                  <a:moveTo>
                    <a:pt x="952500" y="166116"/>
                  </a:moveTo>
                  <a:lnTo>
                    <a:pt x="833628" y="166116"/>
                  </a:lnTo>
                  <a:lnTo>
                    <a:pt x="833628" y="1336040"/>
                  </a:lnTo>
                  <a:lnTo>
                    <a:pt x="952500" y="1336040"/>
                  </a:lnTo>
                  <a:lnTo>
                    <a:pt x="952500" y="166116"/>
                  </a:lnTo>
                  <a:close/>
                </a:path>
                <a:path w="3868420" h="1336039">
                  <a:moveTo>
                    <a:pt x="1368552" y="835152"/>
                  </a:moveTo>
                  <a:lnTo>
                    <a:pt x="1249680" y="835152"/>
                  </a:lnTo>
                  <a:lnTo>
                    <a:pt x="1249680" y="1336040"/>
                  </a:lnTo>
                  <a:lnTo>
                    <a:pt x="1368552" y="1336040"/>
                  </a:lnTo>
                  <a:lnTo>
                    <a:pt x="1368552" y="835152"/>
                  </a:lnTo>
                  <a:close/>
                </a:path>
                <a:path w="3868420" h="1336039">
                  <a:moveTo>
                    <a:pt x="1786128" y="835152"/>
                  </a:moveTo>
                  <a:lnTo>
                    <a:pt x="1667256" y="835152"/>
                  </a:lnTo>
                  <a:lnTo>
                    <a:pt x="1667256" y="1336040"/>
                  </a:lnTo>
                  <a:lnTo>
                    <a:pt x="1786128" y="1336040"/>
                  </a:lnTo>
                  <a:lnTo>
                    <a:pt x="1786128" y="835152"/>
                  </a:lnTo>
                  <a:close/>
                </a:path>
                <a:path w="3868420" h="1336039">
                  <a:moveTo>
                    <a:pt x="2202180" y="667512"/>
                  </a:moveTo>
                  <a:lnTo>
                    <a:pt x="2083308" y="667512"/>
                  </a:lnTo>
                  <a:lnTo>
                    <a:pt x="2083308" y="1336040"/>
                  </a:lnTo>
                  <a:lnTo>
                    <a:pt x="2202180" y="1336040"/>
                  </a:lnTo>
                  <a:lnTo>
                    <a:pt x="2202180" y="667512"/>
                  </a:lnTo>
                  <a:close/>
                </a:path>
                <a:path w="3868420" h="1336039">
                  <a:moveTo>
                    <a:pt x="2618232" y="1001268"/>
                  </a:moveTo>
                  <a:lnTo>
                    <a:pt x="2499360" y="1001268"/>
                  </a:lnTo>
                  <a:lnTo>
                    <a:pt x="2499360" y="1336040"/>
                  </a:lnTo>
                  <a:lnTo>
                    <a:pt x="2618232" y="1336040"/>
                  </a:lnTo>
                  <a:lnTo>
                    <a:pt x="2618232" y="1001268"/>
                  </a:lnTo>
                  <a:close/>
                </a:path>
                <a:path w="3868420" h="1336039">
                  <a:moveTo>
                    <a:pt x="3035808" y="1001268"/>
                  </a:moveTo>
                  <a:lnTo>
                    <a:pt x="2916936" y="1001268"/>
                  </a:lnTo>
                  <a:lnTo>
                    <a:pt x="2916936" y="1336040"/>
                  </a:lnTo>
                  <a:lnTo>
                    <a:pt x="3035808" y="1336040"/>
                  </a:lnTo>
                  <a:lnTo>
                    <a:pt x="3035808" y="1001268"/>
                  </a:lnTo>
                  <a:close/>
                </a:path>
                <a:path w="3868420" h="1336039">
                  <a:moveTo>
                    <a:pt x="3451860" y="1085088"/>
                  </a:moveTo>
                  <a:lnTo>
                    <a:pt x="3332988" y="1085088"/>
                  </a:lnTo>
                  <a:lnTo>
                    <a:pt x="3332988" y="1336040"/>
                  </a:lnTo>
                  <a:lnTo>
                    <a:pt x="3451860" y="1336040"/>
                  </a:lnTo>
                  <a:lnTo>
                    <a:pt x="3451860" y="1085088"/>
                  </a:lnTo>
                  <a:close/>
                </a:path>
                <a:path w="3868420" h="1336039">
                  <a:moveTo>
                    <a:pt x="3867912" y="1001268"/>
                  </a:moveTo>
                  <a:lnTo>
                    <a:pt x="3749040" y="1001268"/>
                  </a:lnTo>
                  <a:lnTo>
                    <a:pt x="3749040" y="1336040"/>
                  </a:lnTo>
                  <a:lnTo>
                    <a:pt x="3867912" y="1336040"/>
                  </a:lnTo>
                  <a:lnTo>
                    <a:pt x="3867912" y="1001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609344" y="2084831"/>
              <a:ext cx="3868420" cy="2319020"/>
            </a:xfrm>
            <a:custGeom>
              <a:avLst/>
              <a:gdLst/>
              <a:ahLst/>
              <a:cxnLst/>
              <a:rect l="l" t="t" r="r" b="b"/>
              <a:pathLst>
                <a:path w="3868420" h="2319020">
                  <a:moveTo>
                    <a:pt x="118872" y="0"/>
                  </a:moveTo>
                  <a:lnTo>
                    <a:pt x="0" y="0"/>
                  </a:lnTo>
                  <a:lnTo>
                    <a:pt x="0" y="2319020"/>
                  </a:lnTo>
                  <a:lnTo>
                    <a:pt x="118872" y="2319020"/>
                  </a:lnTo>
                  <a:lnTo>
                    <a:pt x="118872" y="0"/>
                  </a:lnTo>
                  <a:close/>
                </a:path>
                <a:path w="3868420" h="2319020">
                  <a:moveTo>
                    <a:pt x="536448" y="1159764"/>
                  </a:moveTo>
                  <a:lnTo>
                    <a:pt x="417576" y="1159764"/>
                  </a:lnTo>
                  <a:lnTo>
                    <a:pt x="417576" y="2319020"/>
                  </a:lnTo>
                  <a:lnTo>
                    <a:pt x="536448" y="2319020"/>
                  </a:lnTo>
                  <a:lnTo>
                    <a:pt x="536448" y="1159764"/>
                  </a:lnTo>
                  <a:close/>
                </a:path>
                <a:path w="3868420" h="2319020">
                  <a:moveTo>
                    <a:pt x="952500" y="1545336"/>
                  </a:moveTo>
                  <a:lnTo>
                    <a:pt x="833628" y="1545336"/>
                  </a:lnTo>
                  <a:lnTo>
                    <a:pt x="833628" y="2319020"/>
                  </a:lnTo>
                  <a:lnTo>
                    <a:pt x="952500" y="2319020"/>
                  </a:lnTo>
                  <a:lnTo>
                    <a:pt x="952500" y="1545336"/>
                  </a:lnTo>
                  <a:close/>
                </a:path>
                <a:path w="3868420" h="2319020">
                  <a:moveTo>
                    <a:pt x="1368552" y="1255776"/>
                  </a:moveTo>
                  <a:lnTo>
                    <a:pt x="1249680" y="1255776"/>
                  </a:lnTo>
                  <a:lnTo>
                    <a:pt x="1249680" y="2319020"/>
                  </a:lnTo>
                  <a:lnTo>
                    <a:pt x="1368552" y="2319020"/>
                  </a:lnTo>
                  <a:lnTo>
                    <a:pt x="1368552" y="1255776"/>
                  </a:lnTo>
                  <a:close/>
                </a:path>
                <a:path w="3868420" h="2319020">
                  <a:moveTo>
                    <a:pt x="1786128" y="1836420"/>
                  </a:moveTo>
                  <a:lnTo>
                    <a:pt x="1667256" y="1836420"/>
                  </a:lnTo>
                  <a:lnTo>
                    <a:pt x="1667256" y="2319020"/>
                  </a:lnTo>
                  <a:lnTo>
                    <a:pt x="1786128" y="2319020"/>
                  </a:lnTo>
                  <a:lnTo>
                    <a:pt x="1786128" y="1836420"/>
                  </a:lnTo>
                  <a:close/>
                </a:path>
                <a:path w="3868420" h="2319020">
                  <a:moveTo>
                    <a:pt x="2202180" y="1932432"/>
                  </a:moveTo>
                  <a:lnTo>
                    <a:pt x="2083308" y="1932432"/>
                  </a:lnTo>
                  <a:lnTo>
                    <a:pt x="2083308" y="2319020"/>
                  </a:lnTo>
                  <a:lnTo>
                    <a:pt x="2202180" y="2319020"/>
                  </a:lnTo>
                  <a:lnTo>
                    <a:pt x="2202180" y="1932432"/>
                  </a:lnTo>
                  <a:close/>
                </a:path>
                <a:path w="3868420" h="2319020">
                  <a:moveTo>
                    <a:pt x="2618232" y="1932432"/>
                  </a:moveTo>
                  <a:lnTo>
                    <a:pt x="2499360" y="1932432"/>
                  </a:lnTo>
                  <a:lnTo>
                    <a:pt x="2499360" y="2319020"/>
                  </a:lnTo>
                  <a:lnTo>
                    <a:pt x="2618232" y="2319020"/>
                  </a:lnTo>
                  <a:lnTo>
                    <a:pt x="2618232" y="1932432"/>
                  </a:lnTo>
                  <a:close/>
                </a:path>
                <a:path w="3868420" h="2319020">
                  <a:moveTo>
                    <a:pt x="3035808" y="2221992"/>
                  </a:moveTo>
                  <a:lnTo>
                    <a:pt x="2916936" y="2221992"/>
                  </a:lnTo>
                  <a:lnTo>
                    <a:pt x="2916936" y="2319020"/>
                  </a:lnTo>
                  <a:lnTo>
                    <a:pt x="3035808" y="2319020"/>
                  </a:lnTo>
                  <a:lnTo>
                    <a:pt x="3035808" y="2221992"/>
                  </a:lnTo>
                  <a:close/>
                </a:path>
                <a:path w="3868420" h="2319020">
                  <a:moveTo>
                    <a:pt x="3867912" y="2221992"/>
                  </a:moveTo>
                  <a:lnTo>
                    <a:pt x="3749040" y="2221992"/>
                  </a:lnTo>
                  <a:lnTo>
                    <a:pt x="3749040" y="2319020"/>
                  </a:lnTo>
                  <a:lnTo>
                    <a:pt x="3867912" y="2319020"/>
                  </a:lnTo>
                  <a:lnTo>
                    <a:pt x="3867912" y="222199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329055" y="1697608"/>
              <a:ext cx="4237990" cy="2779395"/>
            </a:xfrm>
            <a:custGeom>
              <a:avLst/>
              <a:gdLst/>
              <a:ahLst/>
              <a:cxnLst/>
              <a:rect l="l" t="t" r="r" b="b"/>
              <a:pathLst>
                <a:path w="4237990" h="2779395">
                  <a:moveTo>
                    <a:pt x="72643" y="2706242"/>
                  </a:moveTo>
                  <a:lnTo>
                    <a:pt x="72643" y="0"/>
                  </a:lnTo>
                </a:path>
                <a:path w="4237990" h="2779395">
                  <a:moveTo>
                    <a:pt x="0" y="2706242"/>
                  </a:moveTo>
                  <a:lnTo>
                    <a:pt x="72643" y="2706242"/>
                  </a:lnTo>
                </a:path>
                <a:path w="4237990" h="2779395">
                  <a:moveTo>
                    <a:pt x="0" y="2368422"/>
                  </a:moveTo>
                  <a:lnTo>
                    <a:pt x="72643" y="2368422"/>
                  </a:lnTo>
                </a:path>
                <a:path w="4237990" h="2779395">
                  <a:moveTo>
                    <a:pt x="0" y="2030094"/>
                  </a:moveTo>
                  <a:lnTo>
                    <a:pt x="72643" y="2030094"/>
                  </a:lnTo>
                </a:path>
                <a:path w="4237990" h="2779395">
                  <a:moveTo>
                    <a:pt x="0" y="1691766"/>
                  </a:moveTo>
                  <a:lnTo>
                    <a:pt x="72643" y="1691766"/>
                  </a:lnTo>
                </a:path>
                <a:path w="4237990" h="2779395">
                  <a:moveTo>
                    <a:pt x="0" y="1353439"/>
                  </a:moveTo>
                  <a:lnTo>
                    <a:pt x="72643" y="1353439"/>
                  </a:lnTo>
                </a:path>
                <a:path w="4237990" h="2779395">
                  <a:moveTo>
                    <a:pt x="0" y="1015110"/>
                  </a:moveTo>
                  <a:lnTo>
                    <a:pt x="72643" y="1015110"/>
                  </a:lnTo>
                </a:path>
                <a:path w="4237990" h="2779395">
                  <a:moveTo>
                    <a:pt x="0" y="676782"/>
                  </a:moveTo>
                  <a:lnTo>
                    <a:pt x="72643" y="676782"/>
                  </a:lnTo>
                </a:path>
                <a:path w="4237990" h="2779395">
                  <a:moveTo>
                    <a:pt x="0" y="338454"/>
                  </a:moveTo>
                  <a:lnTo>
                    <a:pt x="72643" y="338454"/>
                  </a:lnTo>
                </a:path>
                <a:path w="4237990" h="2779395">
                  <a:moveTo>
                    <a:pt x="0" y="0"/>
                  </a:moveTo>
                  <a:lnTo>
                    <a:pt x="72643" y="0"/>
                  </a:lnTo>
                </a:path>
                <a:path w="4237990" h="2779395">
                  <a:moveTo>
                    <a:pt x="72643" y="2706242"/>
                  </a:moveTo>
                  <a:lnTo>
                    <a:pt x="4237990" y="2706242"/>
                  </a:lnTo>
                </a:path>
                <a:path w="4237990" h="2779395">
                  <a:moveTo>
                    <a:pt x="72643" y="2706242"/>
                  </a:moveTo>
                  <a:lnTo>
                    <a:pt x="72643" y="2778798"/>
                  </a:lnTo>
                </a:path>
                <a:path w="4237990" h="2779395">
                  <a:moveTo>
                    <a:pt x="489076" y="2706242"/>
                  </a:moveTo>
                  <a:lnTo>
                    <a:pt x="489076" y="2778798"/>
                  </a:lnTo>
                </a:path>
                <a:path w="4237990" h="2779395">
                  <a:moveTo>
                    <a:pt x="905128" y="2706242"/>
                  </a:moveTo>
                  <a:lnTo>
                    <a:pt x="905128" y="2778798"/>
                  </a:lnTo>
                </a:path>
                <a:path w="4237990" h="2779395">
                  <a:moveTo>
                    <a:pt x="1322705" y="2706242"/>
                  </a:moveTo>
                  <a:lnTo>
                    <a:pt x="1322705" y="2778798"/>
                  </a:lnTo>
                </a:path>
                <a:path w="4237990" h="2779395">
                  <a:moveTo>
                    <a:pt x="1738757" y="2706242"/>
                  </a:moveTo>
                  <a:lnTo>
                    <a:pt x="1738757" y="2778798"/>
                  </a:lnTo>
                </a:path>
                <a:path w="4237990" h="2779395">
                  <a:moveTo>
                    <a:pt x="2154809" y="2706242"/>
                  </a:moveTo>
                  <a:lnTo>
                    <a:pt x="2154809" y="2778798"/>
                  </a:lnTo>
                </a:path>
                <a:path w="4237990" h="2779395">
                  <a:moveTo>
                    <a:pt x="2572385" y="2706242"/>
                  </a:moveTo>
                  <a:lnTo>
                    <a:pt x="2572385" y="2778798"/>
                  </a:lnTo>
                </a:path>
                <a:path w="4237990" h="2779395">
                  <a:moveTo>
                    <a:pt x="2988436" y="2706242"/>
                  </a:moveTo>
                  <a:lnTo>
                    <a:pt x="2988436" y="2778798"/>
                  </a:lnTo>
                </a:path>
                <a:path w="4237990" h="2779395">
                  <a:moveTo>
                    <a:pt x="3404489" y="2706242"/>
                  </a:moveTo>
                  <a:lnTo>
                    <a:pt x="3404489" y="2778798"/>
                  </a:lnTo>
                </a:path>
                <a:path w="4237990" h="2779395">
                  <a:moveTo>
                    <a:pt x="3822065" y="2706242"/>
                  </a:moveTo>
                  <a:lnTo>
                    <a:pt x="3822065" y="2778798"/>
                  </a:lnTo>
                </a:path>
                <a:path w="4237990" h="2779395">
                  <a:moveTo>
                    <a:pt x="4237990" y="2706242"/>
                  </a:moveTo>
                  <a:lnTo>
                    <a:pt x="4237990" y="2778798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45286" y="1458595"/>
            <a:ext cx="257175" cy="30708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9621" y="4526991"/>
            <a:ext cx="394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28625" algn="l"/>
                <a:tab pos="845185" algn="l"/>
                <a:tab pos="1261745" algn="l"/>
                <a:tab pos="1678939" algn="l"/>
                <a:tab pos="2095500" algn="l"/>
                <a:tab pos="2511425" algn="l"/>
                <a:tab pos="2928620" algn="l"/>
                <a:tab pos="3345179" algn="l"/>
                <a:tab pos="3703954" algn="l"/>
              </a:tabLst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5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7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8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9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4471" y="2677546"/>
            <a:ext cx="254000" cy="750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Percent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85750" y="1524508"/>
            <a:ext cx="8077200" cy="1917064"/>
            <a:chOff x="285750" y="1524508"/>
            <a:chExt cx="8077200" cy="1917064"/>
          </a:xfrm>
        </p:grpSpPr>
        <p:sp>
          <p:nvSpPr>
            <p:cNvPr id="20" name="object 20"/>
            <p:cNvSpPr/>
            <p:nvPr/>
          </p:nvSpPr>
          <p:spPr>
            <a:xfrm>
              <a:off x="5798058" y="2963561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30">
                  <a:moveTo>
                    <a:pt x="125586" y="0"/>
                  </a:moveTo>
                  <a:lnTo>
                    <a:pt x="0" y="0"/>
                  </a:lnTo>
                  <a:lnTo>
                    <a:pt x="0" y="125586"/>
                  </a:lnTo>
                  <a:lnTo>
                    <a:pt x="125586" y="125586"/>
                  </a:lnTo>
                  <a:lnTo>
                    <a:pt x="12558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798058" y="3315986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586" y="0"/>
                  </a:moveTo>
                  <a:lnTo>
                    <a:pt x="0" y="0"/>
                  </a:lnTo>
                  <a:lnTo>
                    <a:pt x="0" y="125586"/>
                  </a:lnTo>
                  <a:lnTo>
                    <a:pt x="125586" y="125586"/>
                  </a:lnTo>
                  <a:lnTo>
                    <a:pt x="12558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85750" y="1524508"/>
              <a:ext cx="8077200" cy="381000"/>
            </a:xfrm>
            <a:custGeom>
              <a:avLst/>
              <a:gdLst/>
              <a:ahLst/>
              <a:cxnLst/>
              <a:rect l="l" t="t" r="r" b="b"/>
              <a:pathLst>
                <a:path w="8077200" h="381000">
                  <a:moveTo>
                    <a:pt x="8013700" y="0"/>
                  </a:moveTo>
                  <a:lnTo>
                    <a:pt x="63500" y="0"/>
                  </a:lnTo>
                  <a:lnTo>
                    <a:pt x="38785" y="4992"/>
                  </a:lnTo>
                  <a:lnTo>
                    <a:pt x="18600" y="18605"/>
                  </a:lnTo>
                  <a:lnTo>
                    <a:pt x="4990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0" y="342209"/>
                  </a:lnTo>
                  <a:lnTo>
                    <a:pt x="18600" y="362394"/>
                  </a:lnTo>
                  <a:lnTo>
                    <a:pt x="38785" y="376007"/>
                  </a:lnTo>
                  <a:lnTo>
                    <a:pt x="63500" y="380999"/>
                  </a:lnTo>
                  <a:lnTo>
                    <a:pt x="8013700" y="380999"/>
                  </a:lnTo>
                  <a:lnTo>
                    <a:pt x="8038409" y="376007"/>
                  </a:lnTo>
                  <a:lnTo>
                    <a:pt x="8058594" y="362394"/>
                  </a:lnTo>
                  <a:lnTo>
                    <a:pt x="8072207" y="342209"/>
                  </a:lnTo>
                  <a:lnTo>
                    <a:pt x="8077200" y="317500"/>
                  </a:lnTo>
                  <a:lnTo>
                    <a:pt x="8077200" y="63500"/>
                  </a:lnTo>
                  <a:lnTo>
                    <a:pt x="8072207" y="38790"/>
                  </a:lnTo>
                  <a:lnTo>
                    <a:pt x="8058594" y="18605"/>
                  </a:lnTo>
                  <a:lnTo>
                    <a:pt x="8038409" y="4992"/>
                  </a:lnTo>
                  <a:lnTo>
                    <a:pt x="801370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69889" y="2774088"/>
            <a:ext cx="1296035" cy="73025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Control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Self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Targeting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25016" y="1533525"/>
            <a:ext cx="56070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Self-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targeting</a:t>
            </a:r>
            <a:r>
              <a:rPr kumimoji="0" sz="20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Benefit</a:t>
            </a:r>
            <a:r>
              <a:rPr kumimoji="0" sz="2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Incidence</a:t>
            </a:r>
            <a:r>
              <a:rPr kumimoji="0" sz="20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Compared</a:t>
            </a:r>
            <a:r>
              <a:rPr kumimoji="0" sz="2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20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Control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343150"/>
            <a:ext cx="48059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b="0" i="1" dirty="0">
                <a:solidFill>
                  <a:srgbClr val="FFFFFF"/>
                </a:solidFill>
                <a:latin typeface="Noto Sans"/>
                <a:cs typeface="Noto Sans"/>
              </a:rPr>
              <a:t>Policy Implications and Future Directions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15" y="0"/>
            <a:ext cx="9093784" cy="50634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7502" y="936116"/>
            <a:ext cx="6747509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approaches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should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tailored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specific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country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contexts,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considering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local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conditions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constraints.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637" y="1571625"/>
            <a:ext cx="100012" cy="1143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6127" y="1230883"/>
            <a:ext cx="3174365" cy="638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Key</a:t>
            </a:r>
            <a:r>
              <a:rPr kumimoji="0" sz="1200" b="1" i="1" u="none" strike="noStrike" kern="0" cap="none" spc="7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Contextual</a:t>
            </a:r>
            <a:r>
              <a:rPr kumimoji="0" sz="1200" b="1" i="1" u="none" strike="noStrike" kern="0" cap="none" spc="6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Factors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83515" marR="5080" lvl="0" indent="0" defTabSz="914400" eaLnBrk="1" fontAlgn="auto" latinLnBrk="0" hangingPunct="1">
              <a:lnSpc>
                <a:spcPct val="1245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4925" algn="l"/>
              </a:tabLst>
              <a:defRPr/>
            </a:pP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Data</a:t>
            </a:r>
            <a:r>
              <a:rPr kumimoji="0" sz="950" b="1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availability: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	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Quality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coverage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 information systems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8637" y="2003044"/>
            <a:ext cx="142875" cy="546100"/>
            <a:chOff x="528637" y="2003044"/>
            <a:chExt cx="142875" cy="5461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637" y="2003044"/>
              <a:ext cx="85725" cy="114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637" y="2434590"/>
              <a:ext cx="142875" cy="1143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269363" y="1950847"/>
            <a:ext cx="17760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Government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ability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implement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8661" y="2382393"/>
            <a:ext cx="1745614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Strength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local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social</a:t>
            </a:r>
            <a:r>
              <a:rPr kumimoji="0" sz="9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networks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100" y="1915236"/>
            <a:ext cx="1442720" cy="817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24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Administrative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capacity: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complex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69850" marR="154305" lvl="0" indent="0" defTabSz="914400" eaLnBrk="1" fontAlgn="auto" latinLnBrk="0" hangingPunct="1">
              <a:lnSpc>
                <a:spcPct val="1245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Community</a:t>
            </a:r>
            <a:r>
              <a:rPr kumimoji="0" sz="950" b="1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structures: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institutions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8637" y="1556766"/>
            <a:ext cx="4371975" cy="1423670"/>
            <a:chOff x="528637" y="1556766"/>
            <a:chExt cx="4371975" cy="142367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637" y="2866008"/>
              <a:ext cx="128587" cy="1143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4951" y="1556766"/>
              <a:ext cx="85598" cy="8572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075433" y="2814066"/>
            <a:ext cx="177927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Geographic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concentration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versus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6076" y="2778455"/>
            <a:ext cx="1139190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24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distribution: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dispersion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poverty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2885" y="1203451"/>
            <a:ext cx="3726179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Implementation</a:t>
            </a:r>
            <a:r>
              <a:rPr kumimoji="0" sz="1200" b="1" i="1" u="none" strike="noStrike" kern="0" cap="none" spc="1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Principles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88595" marR="0" lvl="0" indent="0" defTabSz="91440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25" b="1" i="1" u="none" strike="noStrike" kern="0" cap="none" spc="0" normalizeH="0" baseline="2923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Pilot</a:t>
            </a:r>
            <a:r>
              <a:rPr kumimoji="0" sz="1425" b="1" i="1" u="none" strike="noStrike" kern="0" cap="none" spc="-75" normalizeH="0" baseline="2923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425" b="1" i="1" u="none" strike="noStrike" kern="0" cap="none" spc="0" normalizeH="0" baseline="2923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testing:</a:t>
            </a:r>
            <a:r>
              <a:rPr kumimoji="0" sz="1425" b="1" i="1" u="none" strike="noStrike" kern="0" cap="none" spc="719" normalizeH="0" baseline="2923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Experiment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multiple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approaches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before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scaling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63"/>
            <a:ext cx="9144000" cy="2808605"/>
            <a:chOff x="0" y="63"/>
            <a:chExt cx="9144000" cy="280860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4951" y="1945386"/>
              <a:ext cx="85598" cy="857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14951" y="2334005"/>
              <a:ext cx="85598" cy="857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14951" y="2722625"/>
              <a:ext cx="85598" cy="8572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614425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979289" y="1885899"/>
            <a:ext cx="408241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25" b="1" i="1" u="none" strike="noStrike" kern="0" cap="none" spc="0" normalizeH="0" baseline="2923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Transparency:</a:t>
            </a:r>
            <a:r>
              <a:rPr kumimoji="0" sz="1425" b="1" i="1" u="none" strike="noStrike" kern="0" cap="none" spc="667" normalizeH="0" baseline="2923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Clear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communication</a:t>
            </a:r>
            <a:r>
              <a:rPr kumimoji="0" sz="9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about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criteria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processes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79289" y="2269363"/>
            <a:ext cx="55181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Flexibility: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31307" y="2255011"/>
            <a:ext cx="317754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Adapt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methods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changing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conditions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lessons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learned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79289" y="2657678"/>
            <a:ext cx="3222625" cy="3117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54100" marR="5080" lvl="0" indent="-1042035" defTabSz="914400" eaLnBrk="1" fontAlgn="auto" latinLnBrk="0" hangingPunct="1">
              <a:lnSpc>
                <a:spcPts val="111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Complementarity:</a:t>
            </a:r>
            <a:r>
              <a:rPr kumimoji="0" sz="950" b="1" i="1" u="none" strike="noStrike" kern="0" cap="none" spc="1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Combine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methods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leverage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strengths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offset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weaknesses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518985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Context-Specific</a:t>
            </a:r>
            <a:r>
              <a:rPr spc="8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Targeting</a:t>
            </a:r>
            <a:r>
              <a:rPr spc="85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725828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486156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Policy</a:t>
            </a:r>
            <a:r>
              <a:rPr spc="5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Implications</a:t>
            </a:r>
            <a:r>
              <a:rPr spc="5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and</a:t>
            </a:r>
            <a:r>
              <a:rPr spc="55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Recommendations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30504" y="1412989"/>
            <a:ext cx="4183379" cy="733425"/>
            <a:chOff x="330504" y="1412989"/>
            <a:chExt cx="4183379" cy="733425"/>
          </a:xfrm>
        </p:grpSpPr>
        <p:sp>
          <p:nvSpPr>
            <p:cNvPr id="8" name="object 8"/>
            <p:cNvSpPr/>
            <p:nvPr/>
          </p:nvSpPr>
          <p:spPr>
            <a:xfrm>
              <a:off x="330504" y="1412989"/>
              <a:ext cx="4183379" cy="733425"/>
            </a:xfrm>
            <a:custGeom>
              <a:avLst/>
              <a:gdLst/>
              <a:ahLst/>
              <a:cxnLst/>
              <a:rect l="l" t="t" r="r" b="b"/>
              <a:pathLst>
                <a:path w="4183379" h="733425">
                  <a:moveTo>
                    <a:pt x="4183379" y="0"/>
                  </a:moveTo>
                  <a:lnTo>
                    <a:pt x="0" y="0"/>
                  </a:lnTo>
                  <a:lnTo>
                    <a:pt x="0" y="732929"/>
                  </a:lnTo>
                  <a:lnTo>
                    <a:pt x="4183379" y="732929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942" y="1484503"/>
              <a:ext cx="200025" cy="2000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954" y="1534477"/>
              <a:ext cx="100012" cy="10001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30504" y="2217407"/>
            <a:ext cx="4183379" cy="733425"/>
            <a:chOff x="330504" y="2217407"/>
            <a:chExt cx="4183379" cy="733425"/>
          </a:xfrm>
        </p:grpSpPr>
        <p:sp>
          <p:nvSpPr>
            <p:cNvPr id="12" name="object 12"/>
            <p:cNvSpPr/>
            <p:nvPr/>
          </p:nvSpPr>
          <p:spPr>
            <a:xfrm>
              <a:off x="330504" y="2217407"/>
              <a:ext cx="4183379" cy="733425"/>
            </a:xfrm>
            <a:custGeom>
              <a:avLst/>
              <a:gdLst/>
              <a:ahLst/>
              <a:cxnLst/>
              <a:rect l="l" t="t" r="r" b="b"/>
              <a:pathLst>
                <a:path w="4183379" h="733425">
                  <a:moveTo>
                    <a:pt x="4183379" y="0"/>
                  </a:moveTo>
                  <a:lnTo>
                    <a:pt x="0" y="0"/>
                  </a:lnTo>
                  <a:lnTo>
                    <a:pt x="0" y="732929"/>
                  </a:lnTo>
                  <a:lnTo>
                    <a:pt x="4183379" y="732929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942" y="2288793"/>
              <a:ext cx="200025" cy="2000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954" y="2338768"/>
              <a:ext cx="100012" cy="10001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30504" y="3021698"/>
            <a:ext cx="4183379" cy="733425"/>
            <a:chOff x="330504" y="3021698"/>
            <a:chExt cx="4183379" cy="733425"/>
          </a:xfrm>
        </p:grpSpPr>
        <p:sp>
          <p:nvSpPr>
            <p:cNvPr id="16" name="object 16"/>
            <p:cNvSpPr/>
            <p:nvPr/>
          </p:nvSpPr>
          <p:spPr>
            <a:xfrm>
              <a:off x="330504" y="3021698"/>
              <a:ext cx="4183379" cy="733425"/>
            </a:xfrm>
            <a:custGeom>
              <a:avLst/>
              <a:gdLst/>
              <a:ahLst/>
              <a:cxnLst/>
              <a:rect l="l" t="t" r="r" b="b"/>
              <a:pathLst>
                <a:path w="4183379" h="733425">
                  <a:moveTo>
                    <a:pt x="4183379" y="0"/>
                  </a:moveTo>
                  <a:lnTo>
                    <a:pt x="0" y="0"/>
                  </a:lnTo>
                  <a:lnTo>
                    <a:pt x="0" y="732929"/>
                  </a:lnTo>
                  <a:lnTo>
                    <a:pt x="4183379" y="732929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942" y="3093212"/>
              <a:ext cx="200025" cy="2000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8203" y="3143186"/>
              <a:ext cx="87510" cy="100012"/>
            </a:xfrm>
            <a:prstGeom prst="rect">
              <a:avLst/>
            </a:prstGeom>
          </p:spPr>
        </p:pic>
      </p:grp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30504" y="1412989"/>
          <a:ext cx="4172585" cy="3014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Embrace</a:t>
                      </a:r>
                      <a:r>
                        <a:rPr sz="850" b="1" i="1" spc="-2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Hybrid</a:t>
                      </a:r>
                      <a:r>
                        <a:rPr sz="850" b="1" i="1" spc="-2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Approaches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2105" marR="365125" indent="24130">
                        <a:lnSpc>
                          <a:spcPct val="104299"/>
                        </a:lnSpc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Combine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multiple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targeting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methods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(e.g.,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geographic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+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PMT,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or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PMT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+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community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validation)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leverage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complementary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strengths</a:t>
                      </a:r>
                      <a:r>
                        <a:rPr sz="700" i="1" spc="1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mitigate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individual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weaknesses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85090" marB="0">
                    <a:lnL w="28575">
                      <a:solidFill>
                        <a:srgbClr val="1A5276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Develop Dynamic</a:t>
                      </a:r>
                      <a:r>
                        <a:rPr sz="850" b="1" i="1" spc="-2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Systems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2105" marR="361950" indent="24130">
                        <a:lnSpc>
                          <a:spcPct val="104299"/>
                        </a:lnSpc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Implement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regular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recertification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processes</a:t>
                      </a:r>
                      <a:r>
                        <a:rPr sz="700" i="1" spc="10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on-demand</a:t>
                      </a:r>
                      <a:r>
                        <a:rPr sz="700" i="1" spc="10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applications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capture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changes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household</a:t>
                      </a:r>
                      <a:r>
                        <a:rPr sz="700" i="1" spc="1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circumstances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reduce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exclusion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errors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over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2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time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20650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Invest</a:t>
                      </a:r>
                      <a:r>
                        <a:rPr sz="850" b="1" i="1" spc="-3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in</a:t>
                      </a:r>
                      <a:r>
                        <a:rPr sz="850" b="1" i="1" spc="-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Social</a:t>
                      </a:r>
                      <a:r>
                        <a:rPr sz="850" b="1" i="1" spc="-4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Registries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2105" marR="372745" indent="24130">
                        <a:lnSpc>
                          <a:spcPct val="104299"/>
                        </a:lnSpc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Build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comprehensive,</a:t>
                      </a:r>
                      <a:r>
                        <a:rPr sz="700" i="1" spc="9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integrated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social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registries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that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cover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more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than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just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program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beneficiaries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enable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rapid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response</a:t>
                      </a:r>
                      <a:r>
                        <a:rPr sz="700" i="1" spc="9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during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crises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program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adaptations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20650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Strengthen</a:t>
                      </a:r>
                      <a:r>
                        <a:rPr sz="850" b="1" i="1" spc="-3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Grievance</a:t>
                      </a:r>
                      <a:r>
                        <a:rPr sz="850" b="1" i="1" spc="-4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Mechanisms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332105" marR="349885" indent="24130">
                        <a:lnSpc>
                          <a:spcPct val="104299"/>
                        </a:lnSpc>
                        <a:spcBef>
                          <a:spcPts val="54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Establish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accessible,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responsive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appeals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systems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correct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targeting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errors,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enhance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accountability,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build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public</a:t>
                      </a:r>
                      <a:r>
                        <a:rPr sz="700" i="1" spc="9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trust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social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protection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programs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21285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1A5276">
                        <a:alpha val="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object 20"/>
          <p:cNvGrpSpPr/>
          <p:nvPr/>
        </p:nvGrpSpPr>
        <p:grpSpPr>
          <a:xfrm>
            <a:off x="401942" y="3897553"/>
            <a:ext cx="200025" cy="200025"/>
            <a:chOff x="401942" y="3897553"/>
            <a:chExt cx="200025" cy="20002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942" y="3897553"/>
              <a:ext cx="200025" cy="2000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954" y="3947566"/>
              <a:ext cx="100012" cy="10001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30504" y="1113027"/>
            <a:ext cx="4528185" cy="228600"/>
            <a:chOff x="330504" y="1113027"/>
            <a:chExt cx="4528185" cy="22860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0504" y="1113027"/>
              <a:ext cx="228600" cy="2286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4804" y="1177226"/>
              <a:ext cx="100012" cy="1000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30038" y="1113027"/>
              <a:ext cx="228600" cy="2286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81855" y="1177226"/>
              <a:ext cx="125014" cy="10001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29006" y="797813"/>
            <a:ext cx="8364855" cy="514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Evidence</a:t>
            </a:r>
            <a:r>
              <a:rPr kumimoji="0" sz="850" b="0" i="1" u="none" strike="noStrike" kern="0" cap="none" spc="-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from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approaches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across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diverse</a:t>
            </a:r>
            <a:r>
              <a:rPr kumimoji="0" sz="8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contexts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yields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important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policy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implications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designing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more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effective, equitable,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responsive</a:t>
            </a:r>
            <a:r>
              <a:rPr kumimoji="0" sz="8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social protection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systems.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3624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36465" algn="l"/>
              </a:tabLst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Strategic</a:t>
            </a:r>
            <a:r>
              <a:rPr kumimoji="0" sz="1050" b="1" i="1" u="none" strike="noStrike" kern="0" cap="none" spc="-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Policy</a:t>
            </a:r>
            <a:r>
              <a:rPr kumimoji="0" sz="1050" b="1" i="1" u="none" strike="noStrike" kern="0" cap="none" spc="-4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Recommendations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	Context-Specific</a:t>
            </a:r>
            <a:r>
              <a:rPr kumimoji="0" sz="1050" b="1" i="1" u="none" strike="noStrike" kern="0" cap="none" spc="-6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Considerations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630039" y="1412989"/>
            <a:ext cx="4183379" cy="733425"/>
            <a:chOff x="4630039" y="1412989"/>
            <a:chExt cx="4183379" cy="733425"/>
          </a:xfrm>
        </p:grpSpPr>
        <p:sp>
          <p:nvSpPr>
            <p:cNvPr id="30" name="object 30"/>
            <p:cNvSpPr/>
            <p:nvPr/>
          </p:nvSpPr>
          <p:spPr>
            <a:xfrm>
              <a:off x="4630039" y="1412989"/>
              <a:ext cx="4183379" cy="733425"/>
            </a:xfrm>
            <a:custGeom>
              <a:avLst/>
              <a:gdLst/>
              <a:ahLst/>
              <a:cxnLst/>
              <a:rect l="l" t="t" r="r" b="b"/>
              <a:pathLst>
                <a:path w="4183379" h="733425">
                  <a:moveTo>
                    <a:pt x="4183380" y="0"/>
                  </a:moveTo>
                  <a:lnTo>
                    <a:pt x="0" y="0"/>
                  </a:lnTo>
                  <a:lnTo>
                    <a:pt x="0" y="732929"/>
                  </a:lnTo>
                  <a:lnTo>
                    <a:pt x="4183380" y="732929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01540" y="1484503"/>
              <a:ext cx="200025" cy="2000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39005" y="1534477"/>
              <a:ext cx="125014" cy="10001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4630039" y="2217407"/>
            <a:ext cx="4183379" cy="733425"/>
            <a:chOff x="4630039" y="2217407"/>
            <a:chExt cx="4183379" cy="733425"/>
          </a:xfrm>
        </p:grpSpPr>
        <p:sp>
          <p:nvSpPr>
            <p:cNvPr id="34" name="object 34"/>
            <p:cNvSpPr/>
            <p:nvPr/>
          </p:nvSpPr>
          <p:spPr>
            <a:xfrm>
              <a:off x="4630039" y="2217407"/>
              <a:ext cx="4183379" cy="733425"/>
            </a:xfrm>
            <a:custGeom>
              <a:avLst/>
              <a:gdLst/>
              <a:ahLst/>
              <a:cxnLst/>
              <a:rect l="l" t="t" r="r" b="b"/>
              <a:pathLst>
                <a:path w="4183379" h="733425">
                  <a:moveTo>
                    <a:pt x="4183380" y="0"/>
                  </a:moveTo>
                  <a:lnTo>
                    <a:pt x="0" y="0"/>
                  </a:lnTo>
                  <a:lnTo>
                    <a:pt x="0" y="732929"/>
                  </a:lnTo>
                  <a:lnTo>
                    <a:pt x="4183380" y="732929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01540" y="2288793"/>
              <a:ext cx="200025" cy="20002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51578" y="2338768"/>
              <a:ext cx="99886" cy="10001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4630039" y="3021787"/>
            <a:ext cx="4183379" cy="603250"/>
            <a:chOff x="4630039" y="3021787"/>
            <a:chExt cx="4183379" cy="603250"/>
          </a:xfrm>
        </p:grpSpPr>
        <p:sp>
          <p:nvSpPr>
            <p:cNvPr id="38" name="object 38"/>
            <p:cNvSpPr/>
            <p:nvPr/>
          </p:nvSpPr>
          <p:spPr>
            <a:xfrm>
              <a:off x="4630039" y="3021787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80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80" y="602919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01540" y="3093212"/>
              <a:ext cx="200025" cy="2000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64024" y="3143186"/>
              <a:ext cx="75008" cy="100012"/>
            </a:xfrm>
            <a:prstGeom prst="rect">
              <a:avLst/>
            </a:prstGeom>
          </p:spPr>
        </p:pic>
      </p:grp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4626467" y="1412989"/>
          <a:ext cx="4172585" cy="3021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Low-</a:t>
                      </a:r>
                      <a:r>
                        <a:rPr sz="850" b="1" i="1" spc="-2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Income</a:t>
                      </a:r>
                      <a:r>
                        <a:rPr sz="850" b="1" i="1" spc="2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Settings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332740" marR="76200" indent="24130">
                        <a:lnSpc>
                          <a:spcPct val="105000"/>
                        </a:lnSpc>
                        <a:spcBef>
                          <a:spcPts val="610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contexts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with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limited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administrative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capacity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high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informality,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prioritize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simpler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targeting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approaches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(categorical,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geographic)</a:t>
                      </a:r>
                      <a:r>
                        <a:rPr sz="700" i="1" spc="12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or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self-targeting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mechanisms</a:t>
                      </a:r>
                      <a:r>
                        <a:rPr sz="700" i="1" spc="9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that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minimize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administrative</a:t>
                      </a:r>
                      <a:r>
                        <a:rPr sz="700" i="1" spc="1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burden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85090" marB="0">
                    <a:lnL w="28575">
                      <a:solidFill>
                        <a:srgbClr val="1A5276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Middle-Income</a:t>
                      </a:r>
                      <a:r>
                        <a:rPr sz="850" b="1" i="1" spc="-2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Settings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2740" marR="328930" indent="24130">
                        <a:lnSpc>
                          <a:spcPct val="104299"/>
                        </a:lnSpc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Leverage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stronger</a:t>
                      </a:r>
                      <a:r>
                        <a:rPr sz="700" i="1" spc="1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administrative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systems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implement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more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sophisticated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targeting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approaches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(PMT,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income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verification)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while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maintaining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flexibility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for</a:t>
                      </a:r>
                      <a:r>
                        <a:rPr sz="700" i="1" spc="1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crisis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response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20650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Crisis-Prone</a:t>
                      </a:r>
                      <a:r>
                        <a:rPr sz="850" b="1" i="1" spc="-15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A5276"/>
                          </a:solidFill>
                          <a:latin typeface="Noto Sans"/>
                          <a:cs typeface="Noto Sans"/>
                        </a:rPr>
                        <a:t>Regions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332740" marR="179070" indent="24130">
                        <a:lnSpc>
                          <a:spcPct val="104299"/>
                        </a:lnSpc>
                        <a:spcBef>
                          <a:spcPts val="54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Develop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shock-responsive</a:t>
                      </a:r>
                      <a:r>
                        <a:rPr sz="700" i="1" spc="1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targeting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systems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with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pre-positioned</a:t>
                      </a:r>
                      <a:r>
                        <a:rPr sz="700" i="1" spc="1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registries,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early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warning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triggers,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flexible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expansion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mechanisms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to</a:t>
                      </a:r>
                      <a:r>
                        <a:rPr sz="700" i="1" spc="5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enable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rapid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response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20650" marB="0">
                    <a:lnL w="28575">
                      <a:solidFill>
                        <a:srgbClr val="1A5276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335"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850" b="1" i="1" dirty="0">
                          <a:solidFill>
                            <a:srgbClr val="D25300"/>
                          </a:solidFill>
                          <a:latin typeface="Noto Sans"/>
                          <a:cs typeface="Noto Sans"/>
                        </a:rPr>
                        <a:t>Key</a:t>
                      </a:r>
                      <a:r>
                        <a:rPr sz="850" b="1" i="1" spc="-40" dirty="0">
                          <a:solidFill>
                            <a:srgbClr val="D2530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D25300"/>
                          </a:solidFill>
                          <a:latin typeface="Noto Sans"/>
                          <a:cs typeface="Noto Sans"/>
                        </a:rPr>
                        <a:t>Insight</a:t>
                      </a:r>
                      <a:endParaRPr sz="850">
                        <a:latin typeface="Noto Sans"/>
                        <a:cs typeface="Noto Sans"/>
                      </a:endParaRPr>
                    </a:p>
                    <a:p>
                      <a:pPr marL="60960" marR="123189" indent="24130">
                        <a:lnSpc>
                          <a:spcPct val="105000"/>
                        </a:lnSpc>
                        <a:spcBef>
                          <a:spcPts val="675"/>
                        </a:spcBef>
                      </a:pP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The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most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effective</a:t>
                      </a:r>
                      <a:r>
                        <a:rPr sz="700" i="1" spc="1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targeting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approaches</a:t>
                      </a:r>
                      <a:r>
                        <a:rPr sz="700" i="1" spc="9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balance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technical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considerations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with</a:t>
                      </a:r>
                      <a:r>
                        <a:rPr sz="700" i="1" spc="7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political</a:t>
                      </a:r>
                      <a:r>
                        <a:rPr sz="700" i="1" spc="5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economy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factors,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recognizing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that</a:t>
                      </a:r>
                      <a:r>
                        <a:rPr sz="700" i="1" spc="6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public</a:t>
                      </a:r>
                      <a:r>
                        <a:rPr sz="700" i="1" spc="8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political</a:t>
                      </a:r>
                      <a:r>
                        <a:rPr sz="700" i="1" spc="4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support</a:t>
                      </a:r>
                      <a:r>
                        <a:rPr sz="700" i="1" spc="9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is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essential</a:t>
                      </a:r>
                      <a:r>
                        <a:rPr sz="700" i="1" spc="7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for</a:t>
                      </a:r>
                      <a:r>
                        <a:rPr sz="700" i="1" spc="6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program</a:t>
                      </a:r>
                      <a:r>
                        <a:rPr sz="700" i="1" spc="8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sustainability</a:t>
                      </a:r>
                      <a:r>
                        <a:rPr sz="700" i="1" spc="4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25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and</a:t>
                      </a:r>
                      <a:r>
                        <a:rPr sz="700" i="1" spc="50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C3D50"/>
                          </a:solidFill>
                          <a:latin typeface="Noto Sans"/>
                          <a:cs typeface="Noto Sans"/>
                        </a:rPr>
                        <a:t>impact.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T="120014" marB="0">
                    <a:lnL w="28575">
                      <a:solidFill>
                        <a:srgbClr val="D25300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D25300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701540" y="3796119"/>
            <a:ext cx="85723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276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861" y="712723"/>
            <a:ext cx="82321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42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Numerous</a:t>
            </a:r>
            <a:r>
              <a:rPr kumimoji="0" sz="700" b="0" i="0" u="none" strike="noStrike" kern="0" cap="none" spc="6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targeting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methods</a:t>
            </a:r>
            <a:r>
              <a:rPr kumimoji="0" sz="700" b="0" i="0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sz="700" b="0" i="0" u="none" strike="noStrike" kern="0" cap="none" spc="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been</a:t>
            </a:r>
            <a:r>
              <a:rPr kumimoji="0" sz="700" b="0" i="0" u="none" strike="noStrike" kern="0" cap="none" spc="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used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practice,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growing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empirical</a:t>
            </a:r>
            <a:r>
              <a:rPr kumimoji="0" sz="700" b="0" i="0" u="none" strike="noStrike" kern="0" cap="none" spc="8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literature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700" b="0" i="0" u="none" strike="noStrike" kern="0" cap="none" spc="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helping</a:t>
            </a:r>
            <a:r>
              <a:rPr kumimoji="0" sz="700" b="0" i="0" u="none" strike="noStrike" kern="0" cap="none" spc="6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us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understand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how</a:t>
            </a:r>
            <a:r>
              <a:rPr kumimoji="0" sz="700" b="0" i="0" u="none" strike="noStrike" kern="0" cap="none" spc="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700" b="0" i="0" u="none" strike="noStrike" kern="0" cap="none" spc="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make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trade-offs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across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them.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However,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several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broader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issues</a:t>
            </a:r>
            <a:r>
              <a:rPr kumimoji="0" sz="700" b="0" i="0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warrant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careful</a:t>
            </a: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consideration</a:t>
            </a:r>
            <a:r>
              <a:rPr kumimoji="0" sz="700" b="0" i="0" u="none" strike="noStrike" kern="0" cap="none" spc="6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as</a:t>
            </a:r>
            <a:r>
              <a:rPr kumimoji="0" sz="700" b="0" i="0" u="none" strike="noStrike" kern="0" cap="none" spc="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we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work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700" b="0" i="0" u="none" strike="noStrike" kern="0" cap="none" spc="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improve</a:t>
            </a:r>
            <a:r>
              <a:rPr kumimoji="0" sz="700" b="0" i="0" u="none" strike="noStrike" kern="0" cap="none" spc="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these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systems.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8472" y="1154302"/>
            <a:ext cx="4146550" cy="1377950"/>
            <a:chOff x="378472" y="1154302"/>
            <a:chExt cx="4146550" cy="1377950"/>
          </a:xfrm>
        </p:grpSpPr>
        <p:sp>
          <p:nvSpPr>
            <p:cNvPr id="4" name="object 4"/>
            <p:cNvSpPr/>
            <p:nvPr/>
          </p:nvSpPr>
          <p:spPr>
            <a:xfrm>
              <a:off x="378472" y="1154302"/>
              <a:ext cx="4146550" cy="1377950"/>
            </a:xfrm>
            <a:custGeom>
              <a:avLst/>
              <a:gdLst/>
              <a:ahLst/>
              <a:cxnLst/>
              <a:rect l="l" t="t" r="r" b="b"/>
              <a:pathLst>
                <a:path w="4146550" h="1377950">
                  <a:moveTo>
                    <a:pt x="41398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224"/>
                  </a:lnTo>
                  <a:lnTo>
                    <a:pt x="0" y="1371473"/>
                  </a:lnTo>
                  <a:lnTo>
                    <a:pt x="6350" y="1377823"/>
                  </a:lnTo>
                  <a:lnTo>
                    <a:pt x="4139806" y="1377823"/>
                  </a:lnTo>
                  <a:lnTo>
                    <a:pt x="4146156" y="1371473"/>
                  </a:lnTo>
                  <a:lnTo>
                    <a:pt x="4146156" y="6350"/>
                  </a:lnTo>
                  <a:lnTo>
                    <a:pt x="4139806" y="0"/>
                  </a:lnTo>
                  <a:close/>
                </a:path>
              </a:pathLst>
            </a:custGeom>
            <a:solidFill>
              <a:srgbClr val="F8F7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73049" y="1248917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141909" y="0"/>
                  </a:moveTo>
                  <a:lnTo>
                    <a:pt x="97056" y="7230"/>
                  </a:lnTo>
                  <a:lnTo>
                    <a:pt x="58100" y="27366"/>
                  </a:lnTo>
                  <a:lnTo>
                    <a:pt x="27381" y="58073"/>
                  </a:lnTo>
                  <a:lnTo>
                    <a:pt x="7234" y="97015"/>
                  </a:lnTo>
                  <a:lnTo>
                    <a:pt x="0" y="141859"/>
                  </a:lnTo>
                  <a:lnTo>
                    <a:pt x="7234" y="186715"/>
                  </a:lnTo>
                  <a:lnTo>
                    <a:pt x="27381" y="225689"/>
                  </a:lnTo>
                  <a:lnTo>
                    <a:pt x="58100" y="256433"/>
                  </a:lnTo>
                  <a:lnTo>
                    <a:pt x="97056" y="276600"/>
                  </a:lnTo>
                  <a:lnTo>
                    <a:pt x="141909" y="283845"/>
                  </a:lnTo>
                  <a:lnTo>
                    <a:pt x="186763" y="276600"/>
                  </a:lnTo>
                  <a:lnTo>
                    <a:pt x="225718" y="256433"/>
                  </a:lnTo>
                  <a:lnTo>
                    <a:pt x="256438" y="225689"/>
                  </a:lnTo>
                  <a:lnTo>
                    <a:pt x="276584" y="186715"/>
                  </a:lnTo>
                  <a:lnTo>
                    <a:pt x="283819" y="141859"/>
                  </a:lnTo>
                  <a:lnTo>
                    <a:pt x="276584" y="97015"/>
                  </a:lnTo>
                  <a:lnTo>
                    <a:pt x="256438" y="58073"/>
                  </a:lnTo>
                  <a:lnTo>
                    <a:pt x="225718" y="27366"/>
                  </a:lnTo>
                  <a:lnTo>
                    <a:pt x="186763" y="7230"/>
                  </a:lnTo>
                  <a:lnTo>
                    <a:pt x="141909" y="0"/>
                  </a:lnTo>
                  <a:close/>
                </a:path>
              </a:pathLst>
            </a:custGeom>
            <a:solidFill>
              <a:srgbClr val="3D241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116" y="1310919"/>
              <a:ext cx="127698" cy="15961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60349" y="1613661"/>
            <a:ext cx="3808729" cy="669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Exclusion</a:t>
            </a:r>
            <a:r>
              <a:rPr kumimoji="0" sz="900" b="0" i="0" u="none" strike="noStrike" kern="0" cap="none" spc="-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Error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Problem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1429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targeting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methods—particularly</a:t>
            </a:r>
            <a:r>
              <a:rPr kumimoji="0" sz="700" b="0" i="0" u="none" strike="noStrike" kern="0" cap="none" spc="9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when</a:t>
            </a:r>
            <a:r>
              <a:rPr kumimoji="0" sz="700" b="0" i="0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trying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reach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extreme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poor—have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substantial</a:t>
            </a: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exclusion</a:t>
            </a:r>
            <a:r>
              <a:rPr kumimoji="0" sz="700" b="0" i="0" u="none" strike="noStrike" kern="0" cap="none" spc="6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error.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How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700" b="0" i="0" u="none" strike="noStrike" kern="0" cap="none" spc="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these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methods</a:t>
            </a:r>
            <a:r>
              <a:rPr kumimoji="0" sz="700" b="0" i="0" u="none" strike="noStrike" kern="0" cap="none" spc="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modified</a:t>
            </a:r>
            <a:r>
              <a:rPr kumimoji="0" sz="700" b="0" i="0" u="none" strike="noStrike" kern="0" cap="none" spc="6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700" b="0" i="0" u="none" strike="noStrike" kern="0" cap="none" spc="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substantially</a:t>
            </a:r>
            <a:r>
              <a:rPr kumimoji="0" sz="700" b="0" i="0" u="none" strike="noStrike" kern="0" cap="none" spc="6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eliminate</a:t>
            </a:r>
            <a:r>
              <a:rPr kumimoji="0" sz="700" b="0" i="0" u="none" strike="noStrike" kern="0" cap="none" spc="7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this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error?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grievance</a:t>
            </a:r>
            <a:r>
              <a:rPr kumimoji="0" sz="700" b="0" i="0" u="none" strike="noStrike" kern="0" cap="none" spc="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mechanisms</a:t>
            </a:r>
            <a:r>
              <a:rPr kumimoji="0" sz="700" b="0" i="0" u="none" strike="noStrike" kern="0" cap="none" spc="8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implemented</a:t>
            </a:r>
            <a:r>
              <a:rPr kumimoji="0" sz="700" b="0" i="0" u="none" strike="noStrike" kern="0" cap="none" spc="7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fairly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700" b="0" i="0" u="none" strike="noStrike" kern="0" cap="none" spc="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fix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these</a:t>
            </a:r>
            <a:r>
              <a:rPr kumimoji="0" sz="700" b="0" i="0" u="none" strike="noStrike" kern="0" cap="none" spc="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challenges?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19244" y="1154302"/>
            <a:ext cx="4146550" cy="1377950"/>
            <a:chOff x="4619244" y="1154302"/>
            <a:chExt cx="4146550" cy="1377950"/>
          </a:xfrm>
        </p:grpSpPr>
        <p:sp>
          <p:nvSpPr>
            <p:cNvPr id="9" name="object 9"/>
            <p:cNvSpPr/>
            <p:nvPr/>
          </p:nvSpPr>
          <p:spPr>
            <a:xfrm>
              <a:off x="4619244" y="1154302"/>
              <a:ext cx="4146550" cy="1377950"/>
            </a:xfrm>
            <a:custGeom>
              <a:avLst/>
              <a:gdLst/>
              <a:ahLst/>
              <a:cxnLst/>
              <a:rect l="l" t="t" r="r" b="b"/>
              <a:pathLst>
                <a:path w="4146550" h="1377950">
                  <a:moveTo>
                    <a:pt x="413994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224"/>
                  </a:lnTo>
                  <a:lnTo>
                    <a:pt x="0" y="1371473"/>
                  </a:lnTo>
                  <a:lnTo>
                    <a:pt x="6350" y="1377823"/>
                  </a:lnTo>
                  <a:lnTo>
                    <a:pt x="4139946" y="1377823"/>
                  </a:lnTo>
                  <a:lnTo>
                    <a:pt x="4146296" y="1371473"/>
                  </a:lnTo>
                  <a:lnTo>
                    <a:pt x="4146296" y="6350"/>
                  </a:lnTo>
                  <a:lnTo>
                    <a:pt x="4139946" y="0"/>
                  </a:lnTo>
                  <a:close/>
                </a:path>
              </a:pathLst>
            </a:custGeom>
            <a:solidFill>
              <a:srgbClr val="F8F7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713859" y="1248917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141858" y="0"/>
                  </a:moveTo>
                  <a:lnTo>
                    <a:pt x="97015" y="7230"/>
                  </a:lnTo>
                  <a:lnTo>
                    <a:pt x="58073" y="27366"/>
                  </a:lnTo>
                  <a:lnTo>
                    <a:pt x="27366" y="58073"/>
                  </a:lnTo>
                  <a:lnTo>
                    <a:pt x="7230" y="97015"/>
                  </a:lnTo>
                  <a:lnTo>
                    <a:pt x="0" y="141859"/>
                  </a:lnTo>
                  <a:lnTo>
                    <a:pt x="7230" y="186715"/>
                  </a:lnTo>
                  <a:lnTo>
                    <a:pt x="27366" y="225689"/>
                  </a:lnTo>
                  <a:lnTo>
                    <a:pt x="58073" y="256433"/>
                  </a:lnTo>
                  <a:lnTo>
                    <a:pt x="97015" y="276600"/>
                  </a:lnTo>
                  <a:lnTo>
                    <a:pt x="141858" y="283845"/>
                  </a:lnTo>
                  <a:lnTo>
                    <a:pt x="186715" y="276600"/>
                  </a:lnTo>
                  <a:lnTo>
                    <a:pt x="225689" y="256433"/>
                  </a:lnTo>
                  <a:lnTo>
                    <a:pt x="256433" y="225689"/>
                  </a:lnTo>
                  <a:lnTo>
                    <a:pt x="276600" y="186715"/>
                  </a:lnTo>
                  <a:lnTo>
                    <a:pt x="283844" y="141859"/>
                  </a:lnTo>
                  <a:lnTo>
                    <a:pt x="276600" y="97015"/>
                  </a:lnTo>
                  <a:lnTo>
                    <a:pt x="256433" y="58073"/>
                  </a:lnTo>
                  <a:lnTo>
                    <a:pt x="225689" y="27366"/>
                  </a:lnTo>
                  <a:lnTo>
                    <a:pt x="186715" y="7230"/>
                  </a:lnTo>
                  <a:lnTo>
                    <a:pt x="141858" y="0"/>
                  </a:lnTo>
                  <a:close/>
                </a:path>
              </a:pathLst>
            </a:custGeom>
            <a:solidFill>
              <a:srgbClr val="3D241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1837" y="1310919"/>
              <a:ext cx="127698" cy="15961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701921" y="1613661"/>
            <a:ext cx="3945254" cy="8216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Transparency</a:t>
            </a:r>
            <a:r>
              <a:rPr kumimoji="0" sz="900" b="0" i="0" u="none" strike="noStrike" kern="0" cap="none" spc="-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1429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Income-based</a:t>
            </a:r>
            <a:r>
              <a:rPr kumimoji="0" sz="700" b="0" i="0" u="none" strike="noStrike" kern="0" cap="none" spc="7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targeting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establishes</a:t>
            </a:r>
            <a:r>
              <a:rPr kumimoji="0" sz="700" b="0" i="0" u="none" strike="noStrike" kern="0" cap="none" spc="6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clear,</a:t>
            </a:r>
            <a:r>
              <a:rPr kumimoji="0" sz="700" b="0" i="0" u="none" strike="noStrike" kern="0" cap="none" spc="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transparent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rules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"right"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programs.</a:t>
            </a:r>
            <a:r>
              <a:rPr kumimoji="0" sz="700" b="0" i="0" u="none" strike="noStrike" kern="0" cap="none" spc="6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But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complex</a:t>
            </a:r>
            <a:r>
              <a:rPr kumimoji="0" sz="700" b="0" i="0" u="none" strike="noStrike" kern="0" cap="none" spc="6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PMT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formulas</a:t>
            </a:r>
            <a:r>
              <a:rPr kumimoji="0" sz="700" b="0" i="0" u="none" strike="noStrike" kern="0" cap="none" spc="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community</a:t>
            </a:r>
            <a:r>
              <a:rPr kumimoji="0" sz="700" b="0" i="0" u="none" strike="noStrike" kern="0" cap="none" spc="6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targeting,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how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governments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convey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ex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ante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has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right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700" b="0" i="0" u="none" strike="noStrike" kern="0" cap="none" spc="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program?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we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simplify</a:t>
            </a:r>
            <a:r>
              <a:rPr kumimoji="0" sz="700" b="0" i="0" u="none" strike="noStrike" kern="0" cap="none" spc="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eligibility</a:t>
            </a:r>
            <a:r>
              <a:rPr kumimoji="0" sz="700" b="0" i="0" u="none" strike="noStrike" kern="0" cap="none" spc="6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700" b="0" i="0" u="none" strike="noStrike" kern="0" cap="none" spc="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increase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transparency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without</a:t>
            </a:r>
            <a:r>
              <a:rPr kumimoji="0" sz="700" b="0" i="0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sacrificing</a:t>
            </a: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predictive</a:t>
            </a:r>
            <a:r>
              <a:rPr kumimoji="0" sz="700" b="0" i="0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power?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8472" y="2626614"/>
            <a:ext cx="4146550" cy="1377950"/>
            <a:chOff x="378472" y="2626614"/>
            <a:chExt cx="4146550" cy="1377950"/>
          </a:xfrm>
        </p:grpSpPr>
        <p:sp>
          <p:nvSpPr>
            <p:cNvPr id="14" name="object 14"/>
            <p:cNvSpPr/>
            <p:nvPr/>
          </p:nvSpPr>
          <p:spPr>
            <a:xfrm>
              <a:off x="378472" y="2626614"/>
              <a:ext cx="4146550" cy="1377950"/>
            </a:xfrm>
            <a:custGeom>
              <a:avLst/>
              <a:gdLst/>
              <a:ahLst/>
              <a:cxnLst/>
              <a:rect l="l" t="t" r="r" b="b"/>
              <a:pathLst>
                <a:path w="4146550" h="1377950">
                  <a:moveTo>
                    <a:pt x="41398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224"/>
                  </a:lnTo>
                  <a:lnTo>
                    <a:pt x="0" y="1371473"/>
                  </a:lnTo>
                  <a:lnTo>
                    <a:pt x="6350" y="1377835"/>
                  </a:lnTo>
                  <a:lnTo>
                    <a:pt x="4139806" y="1377835"/>
                  </a:lnTo>
                  <a:lnTo>
                    <a:pt x="4146156" y="1371473"/>
                  </a:lnTo>
                  <a:lnTo>
                    <a:pt x="4146156" y="6350"/>
                  </a:lnTo>
                  <a:lnTo>
                    <a:pt x="4139806" y="0"/>
                  </a:lnTo>
                  <a:close/>
                </a:path>
              </a:pathLst>
            </a:custGeom>
            <a:solidFill>
              <a:srgbClr val="F8F7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73049" y="2721229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141909" y="0"/>
                  </a:moveTo>
                  <a:lnTo>
                    <a:pt x="97056" y="7231"/>
                  </a:lnTo>
                  <a:lnTo>
                    <a:pt x="58100" y="27375"/>
                  </a:lnTo>
                  <a:lnTo>
                    <a:pt x="27381" y="58100"/>
                  </a:lnTo>
                  <a:lnTo>
                    <a:pt x="7234" y="97080"/>
                  </a:lnTo>
                  <a:lnTo>
                    <a:pt x="0" y="141985"/>
                  </a:lnTo>
                  <a:lnTo>
                    <a:pt x="7234" y="186829"/>
                  </a:lnTo>
                  <a:lnTo>
                    <a:pt x="27381" y="225771"/>
                  </a:lnTo>
                  <a:lnTo>
                    <a:pt x="58100" y="256478"/>
                  </a:lnTo>
                  <a:lnTo>
                    <a:pt x="97056" y="276614"/>
                  </a:lnTo>
                  <a:lnTo>
                    <a:pt x="141909" y="283844"/>
                  </a:lnTo>
                  <a:lnTo>
                    <a:pt x="186763" y="276614"/>
                  </a:lnTo>
                  <a:lnTo>
                    <a:pt x="225718" y="256478"/>
                  </a:lnTo>
                  <a:lnTo>
                    <a:pt x="256438" y="225771"/>
                  </a:lnTo>
                  <a:lnTo>
                    <a:pt x="276584" y="186829"/>
                  </a:lnTo>
                  <a:lnTo>
                    <a:pt x="283819" y="141985"/>
                  </a:lnTo>
                  <a:lnTo>
                    <a:pt x="276584" y="97080"/>
                  </a:lnTo>
                  <a:lnTo>
                    <a:pt x="256438" y="58100"/>
                  </a:lnTo>
                  <a:lnTo>
                    <a:pt x="225718" y="27375"/>
                  </a:lnTo>
                  <a:lnTo>
                    <a:pt x="186763" y="7231"/>
                  </a:lnTo>
                  <a:lnTo>
                    <a:pt x="141909" y="0"/>
                  </a:lnTo>
                  <a:close/>
                </a:path>
              </a:pathLst>
            </a:custGeom>
            <a:solidFill>
              <a:srgbClr val="3D241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116" y="2783357"/>
              <a:ext cx="127698" cy="15961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60349" y="3085922"/>
            <a:ext cx="3815715" cy="6699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Static</a:t>
            </a:r>
            <a:r>
              <a:rPr kumimoji="0" sz="900" b="0" i="0" u="none" strike="noStrike" kern="0" cap="none" spc="-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vs.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Dynamic</a:t>
            </a: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Needs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1429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Many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methods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fundamentally</a:t>
            </a:r>
            <a:r>
              <a:rPr kumimoji="0" sz="700" b="0" i="0" u="none" strike="noStrike" kern="0" cap="none" spc="6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static—targeting</a:t>
            </a:r>
            <a:r>
              <a:rPr kumimoji="0" sz="700" b="0" i="0" u="none" strike="noStrike" kern="0" cap="none" spc="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done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infrequently</a:t>
            </a:r>
            <a:r>
              <a:rPr kumimoji="0" sz="700" b="0" i="0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based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long-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running</a:t>
            </a: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predictors.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Yet</a:t>
            </a:r>
            <a:r>
              <a:rPr kumimoji="0" sz="700" b="0" i="0" u="none" strike="noStrike" kern="0" cap="none" spc="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incomes</a:t>
            </a:r>
            <a:r>
              <a:rPr kumimoji="0" sz="700" b="0" i="0" u="none" strike="noStrike" kern="0" cap="none" spc="6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700" b="0" i="0" u="none" strike="noStrike" kern="0" cap="none" spc="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needs</a:t>
            </a:r>
            <a:r>
              <a:rPr kumimoji="0" sz="700" b="0" i="0" u="none" strike="noStrike" kern="0" cap="none" spc="5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700" b="0" i="0" u="none" strike="noStrike" kern="0" cap="none" spc="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change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rapidly.</a:t>
            </a:r>
            <a:r>
              <a:rPr kumimoji="0" sz="700" b="0" i="0" u="none" strike="noStrike" kern="0" cap="none" spc="6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Adapting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these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methods</a:t>
            </a:r>
            <a:r>
              <a:rPr kumimoji="0" sz="700" b="0" i="0" u="none" strike="noStrike" kern="0" cap="none" spc="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700" b="0" i="0" u="none" strike="noStrike" kern="0" cap="none" spc="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capture</a:t>
            </a: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changing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circumstances</a:t>
            </a:r>
            <a:r>
              <a:rPr kumimoji="0" sz="700" b="0" i="0" u="none" strike="noStrike" kern="0" cap="none" spc="7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crucial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700" b="0" i="0" u="none" strike="noStrike" kern="0" cap="none" spc="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future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work.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19244" y="2626614"/>
            <a:ext cx="4146550" cy="1377950"/>
            <a:chOff x="4619244" y="2626614"/>
            <a:chExt cx="4146550" cy="1377950"/>
          </a:xfrm>
        </p:grpSpPr>
        <p:sp>
          <p:nvSpPr>
            <p:cNvPr id="19" name="object 19"/>
            <p:cNvSpPr/>
            <p:nvPr/>
          </p:nvSpPr>
          <p:spPr>
            <a:xfrm>
              <a:off x="4619244" y="2626614"/>
              <a:ext cx="4146550" cy="1377950"/>
            </a:xfrm>
            <a:custGeom>
              <a:avLst/>
              <a:gdLst/>
              <a:ahLst/>
              <a:cxnLst/>
              <a:rect l="l" t="t" r="r" b="b"/>
              <a:pathLst>
                <a:path w="4146550" h="1377950">
                  <a:moveTo>
                    <a:pt x="413994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224"/>
                  </a:lnTo>
                  <a:lnTo>
                    <a:pt x="0" y="1371498"/>
                  </a:lnTo>
                  <a:lnTo>
                    <a:pt x="6350" y="1377848"/>
                  </a:lnTo>
                  <a:lnTo>
                    <a:pt x="4139946" y="1377848"/>
                  </a:lnTo>
                  <a:lnTo>
                    <a:pt x="4146296" y="1371498"/>
                  </a:lnTo>
                  <a:lnTo>
                    <a:pt x="4146296" y="6350"/>
                  </a:lnTo>
                  <a:lnTo>
                    <a:pt x="4139946" y="0"/>
                  </a:lnTo>
                  <a:close/>
                </a:path>
              </a:pathLst>
            </a:custGeom>
            <a:solidFill>
              <a:srgbClr val="F8F7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713859" y="2721229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141858" y="0"/>
                  </a:moveTo>
                  <a:lnTo>
                    <a:pt x="97015" y="7231"/>
                  </a:lnTo>
                  <a:lnTo>
                    <a:pt x="58073" y="27375"/>
                  </a:lnTo>
                  <a:lnTo>
                    <a:pt x="27366" y="58100"/>
                  </a:lnTo>
                  <a:lnTo>
                    <a:pt x="7230" y="97080"/>
                  </a:lnTo>
                  <a:lnTo>
                    <a:pt x="0" y="141985"/>
                  </a:lnTo>
                  <a:lnTo>
                    <a:pt x="7230" y="186829"/>
                  </a:lnTo>
                  <a:lnTo>
                    <a:pt x="27366" y="225771"/>
                  </a:lnTo>
                  <a:lnTo>
                    <a:pt x="58073" y="256478"/>
                  </a:lnTo>
                  <a:lnTo>
                    <a:pt x="97015" y="276614"/>
                  </a:lnTo>
                  <a:lnTo>
                    <a:pt x="141858" y="283844"/>
                  </a:lnTo>
                  <a:lnTo>
                    <a:pt x="186715" y="276614"/>
                  </a:lnTo>
                  <a:lnTo>
                    <a:pt x="225689" y="256478"/>
                  </a:lnTo>
                  <a:lnTo>
                    <a:pt x="256433" y="225771"/>
                  </a:lnTo>
                  <a:lnTo>
                    <a:pt x="276600" y="186829"/>
                  </a:lnTo>
                  <a:lnTo>
                    <a:pt x="283844" y="141985"/>
                  </a:lnTo>
                  <a:lnTo>
                    <a:pt x="276600" y="97080"/>
                  </a:lnTo>
                  <a:lnTo>
                    <a:pt x="256433" y="58100"/>
                  </a:lnTo>
                  <a:lnTo>
                    <a:pt x="225689" y="27375"/>
                  </a:lnTo>
                  <a:lnTo>
                    <a:pt x="186715" y="7231"/>
                  </a:lnTo>
                  <a:lnTo>
                    <a:pt x="141858" y="0"/>
                  </a:lnTo>
                  <a:close/>
                </a:path>
              </a:pathLst>
            </a:custGeom>
            <a:solidFill>
              <a:srgbClr val="3D241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1837" y="2783357"/>
              <a:ext cx="127698" cy="15961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701921" y="3085922"/>
            <a:ext cx="3973195" cy="6699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Integrated</a:t>
            </a:r>
            <a:r>
              <a:rPr kumimoji="0" sz="900" b="0" i="0" u="none" strike="noStrike" kern="0" cap="none" spc="-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Approaches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1429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How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these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methods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work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concert?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700" b="0" i="0" u="none" strike="noStrike" kern="0" cap="none" spc="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example,</a:t>
            </a:r>
            <a:r>
              <a:rPr kumimoji="0" sz="700" b="0" i="0" u="none" strike="noStrike" kern="0" cap="none" spc="6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using</a:t>
            </a:r>
            <a:r>
              <a:rPr kumimoji="0" sz="700" b="0" i="0" u="none" strike="noStrike" kern="0" cap="none" spc="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universal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transfers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high-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poverty-</a:t>
            </a: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density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neighborhoods</a:t>
            </a:r>
            <a:r>
              <a:rPr kumimoji="0" sz="700" b="0" i="0" u="none" strike="noStrike" kern="0" cap="none" spc="9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but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PMT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low-poverty-density</a:t>
            </a:r>
            <a:r>
              <a:rPr kumimoji="0" sz="700" b="0" i="0" u="none" strike="noStrike" kern="0" cap="none" spc="7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ones.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Would</a:t>
            </a:r>
            <a:r>
              <a:rPr kumimoji="0" sz="700" b="0" i="0" u="none" strike="noStrike" kern="0" cap="none" spc="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this</a:t>
            </a:r>
            <a:r>
              <a:rPr kumimoji="0" sz="700" b="0" i="0" u="none" strike="noStrike" kern="0" cap="none" spc="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reduce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error?</a:t>
            </a:r>
            <a:r>
              <a:rPr kumimoji="0" sz="700" b="0" i="0" u="none" strike="noStrike" kern="0" cap="none" spc="2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How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would</a:t>
            </a: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people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view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700" b="0" i="0" u="none" strike="noStrike" kern="0" cap="none" spc="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fairness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700" b="0" i="0" u="none" strike="noStrike" kern="0" cap="none" spc="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using</a:t>
            </a:r>
            <a:r>
              <a:rPr kumimoji="0" sz="700" b="0" i="0" u="none" strike="noStrike" kern="0" cap="none" spc="4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different</a:t>
            </a:r>
            <a:r>
              <a:rPr kumimoji="0" sz="700" b="0" i="0" u="none" strike="noStrike" kern="0" cap="none" spc="3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methods</a:t>
            </a:r>
            <a:r>
              <a:rPr kumimoji="0" sz="700" b="0" i="0" u="none" strike="noStrike" kern="0" cap="none" spc="5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within</a:t>
            </a:r>
            <a:r>
              <a:rPr kumimoji="0" sz="700" b="0" i="0" u="none" strike="noStrike" kern="0" cap="none" spc="4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700" b="0" i="0" u="none" strike="noStrike" kern="0" cap="none" spc="1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same</a:t>
            </a:r>
            <a:r>
              <a:rPr kumimoji="0" sz="700" b="0" i="0" u="none" strike="noStrike" kern="0" cap="none" spc="35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504B48"/>
                </a:solidFill>
                <a:effectLst/>
                <a:uLnTx/>
                <a:uFillTx/>
                <a:latin typeface="Arial"/>
                <a:cs typeface="Arial"/>
              </a:rPr>
              <a:t>country?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63"/>
            <a:ext cx="9144000" cy="643255"/>
            <a:chOff x="0" y="63"/>
            <a:chExt cx="9144000" cy="643255"/>
          </a:xfrm>
        </p:grpSpPr>
        <p:sp>
          <p:nvSpPr>
            <p:cNvPr id="24" name="object 24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614425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31635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Further</a:t>
            </a:r>
            <a:r>
              <a:rPr spc="5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Research</a:t>
            </a:r>
            <a:r>
              <a:rPr spc="45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3182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31925-012B-33F1-9913-7D5928A34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18701D6-9C31-A73C-BA3F-8C4583A7D97F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BC6C1C01-3C39-B224-8A7A-FDA38E4C4E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03EDA03-608A-CB96-3A96-6FC4C4C96D99}"/>
                </a:ext>
              </a:extLst>
            </p:cNvPr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D175CF4-1DF6-D464-42D0-6772DE3A761F}"/>
                </a:ext>
              </a:extLst>
            </p:cNvPr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36BDB8CC-42D8-65F9-BCB0-82B4D4448D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772" y="179705"/>
            <a:ext cx="3018028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dirty="0">
                <a:solidFill>
                  <a:schemeClr val="bg1"/>
                </a:solidFill>
              </a:rPr>
              <a:t>Defining Need</a:t>
            </a:r>
            <a:endParaRPr spc="-1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149AC-9C30-204D-BAF8-5346561F9970}"/>
                  </a:ext>
                </a:extLst>
              </p:cNvPr>
              <p:cNvSpPr txBox="1"/>
              <p:nvPr/>
            </p:nvSpPr>
            <p:spPr>
              <a:xfrm>
                <a:off x="533400" y="1101626"/>
                <a:ext cx="7391400" cy="2897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  <m:d>
                      <m:d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,….</m:t>
                        </m:r>
                        <m:sSub>
                          <m:sSub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b>
                        </m:sSub>
                      </m:e>
                    </m:d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𝑖𝑠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𝑡h𝑒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𝑠𝑜𝑐𝑖𝑎𝑙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𝑢𝑡𝑖𝑙𝑖𝑡𝑦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𝑎𝑠𝑠𝑜𝑐𝑖𝑎𝑡𝑒𝑑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𝑤𝑖𝑡h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𝑓𝑎𝑚𝑖𝑙𝑦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en-US" sz="15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consuming a vector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,….</m:t>
                    </m:r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𝑖𝑛</m:t>
                        </m:r>
                      </m:sub>
                    </m:sSub>
                  </m:oMath>
                </a14:m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and assume standard concavity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Families are needy when the social utility is low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Note that we are already assuming anonymity (not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)</a:t>
                </a:r>
              </a:p>
              <a:p>
                <a:pPr marL="1143000" marR="0" lvl="2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Perhaps conditional on some characteristics (gender, historical discrimination)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There is a population of potentially needy, </a:t>
                </a:r>
                <a14:m>
                  <m:oMath xmlns:m="http://schemas.openxmlformats.org/officeDocument/2006/math"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=1,2……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endParaRPr kumimoji="0" lang="en-US" sz="15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There is a budget of transfers of size 1 that can be given to the needy and the number of possible transfers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endParaRPr kumimoji="0" lang="en-US" sz="15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No a priori reason why the transfer amounts could not vary.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149AC-9C30-204D-BAF8-5346561F9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1626"/>
                <a:ext cx="7391400" cy="2897075"/>
              </a:xfrm>
              <a:prstGeom prst="rect">
                <a:avLst/>
              </a:prstGeom>
              <a:blipFill>
                <a:blip r:embed="rId3"/>
                <a:stretch>
                  <a:fillRect l="-413" t="-842" b="-14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136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3202" y="849248"/>
            <a:ext cx="8488680" cy="3435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25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Beyond</a:t>
            </a:r>
            <a:r>
              <a:rPr kumimoji="0" sz="1050" b="0" i="1" u="none" strike="noStrike" kern="0" cap="none" spc="-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identifying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low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incomes,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can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focus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10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10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high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expected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treatment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effects,</a:t>
            </a:r>
            <a:r>
              <a:rPr kumimoji="0" sz="10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selecting</a:t>
            </a:r>
            <a:r>
              <a:rPr kumimoji="0" sz="10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beneficiaries</a:t>
            </a:r>
            <a:r>
              <a:rPr kumimoji="0" sz="10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who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will</a:t>
            </a:r>
            <a:r>
              <a:rPr kumimoji="0" sz="10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most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from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specific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programs</a:t>
            </a:r>
            <a:r>
              <a:rPr kumimoji="0" sz="105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like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graduation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initiatives</a:t>
            </a:r>
            <a:r>
              <a:rPr kumimoji="0" sz="105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10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preventive</a:t>
            </a:r>
            <a:r>
              <a:rPr kumimoji="0" sz="10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health</a:t>
            </a:r>
            <a:r>
              <a:rPr kumimoji="0" sz="10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subsidies.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5750" y="1457325"/>
            <a:ext cx="2738755" cy="1348740"/>
            <a:chOff x="285750" y="1457325"/>
            <a:chExt cx="2738755" cy="1348740"/>
          </a:xfrm>
        </p:grpSpPr>
        <p:sp>
          <p:nvSpPr>
            <p:cNvPr id="5" name="object 5"/>
            <p:cNvSpPr/>
            <p:nvPr/>
          </p:nvSpPr>
          <p:spPr>
            <a:xfrm>
              <a:off x="314325" y="1457325"/>
              <a:ext cx="2710180" cy="1348740"/>
            </a:xfrm>
            <a:custGeom>
              <a:avLst/>
              <a:gdLst/>
              <a:ahLst/>
              <a:cxnLst/>
              <a:rect l="l" t="t" r="r" b="b"/>
              <a:pathLst>
                <a:path w="2710180" h="1348739">
                  <a:moveTo>
                    <a:pt x="0" y="1348739"/>
                  </a:moveTo>
                  <a:lnTo>
                    <a:pt x="2709799" y="1348739"/>
                  </a:lnTo>
                  <a:lnTo>
                    <a:pt x="2709799" y="0"/>
                  </a:lnTo>
                  <a:lnTo>
                    <a:pt x="0" y="0"/>
                  </a:lnTo>
                  <a:lnTo>
                    <a:pt x="0" y="1348739"/>
                  </a:lnTo>
                  <a:close/>
                </a:path>
              </a:pathLst>
            </a:custGeom>
            <a:solidFill>
              <a:srgbClr val="3497DB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5750" y="1457325"/>
              <a:ext cx="28575" cy="1348740"/>
            </a:xfrm>
            <a:custGeom>
              <a:avLst/>
              <a:gdLst/>
              <a:ahLst/>
              <a:cxnLst/>
              <a:rect l="l" t="t" r="r" b="b"/>
              <a:pathLst>
                <a:path w="28575" h="1348739">
                  <a:moveTo>
                    <a:pt x="28575" y="0"/>
                  </a:moveTo>
                  <a:lnTo>
                    <a:pt x="0" y="0"/>
                  </a:lnTo>
                  <a:lnTo>
                    <a:pt x="0" y="1348739"/>
                  </a:lnTo>
                  <a:lnTo>
                    <a:pt x="28575" y="134873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97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4325" y="1602486"/>
            <a:ext cx="2710180" cy="1209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13664" marR="0" lvl="0" indent="0" defTabSz="914400" eaLnBrk="1" fontAlgn="auto" latinLnBrk="0" hangingPunct="1">
              <a:lnSpc>
                <a:spcPts val="140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Treatment</a:t>
            </a:r>
            <a:r>
              <a:rPr kumimoji="0" sz="1200" b="1" i="1" u="none" strike="noStrike" kern="0" cap="none" spc="9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Effect</a:t>
            </a:r>
            <a:r>
              <a:rPr kumimoji="0" sz="1200" b="1" i="1" u="none" strike="noStrike" kern="0" cap="none" spc="8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13664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Predicting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who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benefits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most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focuses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13664" marR="191770" lvl="0" indent="0" defTabSz="914400" eaLnBrk="1" fontAlgn="auto" latinLnBrk="0" hangingPunct="1">
              <a:lnSpc>
                <a:spcPct val="992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allocation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treatment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effects,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using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data-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driven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methods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estimate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heterogeneity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program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impacts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interventions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like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preventive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health</a:t>
            </a:r>
            <a:r>
              <a:rPr kumimoji="0" sz="9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productive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asset transfers.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This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requires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careful</a:t>
            </a:r>
            <a:r>
              <a:rPr kumimoji="0" sz="95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modeling</a:t>
            </a:r>
            <a:r>
              <a:rPr kumimoji="0" sz="9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validation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02813" y="1457325"/>
            <a:ext cx="2738755" cy="1348740"/>
            <a:chOff x="3202813" y="1457325"/>
            <a:chExt cx="2738755" cy="1348740"/>
          </a:xfrm>
        </p:grpSpPr>
        <p:sp>
          <p:nvSpPr>
            <p:cNvPr id="9" name="object 9"/>
            <p:cNvSpPr/>
            <p:nvPr/>
          </p:nvSpPr>
          <p:spPr>
            <a:xfrm>
              <a:off x="3231388" y="1457325"/>
              <a:ext cx="2710180" cy="1348740"/>
            </a:xfrm>
            <a:custGeom>
              <a:avLst/>
              <a:gdLst/>
              <a:ahLst/>
              <a:cxnLst/>
              <a:rect l="l" t="t" r="r" b="b"/>
              <a:pathLst>
                <a:path w="2710179" h="1348739">
                  <a:moveTo>
                    <a:pt x="0" y="1348739"/>
                  </a:moveTo>
                  <a:lnTo>
                    <a:pt x="2709799" y="1348739"/>
                  </a:lnTo>
                  <a:lnTo>
                    <a:pt x="2709799" y="0"/>
                  </a:lnTo>
                  <a:lnTo>
                    <a:pt x="0" y="0"/>
                  </a:lnTo>
                  <a:lnTo>
                    <a:pt x="0" y="1348739"/>
                  </a:lnTo>
                  <a:close/>
                </a:path>
              </a:pathLst>
            </a:custGeom>
            <a:solidFill>
              <a:srgbClr val="3497DB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202813" y="1457325"/>
              <a:ext cx="28575" cy="1348740"/>
            </a:xfrm>
            <a:custGeom>
              <a:avLst/>
              <a:gdLst/>
              <a:ahLst/>
              <a:cxnLst/>
              <a:rect l="l" t="t" r="r" b="b"/>
              <a:pathLst>
                <a:path w="28575" h="1348739">
                  <a:moveTo>
                    <a:pt x="28575" y="0"/>
                  </a:moveTo>
                  <a:lnTo>
                    <a:pt x="0" y="0"/>
                  </a:lnTo>
                  <a:lnTo>
                    <a:pt x="0" y="1348739"/>
                  </a:lnTo>
                  <a:lnTo>
                    <a:pt x="28575" y="134873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97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31388" y="1556813"/>
            <a:ext cx="2710180" cy="12090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14300" marR="0" lvl="0" indent="0" defTabSz="91440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Emergency</a:t>
            </a:r>
            <a:r>
              <a:rPr kumimoji="0" sz="1200" b="1" i="1" u="none" strike="noStrike" kern="0" cap="none" spc="9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Systems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14300" marR="233045" lvl="0" indent="0" defTabSz="914400" eaLnBrk="1" fontAlgn="auto" latinLnBrk="0" hangingPunct="1">
              <a:lnSpc>
                <a:spcPct val="999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Crisis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situations</a:t>
            </a:r>
            <a:r>
              <a:rPr kumimoji="0" sz="100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such</a:t>
            </a:r>
            <a:r>
              <a:rPr kumimoji="0" sz="100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</a:t>
            </a:r>
            <a:r>
              <a:rPr kumimoji="0" sz="100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natural</a:t>
            </a:r>
            <a:r>
              <a:rPr kumimoji="0" sz="100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disasters, pandemics,</a:t>
            </a:r>
            <a:r>
              <a:rPr kumimoji="0" sz="100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or</a:t>
            </a:r>
            <a:r>
              <a:rPr kumimoji="0" sz="100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economic</a:t>
            </a:r>
            <a:r>
              <a:rPr kumimoji="0" sz="100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shocks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require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rapid</a:t>
            </a:r>
            <a:r>
              <a:rPr kumimoji="0" sz="100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response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approaches</a:t>
            </a:r>
            <a:r>
              <a:rPr kumimoji="0" sz="100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balance</a:t>
            </a:r>
            <a:r>
              <a:rPr kumimoji="0" sz="100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speed,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coverage,</a:t>
            </a:r>
            <a:r>
              <a:rPr kumimoji="0" sz="100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0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accuracy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under</a:t>
            </a:r>
            <a:r>
              <a:rPr kumimoji="0" sz="100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severe</a:t>
            </a:r>
            <a:r>
              <a:rPr kumimoji="0" sz="100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time</a:t>
            </a:r>
            <a:r>
              <a:rPr kumimoji="0" sz="100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0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information constraints.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19748" y="1457325"/>
            <a:ext cx="2738755" cy="1348740"/>
            <a:chOff x="6119748" y="1457325"/>
            <a:chExt cx="2738755" cy="1348740"/>
          </a:xfrm>
        </p:grpSpPr>
        <p:sp>
          <p:nvSpPr>
            <p:cNvPr id="13" name="object 13"/>
            <p:cNvSpPr/>
            <p:nvPr/>
          </p:nvSpPr>
          <p:spPr>
            <a:xfrm>
              <a:off x="6148323" y="1457325"/>
              <a:ext cx="2710180" cy="1348740"/>
            </a:xfrm>
            <a:custGeom>
              <a:avLst/>
              <a:gdLst/>
              <a:ahLst/>
              <a:cxnLst/>
              <a:rect l="l" t="t" r="r" b="b"/>
              <a:pathLst>
                <a:path w="2710179" h="1348739">
                  <a:moveTo>
                    <a:pt x="0" y="1348739"/>
                  </a:moveTo>
                  <a:lnTo>
                    <a:pt x="2709926" y="1348739"/>
                  </a:lnTo>
                  <a:lnTo>
                    <a:pt x="2709926" y="0"/>
                  </a:lnTo>
                  <a:lnTo>
                    <a:pt x="0" y="0"/>
                  </a:lnTo>
                  <a:lnTo>
                    <a:pt x="0" y="1348739"/>
                  </a:lnTo>
                  <a:close/>
                </a:path>
              </a:pathLst>
            </a:custGeom>
            <a:solidFill>
              <a:srgbClr val="3497DB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119748" y="1457325"/>
              <a:ext cx="28575" cy="1348740"/>
            </a:xfrm>
            <a:custGeom>
              <a:avLst/>
              <a:gdLst/>
              <a:ahLst/>
              <a:cxnLst/>
              <a:rect l="l" t="t" r="r" b="b"/>
              <a:pathLst>
                <a:path w="28575" h="1348739">
                  <a:moveTo>
                    <a:pt x="28575" y="0"/>
                  </a:moveTo>
                  <a:lnTo>
                    <a:pt x="0" y="0"/>
                  </a:lnTo>
                  <a:lnTo>
                    <a:pt x="0" y="1348739"/>
                  </a:lnTo>
                  <a:lnTo>
                    <a:pt x="28575" y="134873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497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48323" y="1556813"/>
            <a:ext cx="2710180" cy="12090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14935" marR="0" lvl="0" indent="0" defTabSz="91440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Anticipatory</a:t>
            </a:r>
            <a:r>
              <a:rPr kumimoji="0" sz="1200" b="1" i="1" u="none" strike="noStrike" kern="0" cap="none" spc="10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Assistance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14935" marR="157480" lvl="0" indent="0" defTabSz="914400" eaLnBrk="1" fontAlgn="auto" latinLnBrk="0" hangingPunct="1">
              <a:lnSpc>
                <a:spcPct val="999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Anticipatory</a:t>
            </a:r>
            <a:r>
              <a:rPr kumimoji="0" sz="100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moves 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beyond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reactive</a:t>
            </a:r>
            <a:r>
              <a:rPr kumimoji="0" sz="100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approaches</a:t>
            </a:r>
            <a:r>
              <a:rPr kumimoji="0" sz="100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by</a:t>
            </a:r>
            <a:r>
              <a:rPr kumimoji="0" sz="100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identifying</a:t>
            </a:r>
            <a:r>
              <a:rPr kumimoji="0" sz="10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potential</a:t>
            </a:r>
            <a:r>
              <a:rPr kumimoji="0" sz="100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beneficiaries</a:t>
            </a:r>
            <a:r>
              <a:rPr kumimoji="0" sz="100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before</a:t>
            </a:r>
            <a:r>
              <a:rPr kumimoji="0" sz="100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shocks</a:t>
            </a:r>
            <a:r>
              <a:rPr kumimoji="0" sz="100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occur,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enabling</a:t>
            </a:r>
            <a:r>
              <a:rPr kumimoji="0" sz="100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faster</a:t>
            </a:r>
            <a:r>
              <a:rPr kumimoji="0" sz="100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response</a:t>
            </a:r>
            <a:r>
              <a:rPr kumimoji="0" sz="100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1000" b="0" i="1" u="none" strike="noStrike" kern="0" cap="none" spc="-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better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protection</a:t>
            </a:r>
            <a:r>
              <a:rPr kumimoji="0" sz="100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100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vulnerable</a:t>
            </a:r>
            <a:r>
              <a:rPr kumimoji="0" sz="100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populations</a:t>
            </a:r>
            <a:r>
              <a:rPr kumimoji="0" sz="10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during</a:t>
            </a:r>
            <a:r>
              <a:rPr kumimoji="0" sz="1000" b="0" i="1" u="none" strike="noStrike" kern="0" cap="none" spc="-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crises.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3202" y="3146805"/>
            <a:ext cx="8585835" cy="313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13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Building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social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protection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systems</a:t>
            </a:r>
            <a:r>
              <a:rPr kumimoji="0" sz="9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9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normal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times—identification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cards,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unified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databases,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distribution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channels—improves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crisis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responsiveness.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Countries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pre-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existing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systems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performed</a:t>
            </a:r>
            <a:r>
              <a:rPr kumimoji="0" sz="950" b="0" i="1" u="none" strike="noStrike" kern="0" cap="none" spc="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better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addressing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poverty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during</a:t>
            </a:r>
            <a:r>
              <a:rPr kumimoji="0" sz="9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pandemic,</a:t>
            </a:r>
            <a:r>
              <a:rPr kumimoji="0" sz="950" b="0" i="1" u="none" strike="noStrike" kern="0" cap="none" spc="-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highlighting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importance</a:t>
            </a:r>
            <a:r>
              <a:rPr kumimoji="0" sz="9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readiness</a:t>
            </a:r>
            <a:r>
              <a:rPr kumimoji="0" sz="950" b="0" i="1" u="none" strike="noStrike" kern="0" cap="none" spc="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infrastructure</a:t>
            </a:r>
            <a:r>
              <a:rPr kumimoji="0" sz="9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investment.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131000"/>
            <a:ext cx="9144000" cy="1245870"/>
            <a:chOff x="0" y="131000"/>
            <a:chExt cx="9144000" cy="1245870"/>
          </a:xfrm>
        </p:grpSpPr>
        <p:sp>
          <p:nvSpPr>
            <p:cNvPr id="18" name="object 18"/>
            <p:cNvSpPr/>
            <p:nvPr/>
          </p:nvSpPr>
          <p:spPr>
            <a:xfrm>
              <a:off x="0" y="131000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47977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58572" y="323799"/>
            <a:ext cx="742886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EBEFF0"/>
                </a:solidFill>
              </a:rPr>
              <a:t>Emerging</a:t>
            </a:r>
            <a:r>
              <a:rPr spc="4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Directions:</a:t>
            </a:r>
            <a:r>
              <a:rPr spc="7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Treatment</a:t>
            </a:r>
            <a:r>
              <a:rPr spc="6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Effects</a:t>
            </a:r>
            <a:r>
              <a:rPr spc="5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and</a:t>
            </a:r>
            <a:r>
              <a:rPr spc="6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Emergency</a:t>
            </a:r>
            <a:r>
              <a:rPr spc="55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Response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287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44589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COVID-19:</a:t>
            </a:r>
            <a:r>
              <a:rPr spc="30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Targeting</a:t>
            </a:r>
            <a:r>
              <a:rPr spc="4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in</a:t>
            </a:r>
            <a:r>
              <a:rPr spc="5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Crisis</a:t>
            </a:r>
            <a:r>
              <a:rPr spc="45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Response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30504" y="1113027"/>
            <a:ext cx="4183379" cy="1188720"/>
            <a:chOff x="330504" y="1113027"/>
            <a:chExt cx="4183379" cy="11887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504" y="1113027"/>
              <a:ext cx="228600" cy="228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804" y="1177226"/>
              <a:ext cx="100012" cy="1000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0504" y="1412951"/>
              <a:ext cx="4183379" cy="889000"/>
            </a:xfrm>
            <a:custGeom>
              <a:avLst/>
              <a:gdLst/>
              <a:ahLst/>
              <a:cxnLst/>
              <a:rect l="l" t="t" r="r" b="b"/>
              <a:pathLst>
                <a:path w="4183379" h="889000">
                  <a:moveTo>
                    <a:pt x="4183379" y="0"/>
                  </a:moveTo>
                  <a:lnTo>
                    <a:pt x="0" y="0"/>
                  </a:lnTo>
                  <a:lnTo>
                    <a:pt x="0" y="888669"/>
                  </a:lnTo>
                  <a:lnTo>
                    <a:pt x="4183379" y="888669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30504" y="1412951"/>
              <a:ext cx="21590" cy="889000"/>
            </a:xfrm>
            <a:custGeom>
              <a:avLst/>
              <a:gdLst/>
              <a:ahLst/>
              <a:cxnLst/>
              <a:rect l="l" t="t" r="r" b="b"/>
              <a:pathLst>
                <a:path w="21589" h="889000">
                  <a:moveTo>
                    <a:pt x="21431" y="0"/>
                  </a:moveTo>
                  <a:lnTo>
                    <a:pt x="0" y="0"/>
                  </a:lnTo>
                  <a:lnTo>
                    <a:pt x="0" y="888669"/>
                  </a:lnTo>
                  <a:lnTo>
                    <a:pt x="21431" y="888669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942" y="1484502"/>
              <a:ext cx="200025" cy="2000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203" y="1534477"/>
              <a:ext cx="87510" cy="10001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51936" y="1486661"/>
            <a:ext cx="4162425" cy="446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131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Horizontal</a:t>
            </a:r>
            <a:r>
              <a:rPr kumimoji="0" sz="850" b="1" i="1" u="none" strike="noStrike" kern="0" cap="none" spc="-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Expansion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21310" marR="539115" lvl="0" indent="24130" defTabSz="914400" eaLnBrk="1" fontAlgn="auto" latinLnBrk="0" hangingPunct="1">
              <a:lnSpc>
                <a:spcPct val="104299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Countries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rapidly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expanded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existing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social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registries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include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newly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vulnerable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populations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affected</a:t>
            </a:r>
            <a:r>
              <a:rPr kumimoji="0" sz="7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by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economic</a:t>
            </a:r>
            <a:r>
              <a:rPr kumimoji="0" sz="7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shutdowns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0504" y="2373071"/>
            <a:ext cx="4183379" cy="889000"/>
            <a:chOff x="330504" y="2373071"/>
            <a:chExt cx="4183379" cy="889000"/>
          </a:xfrm>
        </p:grpSpPr>
        <p:sp>
          <p:nvSpPr>
            <p:cNvPr id="16" name="object 16"/>
            <p:cNvSpPr/>
            <p:nvPr/>
          </p:nvSpPr>
          <p:spPr>
            <a:xfrm>
              <a:off x="330504" y="2373071"/>
              <a:ext cx="4183379" cy="889000"/>
            </a:xfrm>
            <a:custGeom>
              <a:avLst/>
              <a:gdLst/>
              <a:ahLst/>
              <a:cxnLst/>
              <a:rect l="l" t="t" r="r" b="b"/>
              <a:pathLst>
                <a:path w="4183379" h="889000">
                  <a:moveTo>
                    <a:pt x="4183379" y="0"/>
                  </a:moveTo>
                  <a:lnTo>
                    <a:pt x="0" y="0"/>
                  </a:lnTo>
                  <a:lnTo>
                    <a:pt x="0" y="888669"/>
                  </a:lnTo>
                  <a:lnTo>
                    <a:pt x="4183379" y="888669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30504" y="2373071"/>
              <a:ext cx="21590" cy="889000"/>
            </a:xfrm>
            <a:custGeom>
              <a:avLst/>
              <a:gdLst/>
              <a:ahLst/>
              <a:cxnLst/>
              <a:rect l="l" t="t" r="r" b="b"/>
              <a:pathLst>
                <a:path w="21589" h="889000">
                  <a:moveTo>
                    <a:pt x="21431" y="0"/>
                  </a:moveTo>
                  <a:lnTo>
                    <a:pt x="0" y="0"/>
                  </a:lnTo>
                  <a:lnTo>
                    <a:pt x="0" y="888669"/>
                  </a:lnTo>
                  <a:lnTo>
                    <a:pt x="21431" y="888669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942" y="2444496"/>
              <a:ext cx="200025" cy="2000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451" y="2494597"/>
              <a:ext cx="75008" cy="10001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51936" y="2447036"/>
            <a:ext cx="4162425" cy="719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131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Digital Registration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21310" marR="95885" lvl="0" indent="24130" defTabSz="914400" eaLnBrk="1" fontAlgn="auto" latinLnBrk="0" hangingPunct="1">
              <a:lnSpc>
                <a:spcPct val="104299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Mobile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online</a:t>
            </a:r>
            <a:r>
              <a:rPr kumimoji="0" sz="7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platforms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enabled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rapid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self-registration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verification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emergency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assistance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21310" marR="298450" lvl="0" indent="20955" defTabSz="914400" eaLnBrk="1" fontAlgn="auto" latinLnBrk="0" hangingPunct="1">
              <a:lnSpc>
                <a:spcPct val="105000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Example:</a:t>
            </a:r>
            <a:r>
              <a:rPr kumimoji="0" sz="600" b="0" i="1" u="none" strike="noStrike" kern="0" cap="none" spc="7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Togo</a:t>
            </a:r>
            <a:r>
              <a:rPr kumimoji="0" sz="600" b="0" i="1" u="none" strike="noStrike" kern="0" cap="none" spc="5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used</a:t>
            </a:r>
            <a:r>
              <a:rPr kumimoji="0" sz="600" b="0" i="1" u="none" strike="noStrike" kern="0" cap="none" spc="7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mobile</a:t>
            </a:r>
            <a:r>
              <a:rPr kumimoji="0" sz="600" b="0" i="1" u="none" strike="noStrike" kern="0" cap="none" spc="6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phone</a:t>
            </a:r>
            <a:r>
              <a:rPr kumimoji="0" sz="600" b="0" i="1" u="none" strike="noStrike" kern="0" cap="none" spc="7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metadata</a:t>
            </a:r>
            <a:r>
              <a:rPr kumimoji="0" sz="600" b="0" i="1" u="none" strike="noStrike" kern="0" cap="none" spc="10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600" b="0" i="1" u="none" strike="noStrike" kern="0" cap="none" spc="5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target,</a:t>
            </a:r>
            <a:r>
              <a:rPr kumimoji="0" sz="600" b="0" i="1" u="none" strike="noStrike" kern="0" cap="none" spc="8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which</a:t>
            </a:r>
            <a:r>
              <a:rPr kumimoji="0" sz="600" b="0" i="1" u="none" strike="noStrike" kern="0" cap="none" spc="6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Aiken</a:t>
            </a:r>
            <a:r>
              <a:rPr kumimoji="0" sz="600" b="0" i="1" u="none" strike="noStrike" kern="0" cap="none" spc="6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et</a:t>
            </a:r>
            <a:r>
              <a:rPr kumimoji="0" sz="600" b="0" i="1" u="none" strike="noStrike" kern="0" cap="none" spc="7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al.</a:t>
            </a:r>
            <a:r>
              <a:rPr kumimoji="0" sz="600" b="0" i="1" u="none" strike="noStrike" kern="0" cap="none" spc="5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(2022)</a:t>
            </a:r>
            <a:r>
              <a:rPr kumimoji="0" sz="600" b="0" i="1" u="none" strike="noStrike" kern="0" cap="none" spc="8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report</a:t>
            </a:r>
            <a:r>
              <a:rPr kumimoji="0" sz="600" b="0" i="1" u="none" strike="noStrike" kern="0" cap="none" spc="5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substantially</a:t>
            </a:r>
            <a:r>
              <a:rPr kumimoji="0" sz="600" b="0" i="1" u="none" strike="noStrike" kern="0" cap="none" spc="50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reduced</a:t>
            </a:r>
            <a:r>
              <a:rPr kumimoji="0" sz="600" b="0" i="1" u="none" strike="noStrike" kern="0" cap="none" spc="7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exclusion</a:t>
            </a:r>
            <a:r>
              <a:rPr kumimoji="0" sz="600" b="0" i="1" u="none" strike="noStrike" kern="0" cap="none" spc="10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errors</a:t>
            </a:r>
            <a:r>
              <a:rPr kumimoji="0" sz="600" b="0" i="1" u="none" strike="noStrike" kern="0" cap="none" spc="7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relative</a:t>
            </a:r>
            <a:r>
              <a:rPr kumimoji="0" sz="600" b="0" i="1" u="none" strike="noStrike" kern="0" cap="none" spc="114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600" b="0" i="1" u="none" strike="noStrike" kern="0" cap="none" spc="7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geography-based</a:t>
            </a:r>
            <a:r>
              <a:rPr kumimoji="0" sz="600" b="0" i="1" u="none" strike="noStrike" kern="0" cap="none" spc="13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600" b="0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targeting.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30504" y="3333229"/>
            <a:ext cx="4183379" cy="889000"/>
            <a:chOff x="330504" y="3333229"/>
            <a:chExt cx="4183379" cy="889000"/>
          </a:xfrm>
        </p:grpSpPr>
        <p:sp>
          <p:nvSpPr>
            <p:cNvPr id="22" name="object 22"/>
            <p:cNvSpPr/>
            <p:nvPr/>
          </p:nvSpPr>
          <p:spPr>
            <a:xfrm>
              <a:off x="330504" y="3333229"/>
              <a:ext cx="4183379" cy="889000"/>
            </a:xfrm>
            <a:custGeom>
              <a:avLst/>
              <a:gdLst/>
              <a:ahLst/>
              <a:cxnLst/>
              <a:rect l="l" t="t" r="r" b="b"/>
              <a:pathLst>
                <a:path w="4183379" h="889000">
                  <a:moveTo>
                    <a:pt x="4183379" y="0"/>
                  </a:moveTo>
                  <a:lnTo>
                    <a:pt x="0" y="0"/>
                  </a:lnTo>
                  <a:lnTo>
                    <a:pt x="0" y="888669"/>
                  </a:lnTo>
                  <a:lnTo>
                    <a:pt x="4183379" y="888669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1A5276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30504" y="3333229"/>
              <a:ext cx="21590" cy="889000"/>
            </a:xfrm>
            <a:custGeom>
              <a:avLst/>
              <a:gdLst/>
              <a:ahLst/>
              <a:cxnLst/>
              <a:rect l="l" t="t" r="r" b="b"/>
              <a:pathLst>
                <a:path w="21589" h="889000">
                  <a:moveTo>
                    <a:pt x="21431" y="0"/>
                  </a:moveTo>
                  <a:lnTo>
                    <a:pt x="0" y="0"/>
                  </a:lnTo>
                  <a:lnTo>
                    <a:pt x="0" y="888669"/>
                  </a:lnTo>
                  <a:lnTo>
                    <a:pt x="21431" y="888669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942" y="3404616"/>
              <a:ext cx="200025" cy="2000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954" y="3454717"/>
              <a:ext cx="100012" cy="10001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51936" y="3406851"/>
            <a:ext cx="4162425" cy="447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131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Alternative</a:t>
            </a:r>
            <a:r>
              <a:rPr kumimoji="0" sz="850" b="1" i="1" u="none" strike="noStrike" kern="0" cap="none" spc="-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Data</a:t>
            </a:r>
            <a:r>
              <a:rPr kumimoji="0" sz="850" b="1" i="1" u="none" strike="noStrike" kern="0" cap="none" spc="-2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Sources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21310" marR="397510" lvl="0" indent="24130" defTabSz="914400" eaLnBrk="1" fontAlgn="auto" latinLnBrk="0" hangingPunct="1">
              <a:lnSpc>
                <a:spcPct val="1045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Satellite</a:t>
            </a:r>
            <a:r>
              <a:rPr kumimoji="0" sz="700" b="0" i="1" u="none" strike="noStrike" kern="0" cap="none" spc="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imagery,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mobile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phone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data,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utility</a:t>
            </a:r>
            <a:r>
              <a:rPr kumimoji="0" sz="700" b="0" i="1" u="none" strike="noStrike" kern="0" cap="none" spc="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records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used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identify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vulnerable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households</a:t>
            </a:r>
            <a:r>
              <a:rPr kumimoji="0" sz="7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when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traditional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data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was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unavailable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30039" y="1113027"/>
            <a:ext cx="228600" cy="228600"/>
            <a:chOff x="4630039" y="1113027"/>
            <a:chExt cx="228600" cy="228600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0039" y="1113027"/>
              <a:ext cx="228600" cy="2286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06874" y="1177226"/>
              <a:ext cx="75008" cy="10001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01574" y="735025"/>
            <a:ext cx="8462645" cy="5772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005" marR="0" lvl="0" indent="0" defTabSz="914400" eaLnBrk="1" fontAlgn="auto" latinLnBrk="0" hangingPunct="1">
              <a:lnSpc>
                <a:spcPts val="101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The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COVID-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19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pandemic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created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unprecedented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challenges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850" b="0" i="1" u="none" strike="noStrike" kern="0" cap="none" spc="3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social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protection</a:t>
            </a:r>
            <a:r>
              <a:rPr kumimoji="0" sz="850" b="0" i="1" u="none" strike="noStrike" kern="0" cap="none" spc="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systems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worldwide,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requiring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rapid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expansion</a:t>
            </a:r>
            <a:r>
              <a:rPr kumimoji="0" sz="85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850" b="0" i="1" u="none" strike="noStrike" kern="0" cap="none" spc="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coverage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850" b="0" i="1" u="none" strike="noStrike" kern="0" cap="none" spc="-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innovative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 approaches</a:t>
            </a:r>
            <a:r>
              <a:rPr kumimoji="0" sz="850" b="0" i="1" u="none" strike="noStrike" kern="0" cap="none" spc="-2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to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12700" marR="0" lvl="0" indent="0" defTabSz="914400" eaLnBrk="1" fontAlgn="auto" latinLnBrk="0" hangingPunct="1">
              <a:lnSpc>
                <a:spcPts val="1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reach</a:t>
            </a:r>
            <a:r>
              <a:rPr kumimoji="0" sz="850" b="0" i="1" u="none" strike="noStrike" kern="0" cap="none" spc="-1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newly</a:t>
            </a:r>
            <a:r>
              <a:rPr kumimoji="0" sz="850" b="0" i="1" u="none" strike="noStrike" kern="0" cap="none" spc="-4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vulnerable</a:t>
            </a:r>
            <a:r>
              <a:rPr kumimoji="0" sz="850" b="0" i="1" u="none" strike="noStrike" kern="0" cap="none" spc="-3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populations.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4635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3770" algn="l"/>
              </a:tabLst>
              <a:defRPr/>
            </a:pP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Emergency</a:t>
            </a:r>
            <a:r>
              <a:rPr kumimoji="0" sz="1050" b="1" i="1" u="none" strike="noStrike" kern="0" cap="none" spc="-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1050" b="1" i="1" u="none" strike="noStrike" kern="0" cap="none" spc="-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Approaches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	Key</a:t>
            </a:r>
            <a:r>
              <a:rPr kumimoji="0" sz="1050" b="1" i="1" u="none" strike="noStrike" kern="0" cap="none" spc="-2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Lessons</a:t>
            </a:r>
            <a:r>
              <a:rPr kumimoji="0" sz="1050" b="1" i="1" u="none" strike="noStrike" kern="0" cap="none" spc="-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1050" b="1" i="1" u="none" strike="noStrike" kern="0" cap="none" spc="-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630039" y="1412951"/>
            <a:ext cx="4183379" cy="603250"/>
            <a:chOff x="4630039" y="1412951"/>
            <a:chExt cx="4183379" cy="603250"/>
          </a:xfrm>
        </p:grpSpPr>
        <p:sp>
          <p:nvSpPr>
            <p:cNvPr id="32" name="object 32"/>
            <p:cNvSpPr/>
            <p:nvPr/>
          </p:nvSpPr>
          <p:spPr>
            <a:xfrm>
              <a:off x="4630039" y="1412951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80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80" y="602919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D25300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630039" y="1412951"/>
              <a:ext cx="21590" cy="603250"/>
            </a:xfrm>
            <a:custGeom>
              <a:avLst/>
              <a:gdLst/>
              <a:ahLst/>
              <a:cxnLst/>
              <a:rect l="l" t="t" r="r" b="b"/>
              <a:pathLst>
                <a:path w="21589" h="603250">
                  <a:moveTo>
                    <a:pt x="21431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21431" y="602919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01540" y="1484502"/>
              <a:ext cx="200025" cy="20002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57801" y="1534477"/>
              <a:ext cx="87510" cy="100012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651470" y="1486661"/>
            <a:ext cx="4162425" cy="446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1945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Invest</a:t>
            </a:r>
            <a:r>
              <a:rPr kumimoji="0" sz="850" b="1" i="1" u="none" strike="noStrike" kern="0" cap="none" spc="-3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850" b="1" i="1" u="none" strike="noStrike" kern="0" cap="none" spc="-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Social</a:t>
            </a:r>
            <a:r>
              <a:rPr kumimoji="0" sz="850" b="1" i="1" u="none" strike="noStrike" kern="0" cap="none" spc="-4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Registries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21945" marR="314325" lvl="0" indent="24130" defTabSz="914400" eaLnBrk="1" fontAlgn="auto" latinLnBrk="0" hangingPunct="1">
              <a:lnSpc>
                <a:spcPct val="104299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Countries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with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comprehensive,</a:t>
            </a:r>
            <a:r>
              <a:rPr kumimoji="0" sz="7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up-to-date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social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registries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were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able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respond</a:t>
            </a:r>
            <a:r>
              <a:rPr kumimoji="0" sz="700" b="0" i="1" u="none" strike="noStrike" kern="0" cap="none" spc="1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more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quickly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effectively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identify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reach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vulnerable</a:t>
            </a:r>
            <a:r>
              <a:rPr kumimoji="0" sz="700" b="0" i="1" u="none" strike="noStrike" kern="0" cap="none" spc="5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populations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630039" y="2087321"/>
            <a:ext cx="4183379" cy="603250"/>
            <a:chOff x="4630039" y="2087321"/>
            <a:chExt cx="4183379" cy="603250"/>
          </a:xfrm>
        </p:grpSpPr>
        <p:sp>
          <p:nvSpPr>
            <p:cNvPr id="38" name="object 38"/>
            <p:cNvSpPr/>
            <p:nvPr/>
          </p:nvSpPr>
          <p:spPr>
            <a:xfrm>
              <a:off x="4630039" y="2087321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80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80" y="602919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D25300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4630039" y="2087321"/>
              <a:ext cx="21590" cy="603250"/>
            </a:xfrm>
            <a:custGeom>
              <a:avLst/>
              <a:gdLst/>
              <a:ahLst/>
              <a:cxnLst/>
              <a:rect l="l" t="t" r="r" b="b"/>
              <a:pathLst>
                <a:path w="21589" h="603250">
                  <a:moveTo>
                    <a:pt x="21431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21431" y="602919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01540" y="2158746"/>
              <a:ext cx="200025" cy="20002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51578" y="2208847"/>
              <a:ext cx="99886" cy="10001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651470" y="2161159"/>
            <a:ext cx="4162425" cy="446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1945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Dynamic</a:t>
            </a:r>
            <a:r>
              <a:rPr kumimoji="0" sz="850" b="1" i="1" u="none" strike="noStrike" kern="0" cap="none" spc="-3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Targeting Systems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21945" marR="156210" lvl="0" indent="24130" defTabSz="914400" eaLnBrk="1" fontAlgn="auto" latinLnBrk="0" hangingPunct="1">
              <a:lnSpc>
                <a:spcPct val="104299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Static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targeting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approaches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failed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capture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rapidly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changing</a:t>
            </a:r>
            <a:r>
              <a:rPr kumimoji="0" sz="700" b="0" i="1" u="none" strike="noStrike" kern="0" cap="none" spc="9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vulnerability;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systems</a:t>
            </a:r>
            <a:r>
              <a:rPr kumimoji="0" sz="700" b="0" i="1" u="none" strike="noStrike" kern="0" cap="none" spc="7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2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that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could</a:t>
            </a:r>
            <a:r>
              <a:rPr kumimoji="0" sz="7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quickly</a:t>
            </a:r>
            <a:r>
              <a:rPr kumimoji="0" sz="700" b="0" i="1" u="none" strike="noStrike" kern="0" cap="none" spc="7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reassess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eligibility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performed</a:t>
            </a:r>
            <a:r>
              <a:rPr kumimoji="0" sz="700" b="0" i="1" u="none" strike="noStrike" kern="0" cap="none" spc="10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better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630039" y="2761691"/>
            <a:ext cx="4183379" cy="603250"/>
            <a:chOff x="4630039" y="2761691"/>
            <a:chExt cx="4183379" cy="603250"/>
          </a:xfrm>
        </p:grpSpPr>
        <p:sp>
          <p:nvSpPr>
            <p:cNvPr id="44" name="object 44"/>
            <p:cNvSpPr/>
            <p:nvPr/>
          </p:nvSpPr>
          <p:spPr>
            <a:xfrm>
              <a:off x="4630039" y="2761691"/>
              <a:ext cx="4183379" cy="603250"/>
            </a:xfrm>
            <a:custGeom>
              <a:avLst/>
              <a:gdLst/>
              <a:ahLst/>
              <a:cxnLst/>
              <a:rect l="l" t="t" r="r" b="b"/>
              <a:pathLst>
                <a:path w="4183379" h="603250">
                  <a:moveTo>
                    <a:pt x="4183380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4183380" y="602919"/>
                  </a:lnTo>
                  <a:lnTo>
                    <a:pt x="4183380" y="0"/>
                  </a:lnTo>
                  <a:close/>
                </a:path>
              </a:pathLst>
            </a:custGeom>
            <a:solidFill>
              <a:srgbClr val="D25300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4630039" y="2761691"/>
              <a:ext cx="21590" cy="603250"/>
            </a:xfrm>
            <a:custGeom>
              <a:avLst/>
              <a:gdLst/>
              <a:ahLst/>
              <a:cxnLst/>
              <a:rect l="l" t="t" r="r" b="b"/>
              <a:pathLst>
                <a:path w="21589" h="603250">
                  <a:moveTo>
                    <a:pt x="21431" y="0"/>
                  </a:moveTo>
                  <a:lnTo>
                    <a:pt x="0" y="0"/>
                  </a:lnTo>
                  <a:lnTo>
                    <a:pt x="0" y="602919"/>
                  </a:lnTo>
                  <a:lnTo>
                    <a:pt x="21431" y="602919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01540" y="2833115"/>
              <a:ext cx="200025" cy="20002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39005" y="2883217"/>
              <a:ext cx="125014" cy="100012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651470" y="2835655"/>
            <a:ext cx="4162425" cy="446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1945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Inclusion-</a:t>
            </a:r>
            <a:r>
              <a:rPr kumimoji="0" sz="850" b="1" i="1" u="none" strike="noStrike" kern="0" cap="none" spc="-2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Exclusion</a:t>
            </a:r>
            <a:r>
              <a:rPr kumimoji="0" sz="850" b="1" i="1" u="none" strike="noStrike" kern="0" cap="none" spc="55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850" b="1" i="1" u="none" strike="noStrike" kern="0" cap="none" spc="-10" normalizeH="0" baseline="0" noProof="0" dirty="0">
                <a:ln>
                  <a:noFill/>
                </a:ln>
                <a:solidFill>
                  <a:srgbClr val="D25300"/>
                </a:solidFill>
                <a:effectLst/>
                <a:uLnTx/>
                <a:uFillTx/>
                <a:latin typeface="Noto Sans"/>
                <a:cs typeface="Noto Sans"/>
              </a:rPr>
              <a:t>Tradeoffs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  <a:p>
            <a:pPr marL="321945" marR="454025" lvl="0" indent="24130" defTabSz="914400" eaLnBrk="1" fontAlgn="auto" latinLnBrk="0" hangingPunct="1">
              <a:lnSpc>
                <a:spcPct val="104299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During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acute</a:t>
            </a:r>
            <a:r>
              <a:rPr kumimoji="0" sz="700" b="0" i="1" u="none" strike="noStrike" kern="0" cap="none" spc="4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crisis,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many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countries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prioritized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speed</a:t>
            </a:r>
            <a:r>
              <a:rPr kumimoji="0" sz="700" b="0" i="1" u="none" strike="noStrike" kern="0" cap="none" spc="8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and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coverage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over</a:t>
            </a:r>
            <a:r>
              <a:rPr kumimoji="0" sz="700" b="0" i="1" u="none" strike="noStrike" kern="0" cap="none" spc="6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precision,</a:t>
            </a:r>
            <a:r>
              <a:rPr kumimoji="0" sz="700" b="0" i="1" u="none" strike="noStrike" kern="0" cap="none" spc="50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accepting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higher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inclusion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errors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to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minimize</a:t>
            </a:r>
            <a:r>
              <a:rPr kumimoji="0" sz="700" b="0" i="1" u="none" strike="noStrike" kern="0" cap="none" spc="5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exclusion</a:t>
            </a:r>
            <a:r>
              <a:rPr kumimoji="0" sz="700" b="0" i="1" u="none" strike="noStrike" kern="0" cap="none" spc="9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of</a:t>
            </a:r>
            <a:r>
              <a:rPr kumimoji="0" sz="700" b="0" i="1" u="none" strike="noStrike" kern="0" cap="none" spc="8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vulnerable</a:t>
            </a:r>
            <a:r>
              <a:rPr kumimoji="0" sz="700" b="0" i="1" u="none" strike="noStrike" kern="0" cap="none" spc="65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700" b="0" i="1" u="none" strike="noStrike" kern="0" cap="none" spc="-10" normalizeH="0" baseline="0" noProof="0" dirty="0">
                <a:ln>
                  <a:noFill/>
                </a:ln>
                <a:solidFill>
                  <a:srgbClr val="2C3D50"/>
                </a:solidFill>
                <a:effectLst/>
                <a:uLnTx/>
                <a:uFillTx/>
                <a:latin typeface="Noto Sans"/>
                <a:cs typeface="Noto Sans"/>
              </a:rPr>
              <a:t>groups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572" y="137922"/>
            <a:ext cx="266319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EBEFF0"/>
                </a:solidFill>
              </a:rPr>
              <a:t>Questions</a:t>
            </a:r>
            <a:r>
              <a:rPr spc="5" dirty="0">
                <a:solidFill>
                  <a:srgbClr val="EBEFF0"/>
                </a:solidFill>
              </a:rPr>
              <a:t> </a:t>
            </a:r>
            <a:r>
              <a:rPr dirty="0">
                <a:solidFill>
                  <a:srgbClr val="EBEFF0"/>
                </a:solidFill>
              </a:rPr>
              <a:t>&amp;</a:t>
            </a:r>
            <a:r>
              <a:rPr spc="50" dirty="0">
                <a:solidFill>
                  <a:srgbClr val="EBEFF0"/>
                </a:solidFill>
              </a:rPr>
              <a:t> </a:t>
            </a:r>
            <a:r>
              <a:rPr spc="-10" dirty="0">
                <a:solidFill>
                  <a:srgbClr val="EBEFF0"/>
                </a:solidFill>
              </a:rPr>
              <a:t>Discussion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87067" y="1160145"/>
            <a:ext cx="477266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Questions</a:t>
            </a:r>
            <a:r>
              <a:rPr kumimoji="0" sz="4050" b="1" i="1" u="none" strike="noStrike" kern="0" cap="none" spc="-4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40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&amp;</a:t>
            </a:r>
            <a:r>
              <a:rPr kumimoji="0" sz="4050" b="1" i="1" u="none" strike="noStrike" kern="0" cap="none" spc="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40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Answers</a:t>
            </a:r>
            <a:endParaRPr kumimoji="0" sz="4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9557" y="4335576"/>
            <a:ext cx="4022725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Thank</a:t>
            </a:r>
            <a:r>
              <a:rPr kumimoji="0" sz="1550" b="1" i="1" u="none" strike="noStrike" kern="0" cap="none" spc="3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you</a:t>
            </a:r>
            <a:r>
              <a:rPr kumimoji="0" sz="1550" b="1" i="1" u="none" strike="noStrike" kern="0" cap="none" spc="6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for</a:t>
            </a:r>
            <a:r>
              <a:rPr kumimoji="0" sz="1550" b="1" i="1" u="none" strike="noStrike" kern="0" cap="none" spc="4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participating</a:t>
            </a:r>
            <a:r>
              <a:rPr kumimoji="0" sz="1550" b="1" i="1" u="none" strike="noStrike" kern="0" cap="none" spc="5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in</a:t>
            </a:r>
            <a:r>
              <a:rPr kumimoji="0" sz="1550" b="1" i="1" u="none" strike="noStrike" kern="0" cap="none" spc="5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today's</a:t>
            </a:r>
            <a:r>
              <a:rPr kumimoji="0" sz="1550" b="1" i="1" u="none" strike="noStrike" kern="0" cap="none" spc="35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 </a:t>
            </a:r>
            <a:r>
              <a:rPr kumimoji="0" sz="1550" b="1" i="1" u="none" strike="noStrike" kern="0" cap="none" spc="-10" normalizeH="0" baseline="0" noProof="0" dirty="0">
                <a:ln>
                  <a:noFill/>
                </a:ln>
                <a:solidFill>
                  <a:srgbClr val="1A5276"/>
                </a:solidFill>
                <a:effectLst/>
                <a:uLnTx/>
                <a:uFillTx/>
                <a:latin typeface="Noto Sans"/>
                <a:cs typeface="Noto Sans"/>
              </a:rPr>
              <a:t>lecture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BC542-79BE-9391-58B6-7E0ECB449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504" y="1412989"/>
            <a:ext cx="8508696" cy="3368561"/>
          </a:xfrm>
        </p:spPr>
        <p:txBody>
          <a:bodyPr/>
          <a:lstStyle/>
          <a:p>
            <a:endParaRPr lang="en-IN" dirty="0"/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23F8F749-937D-0A6A-8570-32FCFB2161B3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4BC91A0E-C4EF-6D73-BD6D-0A5F50AC51A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880DA1B-5380-2ECE-B578-5BFADE2DF4A8}"/>
                </a:ext>
              </a:extLst>
            </p:cNvPr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7D5361EC-3E93-C99E-D1F3-29AAA0D6F54E}"/>
                </a:ext>
              </a:extLst>
            </p:cNvPr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77851F8-F751-F26F-94F4-0F0F7F362BF0}"/>
              </a:ext>
            </a:extLst>
          </p:cNvPr>
          <p:cNvSpPr txBox="1"/>
          <p:nvPr/>
        </p:nvSpPr>
        <p:spPr>
          <a:xfrm>
            <a:off x="228600" y="133350"/>
            <a:ext cx="4711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Wants and Needs</a:t>
            </a:r>
            <a:endParaRPr lang="en-IN" sz="2000" b="1" i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976461-89B2-6F3D-A9A9-F19C996215D4}"/>
                  </a:ext>
                </a:extLst>
              </p:cNvPr>
              <p:cNvSpPr txBox="1"/>
              <p:nvPr/>
            </p:nvSpPr>
            <p:spPr>
              <a:xfrm>
                <a:off x="533400" y="1101626"/>
                <a:ext cx="7391400" cy="2390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Household </a:t>
                </a:r>
                <a14:m>
                  <m:oMath xmlns:m="http://schemas.openxmlformats.org/officeDocument/2006/math"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….</m:t>
                    </m:r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𝑖𝑛</m:t>
                        </m:r>
                      </m:sub>
                    </m:sSub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𝑡𝑜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𝑚𝑎𝑥𝑖𝑚𝑖𝑧𝑒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𝑈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….</m:t>
                        </m:r>
                        <m:sSub>
                          <m:sSub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5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Subject to the budget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𝑖𝑗</m:t>
                            </m:r>
                          </m:sub>
                        </m:s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15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The focus is on total consumption not total income 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This generates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and also a private indirect utility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𝑈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5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The social planner takes this as a constraint: meaning he focuses on </a:t>
                </a:r>
                <a14:m>
                  <m:oMath xmlns:m="http://schemas.openxmlformats.org/officeDocument/2006/math"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5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5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0" lang="en-US" sz="15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5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5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0" lang="en-US" sz="15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…..</m:t>
                        </m:r>
                        <m:sSub>
                          <m:sSub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5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5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5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0" lang="en-US" sz="15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</m:t>
                    </m:r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5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, the social indirect utility function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Notice however that 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sz="15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15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976461-89B2-6F3D-A9A9-F19C99621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1626"/>
                <a:ext cx="7391400" cy="2390847"/>
              </a:xfrm>
              <a:prstGeom prst="rect">
                <a:avLst/>
              </a:prstGeom>
              <a:blipFill>
                <a:blip r:embed="rId3"/>
                <a:stretch>
                  <a:fillRect l="-330" t="-1531" b="-20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8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A8CC624-4114-7C97-86D1-437458AD3C70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F60AFAED-33E4-C385-06D4-8E390270303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8877E2F-69B2-C7B8-8516-4238CC3EB035}"/>
                </a:ext>
              </a:extLst>
            </p:cNvPr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D6E4E9AF-17C5-F7DF-D201-47BE1BBEA6C4}"/>
                </a:ext>
              </a:extLst>
            </p:cNvPr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3FCDBCC-5FB2-E0A5-961E-296CCE29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4085"/>
            <a:ext cx="6324600" cy="34026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Different Possible Social </a:t>
            </a:r>
            <a:r>
              <a:rPr lang="en-US" sz="2000" b="1" i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Maximands</a:t>
            </a:r>
            <a:endParaRPr lang="en-US" sz="2000" b="1" i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3438215-C284-6618-B8EC-D1B8A40B9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3950"/>
                <a:ext cx="7886700" cy="3263504"/>
              </a:xfrm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Social welfare maximization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55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5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55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sSub>
                              <m:sSubPr>
                                <m:ctrlPr>
                                  <a:rPr lang="en-US" sz="15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5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5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155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is an indicator for being a beneficiary subject to the constraint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55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55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′&lt;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.  </m:t>
                        </m:r>
                      </m:e>
                    </m:nary>
                  </m:oMath>
                </a14:m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Focus on marginal social utility</a:t>
                </a:r>
              </a:p>
              <a:p>
                <a:pPr lvl="1"/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“Rawlsian”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Ideally give benefits to everyone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5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Focuses on the level of social utility</a:t>
                </a:r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3438215-C284-6618-B8EC-D1B8A40B9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3950"/>
                <a:ext cx="7886700" cy="3263504"/>
              </a:xfrm>
              <a:blipFill>
                <a:blip r:embed="rId3"/>
                <a:stretch>
                  <a:fillRect l="-232" t="-29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36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00EC565-2855-4A0E-7CD4-3293BED35C28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A1C05D8C-DFBB-F662-1D5B-A99CC8A6687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55294CA-81BA-F146-7BCE-9DF076D6459D}"/>
                </a:ext>
              </a:extLst>
            </p:cNvPr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9B4A51A4-3498-8905-0504-6C538978BB72}"/>
                </a:ext>
              </a:extLst>
            </p:cNvPr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A9A8311-4E9E-A533-1CE6-3591FF95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3768"/>
            <a:ext cx="6457950" cy="340582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Modes of Targeting: Consumption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3BA9040-BD58-983C-4FBD-7BA1F67A3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Targeting consumption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15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5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5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15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in which case the rule is always to target those with the lowest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With either of the social objectives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Otherwise 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it is generally not optimal to target based on total consumption</a:t>
                </a:r>
              </a:p>
              <a:p>
                <a:pPr lvl="2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The composition matters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And the two social objectives may lead to different targets </a:t>
                </a:r>
              </a:p>
              <a:p>
                <a:pPr lvl="2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The poorest may not have the highest marginal utility</a:t>
                </a:r>
              </a:p>
              <a:p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3BA9040-BD58-983C-4FBD-7BA1F67A3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  <a:blipFill>
                <a:blip r:embed="rId3"/>
                <a:stretch>
                  <a:fillRect l="-309" t="-1121" r="-6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75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D7B6BCA1-DBBD-6F89-AFE9-ABCD8A425B6C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6A54039B-5DCA-55D8-AC49-DC4C2405425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0AD0B6C7-0844-9A2E-7C5A-4F458D63F9AA}"/>
                </a:ext>
              </a:extLst>
            </p:cNvPr>
            <p:cNvSpPr/>
            <p:nvPr/>
          </p:nvSpPr>
          <p:spPr>
            <a:xfrm>
              <a:off x="0" y="63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4000" y="6429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A52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563C95C8-06CE-1344-0E1E-FEE15798FD09}"/>
                </a:ext>
              </a:extLst>
            </p:cNvPr>
            <p:cNvSpPr/>
            <p:nvPr/>
          </p:nvSpPr>
          <p:spPr>
            <a:xfrm>
              <a:off x="0" y="614426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91440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144000" y="28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C39508-B479-0479-EA27-E218B145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0"/>
            <a:ext cx="4781550" cy="369157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Special Case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41235-2F3F-AF87-1BF1-9770849481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</p:spPr>
            <p:txBody>
              <a:bodyPr>
                <a:normAutofit fontScale="92500" lnSpcReduction="10000"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….</m:t>
                        </m:r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….</m:t>
                        </m:r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….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)</a:t>
                </a: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The last good is a bad from the social point of view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The household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….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to maximize </a:t>
                </a:r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….</m:t>
                        </m:r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55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5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155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which gives us: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)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This gives us a social indirect utility function </a:t>
                </a:r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)</a:t>
                </a: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Assuming we observe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𝑓𝑜𝑐𝑢𝑠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consumption net of “waste” </a:t>
                </a:r>
              </a:p>
              <a:p>
                <a:r>
                  <a:rPr lang="en-US" sz="1550" b="0" dirty="0"/>
                  <a:t>On the other hand, let </a:t>
                </a:r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….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,</a:t>
                </a:r>
                <a:r>
                  <a:rPr lang="en-US" sz="1550" b="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),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5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155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55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1550" b="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In this case </a:t>
                </a:r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m:rPr>
                        <m:nor/>
                      </m:rPr>
                      <a:rPr lang="en-US" sz="1550" b="0" i="1" smtClean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,</m:t>
                    </m:r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m:rPr>
                        <m:nor/>
                      </m:rPr>
                      <a:rPr lang="en-US" sz="1550" i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m:t>)</m:t>
                    </m:r>
                  </m:oMath>
                </a14:m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pPr lvl="1"/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Greater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550" i="1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has two conflicting effects</a:t>
                </a:r>
              </a:p>
              <a:p>
                <a:pPr marL="0" indent="0">
                  <a:buNone/>
                </a:pPr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  <a:p>
                <a:endParaRPr lang="en-US" sz="1550" i="1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41235-2F3F-AF87-1BF1-977084948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00150"/>
                <a:ext cx="7886700" cy="3263504"/>
              </a:xfrm>
              <a:blipFill>
                <a:blip r:embed="rId3"/>
                <a:stretch>
                  <a:fillRect l="-3055" t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46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5391</Words>
  <Application>Microsoft Macintosh PowerPoint</Application>
  <PresentationFormat>On-screen Show (16:9)</PresentationFormat>
  <Paragraphs>682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Aptos</vt:lpstr>
      <vt:lpstr>Aptos Display</vt:lpstr>
      <vt:lpstr>Arial</vt:lpstr>
      <vt:lpstr>Calibri</vt:lpstr>
      <vt:lpstr>Cambria Math</vt:lpstr>
      <vt:lpstr>Century Gothic</vt:lpstr>
      <vt:lpstr>Noto Sans</vt:lpstr>
      <vt:lpstr>Times New Roman</vt:lpstr>
      <vt:lpstr>Wingdings</vt:lpstr>
      <vt:lpstr>Office Theme</vt:lpstr>
      <vt:lpstr>Office Theme</vt:lpstr>
      <vt:lpstr>Reaching the Right People</vt:lpstr>
      <vt:lpstr>Overview</vt:lpstr>
      <vt:lpstr>Targeting Concept and Theories</vt:lpstr>
      <vt:lpstr>Targeting</vt:lpstr>
      <vt:lpstr>Defining Need</vt:lpstr>
      <vt:lpstr>PowerPoint Presentation</vt:lpstr>
      <vt:lpstr>Different Possible Social Maximands</vt:lpstr>
      <vt:lpstr>Modes of Targeting: Consumption</vt:lpstr>
      <vt:lpstr>A Special Case </vt:lpstr>
      <vt:lpstr>Modes of Targeting: Self-Reports</vt:lpstr>
      <vt:lpstr>Modes of Targeting: Community</vt:lpstr>
      <vt:lpstr>What if we don’t observe…?</vt:lpstr>
      <vt:lpstr>Modes of Targeting: Self-Selection</vt:lpstr>
      <vt:lpstr>In other words</vt:lpstr>
      <vt:lpstr>The Targeting Debate and Challenges</vt:lpstr>
      <vt:lpstr>The Targeting Debate</vt:lpstr>
      <vt:lpstr>Defining the Target</vt:lpstr>
      <vt:lpstr>Targeting Challenges in LMIC</vt:lpstr>
      <vt:lpstr>Targeting Approaches and Methods</vt:lpstr>
      <vt:lpstr>Income Targeting: Means Testing</vt:lpstr>
      <vt:lpstr>Income Targeting :Three Essential Steps</vt:lpstr>
      <vt:lpstr>Geographic Targeting: Concept and Application</vt:lpstr>
      <vt:lpstr>Geographic Targeting: Tradeoffs and Considerations</vt:lpstr>
      <vt:lpstr>Proxy Means Test (PMT)</vt:lpstr>
      <vt:lpstr>PMT Targeting: Advantages and Challenges</vt:lpstr>
      <vt:lpstr>Proxy-means tests are imperfect</vt:lpstr>
      <vt:lpstr>PMT Targeting: Data Collection Process</vt:lpstr>
      <vt:lpstr>Categorical Targeting</vt:lpstr>
      <vt:lpstr>Self-Targeting</vt:lpstr>
      <vt:lpstr>Community-Based Targeting</vt:lpstr>
      <vt:lpstr>Community Based Targeting: Challenges and Mitigation</vt:lpstr>
      <vt:lpstr>Emperical Evidence From Targeting Experiments</vt:lpstr>
      <vt:lpstr>Field Experiment 1: Comparing PMT, Community and Hybrid Method</vt:lpstr>
      <vt:lpstr>PowerPoint Presentation</vt:lpstr>
      <vt:lpstr>PowerPoint Presentation</vt:lpstr>
      <vt:lpstr>Community ranking of households was done in a carefully designed and facilitated process</vt:lpstr>
      <vt:lpstr>PMT had the lowest rate of mistargeting overall, but community better identified the very poor...</vt:lpstr>
      <vt:lpstr>Moreover, satisfaction with the outcomes is higher community targeting than PMT</vt:lpstr>
      <vt:lpstr>Community Targeting Does a Better Job Matching Local Welfare Metrics</vt:lpstr>
      <vt:lpstr>Elite Capture Analysis</vt:lpstr>
      <vt:lpstr>CCT Program Self Targeting Experiment</vt:lpstr>
      <vt:lpstr>PowerPoint Presentation</vt:lpstr>
      <vt:lpstr>PowerPoint Presentation</vt:lpstr>
      <vt:lpstr>The Poor Were Significantly More Likely to Apply Than the Non-poor</vt:lpstr>
      <vt:lpstr>Non-poor Selecting Out Meant Lower Inclusion Errors in Self-targeting Areas</vt:lpstr>
      <vt:lpstr>Policy Implications and Future Directions</vt:lpstr>
      <vt:lpstr>Context-Specific Targeting Recommendations</vt:lpstr>
      <vt:lpstr>Policy Implications and Recommendations</vt:lpstr>
      <vt:lpstr>Further Research Questions</vt:lpstr>
      <vt:lpstr>Emerging Directions: Treatment Effects and Emergency Response</vt:lpstr>
      <vt:lpstr>COVID-19: Targeting in Crisis Response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Abhijit Banerjee</cp:lastModifiedBy>
  <cp:revision>6</cp:revision>
  <dcterms:created xsi:type="dcterms:W3CDTF">2025-10-10T12:19:55Z</dcterms:created>
  <dcterms:modified xsi:type="dcterms:W3CDTF">2025-10-19T19:59:44Z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2025-10-10T00:00:00Z</vt:filetime>
  </property>
</Properties>
</file>