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68" r:id="rId2"/>
    <p:sldId id="257" r:id="rId3"/>
    <p:sldId id="291" r:id="rId4"/>
    <p:sldId id="264" r:id="rId5"/>
    <p:sldId id="324" r:id="rId6"/>
    <p:sldId id="271" r:id="rId7"/>
    <p:sldId id="274" r:id="rId8"/>
    <p:sldId id="306" r:id="rId9"/>
    <p:sldId id="323" r:id="rId10"/>
    <p:sldId id="300" r:id="rId11"/>
    <p:sldId id="307" r:id="rId12"/>
    <p:sldId id="309" r:id="rId13"/>
    <p:sldId id="289" r:id="rId14"/>
    <p:sldId id="313" r:id="rId15"/>
    <p:sldId id="314" r:id="rId16"/>
    <p:sldId id="258" r:id="rId17"/>
    <p:sldId id="259" r:id="rId18"/>
    <p:sldId id="260" r:id="rId19"/>
    <p:sldId id="261" r:id="rId20"/>
    <p:sldId id="262" r:id="rId21"/>
    <p:sldId id="265" r:id="rId22"/>
    <p:sldId id="266" r:id="rId23"/>
    <p:sldId id="315" r:id="rId24"/>
    <p:sldId id="269" r:id="rId25"/>
    <p:sldId id="317" r:id="rId26"/>
    <p:sldId id="318" r:id="rId27"/>
    <p:sldId id="319" r:id="rId28"/>
    <p:sldId id="321" r:id="rId29"/>
    <p:sldId id="322" r:id="rId30"/>
    <p:sldId id="320" r:id="rId31"/>
    <p:sldId id="293" r:id="rId32"/>
    <p:sldId id="298" r:id="rId33"/>
    <p:sldId id="29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EF4FD9-0CB5-40F5-93BD-ADEE67BBAB8A}" v="3719" dt="2025-11-17T11:01:45.3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9" d="100"/>
          <a:sy n="79" d="100"/>
        </p:scale>
        <p:origin x="418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73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D17423-D162-B714-AE39-7E07435A2CC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80775" y="6642100"/>
            <a:ext cx="8763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3685-62F7-BBF2-AFCC-2824C84B1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466" y="710219"/>
            <a:ext cx="3727132" cy="4211942"/>
          </a:xfrm>
        </p:spPr>
        <p:txBody>
          <a:bodyPr>
            <a:normAutofit/>
          </a:bodyPr>
          <a:lstStyle/>
          <a:p>
            <a:r>
              <a:rPr lang="en-US" noProof="0" dirty="0"/>
              <a:t>Public Works Programs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A6325-24B6-2B60-64F3-D338B1239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062" y="5280917"/>
            <a:ext cx="9666471" cy="1367764"/>
          </a:xfrm>
        </p:spPr>
        <p:txBody>
          <a:bodyPr>
            <a:normAutofit/>
          </a:bodyPr>
          <a:lstStyle/>
          <a:p>
            <a:pPr algn="l"/>
            <a:r>
              <a:rPr lang="en-US" sz="2400" noProof="0" dirty="0"/>
              <a:t>Arthur Alik-Lagrange and Clément Imbert</a:t>
            </a:r>
          </a:p>
          <a:p>
            <a:pPr algn="l"/>
            <a:r>
              <a:rPr lang="en-US" sz="2400" noProof="0" dirty="0"/>
              <a:t>BREAD-IGC lecture on social protection</a:t>
            </a:r>
          </a:p>
          <a:p>
            <a:pPr algn="l"/>
            <a:r>
              <a:rPr lang="en-US" sz="2400" noProof="0" dirty="0"/>
              <a:t>November 18</a:t>
            </a:r>
            <a:r>
              <a:rPr lang="en-US" sz="2400" baseline="30000" noProof="0" dirty="0"/>
              <a:t>th  </a:t>
            </a:r>
            <a:r>
              <a:rPr lang="en-US" sz="2400" dirty="0"/>
              <a:t>2025</a:t>
            </a:r>
          </a:p>
          <a:p>
            <a:pPr algn="l"/>
            <a:endParaRPr lang="en-US" sz="2400" noProof="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5E7FC64-85AA-EA9F-1324-98EE7D167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297" y="784258"/>
            <a:ext cx="5913241" cy="41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04B90D-7017-68C6-B9AA-62274C87109E}"/>
              </a:ext>
            </a:extLst>
          </p:cNvPr>
          <p:cNvSpPr txBox="1"/>
          <p:nvPr/>
        </p:nvSpPr>
        <p:spPr>
          <a:xfrm>
            <a:off x="5184990" y="4922161"/>
            <a:ext cx="581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UPSNP workers, Addis Ababa (Ethiopia) Source: World Bank.</a:t>
            </a:r>
          </a:p>
        </p:txBody>
      </p:sp>
    </p:spTree>
    <p:extLst>
      <p:ext uri="{BB962C8B-B14F-4D97-AF65-F5344CB8AC3E}">
        <p14:creationId xmlns:p14="http://schemas.microsoft.com/office/powerpoint/2010/main" val="462260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198C8-4FFD-2491-436B-6DD0D21B9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6508A-FD0B-839B-DEDA-2096C16C4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7" y="269493"/>
            <a:ext cx="1149454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noProof="0" dirty="0"/>
              <a:t>While scant, the empirical evidence on targeting suggests gains, with some inclusion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935C1-5722-E188-C4FC-922A8EF76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950" y="1908986"/>
            <a:ext cx="6067680" cy="4756933"/>
          </a:xfrm>
        </p:spPr>
        <p:txBody>
          <a:bodyPr>
            <a:normAutofit/>
          </a:bodyPr>
          <a:lstStyle/>
          <a:p>
            <a:r>
              <a:rPr lang="en-US" sz="2400" noProof="0" dirty="0"/>
              <a:t>Dutta et al. (2014) find evidence of good self-targeting performance in India’s MGNREGS, with only few households participating in the upper deciles of the consumption distribution</a:t>
            </a:r>
          </a:p>
          <a:p>
            <a:r>
              <a:rPr lang="en-US" sz="2400" noProof="0" dirty="0"/>
              <a:t>Barrett and Clay (2003) find targeting errors in Ethiopia’s PSNP (richer households have more workers available)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89D00-F3D2-4C37-E92C-822702170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897" y="2331724"/>
            <a:ext cx="5382376" cy="3019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6267DE-F038-5EEF-62A2-DEF85F028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166" y="5497074"/>
            <a:ext cx="2829320" cy="3238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B07AF8-3243-7438-E4CE-6C62FE5EC572}"/>
              </a:ext>
            </a:extLst>
          </p:cNvPr>
          <p:cNvSpPr txBox="1"/>
          <p:nvPr/>
        </p:nvSpPr>
        <p:spPr>
          <a:xfrm>
            <a:off x="7171360" y="5813643"/>
            <a:ext cx="4664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noProof="0" dirty="0"/>
              <a:t>Source: Dutta, Puja, Rinku </a:t>
            </a:r>
            <a:r>
              <a:rPr lang="en-US" sz="800" noProof="0" dirty="0" err="1"/>
              <a:t>Murgai</a:t>
            </a:r>
            <a:r>
              <a:rPr lang="en-US" sz="800" noProof="0" dirty="0"/>
              <a:t>, Martin </a:t>
            </a:r>
            <a:r>
              <a:rPr lang="en-US" sz="800" noProof="0" dirty="0" err="1"/>
              <a:t>Ravallion</a:t>
            </a:r>
            <a:r>
              <a:rPr lang="en-US" sz="800" noProof="0" dirty="0"/>
              <a:t>, and Dominique van de Walle. 2014. Right to Work?</a:t>
            </a:r>
          </a:p>
          <a:p>
            <a:r>
              <a:rPr lang="en-US" sz="800" noProof="0" dirty="0"/>
              <a:t>Assessing India’s Employment Guarantee Scheme in Bihar. Number 17195 in World Bank Publications. The World Bank</a:t>
            </a:r>
          </a:p>
          <a:p>
            <a:r>
              <a:rPr lang="en-US" sz="800" noProof="0" dirty="0"/>
              <a:t>Note: Authors’ estimates from the National Sample Survey (2009/10)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EB90B1-D169-7DC1-3952-1BF8A134FD6B}"/>
              </a:ext>
            </a:extLst>
          </p:cNvPr>
          <p:cNvSpPr txBox="1"/>
          <p:nvPr/>
        </p:nvSpPr>
        <p:spPr>
          <a:xfrm>
            <a:off x="8702211" y="2147058"/>
            <a:ext cx="28253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noProof="0" dirty="0"/>
              <a:t>India’s MNREGA</a:t>
            </a:r>
          </a:p>
        </p:txBody>
      </p:sp>
    </p:spTree>
    <p:extLst>
      <p:ext uri="{BB962C8B-B14F-4D97-AF65-F5344CB8AC3E}">
        <p14:creationId xmlns:p14="http://schemas.microsoft.com/office/powerpoint/2010/main" val="3154555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DFF9-9262-A683-BA95-AF7F8FC62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10679987" cy="1143000"/>
          </a:xfrm>
        </p:spPr>
        <p:txBody>
          <a:bodyPr>
            <a:normAutofit/>
          </a:bodyPr>
          <a:lstStyle/>
          <a:p>
            <a:pPr algn="l"/>
            <a:r>
              <a:rPr lang="en-US" sz="2800" noProof="0" dirty="0"/>
              <a:t>The impact of work requirements on participants labor market outcomes depends on labor market conditions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0488DF1-A544-893A-D689-2C398E62F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318338"/>
              </p:ext>
            </p:extLst>
          </p:nvPr>
        </p:nvGraphicFramePr>
        <p:xfrm>
          <a:off x="636998" y="3580128"/>
          <a:ext cx="10592656" cy="204978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732857">
                  <a:extLst>
                    <a:ext uri="{9D8B030D-6E8A-4147-A177-3AD203B41FA5}">
                      <a16:colId xmlns:a16="http://schemas.microsoft.com/office/drawing/2014/main" val="1197017194"/>
                    </a:ext>
                  </a:extLst>
                </a:gridCol>
                <a:gridCol w="2315451">
                  <a:extLst>
                    <a:ext uri="{9D8B030D-6E8A-4147-A177-3AD203B41FA5}">
                      <a16:colId xmlns:a16="http://schemas.microsoft.com/office/drawing/2014/main" val="222401653"/>
                    </a:ext>
                  </a:extLst>
                </a:gridCol>
                <a:gridCol w="2109876">
                  <a:extLst>
                    <a:ext uri="{9D8B030D-6E8A-4147-A177-3AD203B41FA5}">
                      <a16:colId xmlns:a16="http://schemas.microsoft.com/office/drawing/2014/main" val="760971095"/>
                    </a:ext>
                  </a:extLst>
                </a:gridCol>
                <a:gridCol w="2434472">
                  <a:extLst>
                    <a:ext uri="{9D8B030D-6E8A-4147-A177-3AD203B41FA5}">
                      <a16:colId xmlns:a16="http://schemas.microsoft.com/office/drawing/2014/main" val="1192743182"/>
                    </a:ext>
                  </a:extLst>
                </a:gridCol>
              </a:tblGrid>
              <a:tr h="37542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8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Effect of PWP on participants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133751"/>
                  </a:ext>
                </a:extLst>
              </a:tr>
              <a:tr h="55812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8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Wage 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Hours worked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Income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60484"/>
                  </a:ext>
                </a:extLst>
              </a:tr>
              <a:tr h="55812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noProof="0" dirty="0">
                          <a:solidFill>
                            <a:schemeClr val="tx1"/>
                          </a:solidFill>
                        </a:rPr>
                        <a:t>Lean season/underemployment</a:t>
                      </a:r>
                      <a:endParaRPr lang="en-US" sz="18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567385"/>
                  </a:ext>
                </a:extLst>
              </a:tr>
              <a:tr h="55812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noProof="0" dirty="0">
                          <a:solidFill>
                            <a:schemeClr val="tx1"/>
                          </a:solidFill>
                        </a:rPr>
                        <a:t>Full employment</a:t>
                      </a:r>
                      <a:endParaRPr lang="en-US" sz="18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3408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7714E15-3F54-94D4-3974-D663915E7F2E}"/>
              </a:ext>
            </a:extLst>
          </p:cNvPr>
          <p:cNvSpPr txBox="1"/>
          <p:nvPr/>
        </p:nvSpPr>
        <p:spPr>
          <a:xfrm>
            <a:off x="534257" y="1458538"/>
            <a:ext cx="10520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The effect on wage-rates is organic: agents participate only if the wage rate offered under the scheme is higher than in the private-sector.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The effect on hours worked depends on the prevailing private-sector labor market equilibrium: under labor surplus conditions participants will work more hours than in counterfactual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noProof="0" dirty="0"/>
              <a:t>The income effect is magnified when forgone earnings are smaller, which is the case when public works are implemented in context of low private-sector employment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4234473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AB0F4-BD4E-BA41-A7D0-7846AA93B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CDEA3-3D02-59B9-D1A1-06A5C69DE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71" y="97739"/>
            <a:ext cx="11932829" cy="1143000"/>
          </a:xfrm>
        </p:spPr>
        <p:txBody>
          <a:bodyPr>
            <a:normAutofit/>
          </a:bodyPr>
          <a:lstStyle/>
          <a:p>
            <a:pPr algn="l"/>
            <a:r>
              <a:rPr lang="en-US" sz="2800" noProof="0" dirty="0"/>
              <a:t>The empirical literature on net income gains broadly aligns with the theory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1968F9-0D4A-70E6-2D5D-AEA761555B38}"/>
              </a:ext>
            </a:extLst>
          </p:cNvPr>
          <p:cNvSpPr txBox="1"/>
          <p:nvPr/>
        </p:nvSpPr>
        <p:spPr>
          <a:xfrm>
            <a:off x="8702211" y="2096197"/>
            <a:ext cx="15103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13140A-662C-2E31-9439-0653A9572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09" y="1528281"/>
            <a:ext cx="11476235" cy="5097463"/>
          </a:xfrm>
        </p:spPr>
        <p:txBody>
          <a:bodyPr>
            <a:normAutofit fontScale="77500" lnSpcReduction="20000"/>
          </a:bodyPr>
          <a:lstStyle/>
          <a:p>
            <a:r>
              <a:rPr lang="en-US" noProof="0" dirty="0"/>
              <a:t>Substantial net income gains in rural areas (India’s rural PWP - MNREGS):</a:t>
            </a:r>
          </a:p>
          <a:p>
            <a:pPr lvl="1"/>
            <a:r>
              <a:rPr lang="en-US" noProof="0" dirty="0"/>
              <a:t>Imbert and Papp (2015) find MGNREGS earnings 12% higher than the average daily earnings</a:t>
            </a:r>
          </a:p>
          <a:p>
            <a:pPr lvl="1"/>
            <a:r>
              <a:rPr lang="en-US" noProof="0" dirty="0"/>
              <a:t>Alik-Lagrange and </a:t>
            </a:r>
            <a:r>
              <a:rPr lang="en-US" noProof="0" dirty="0" err="1"/>
              <a:t>Ravallion</a:t>
            </a:r>
            <a:r>
              <a:rPr lang="en-US" noProof="0" dirty="0"/>
              <a:t> (2018) document sizable increase in the number of days worked in Bihar, due to MNREGS </a:t>
            </a:r>
          </a:p>
          <a:p>
            <a:r>
              <a:rPr lang="en-US" noProof="0" dirty="0"/>
              <a:t>In urban areas, mixed findings:</a:t>
            </a:r>
          </a:p>
          <a:p>
            <a:pPr lvl="1"/>
            <a:r>
              <a:rPr lang="en-US" noProof="0" dirty="0"/>
              <a:t>for Ethiopia PSNS, Franklin et al. (2024) estimate an average hourly wage premium of 1.67 but no impact on the total number of hours worked by participants </a:t>
            </a:r>
          </a:p>
          <a:p>
            <a:pPr lvl="1"/>
            <a:r>
              <a:rPr lang="en-US" noProof="0" dirty="0"/>
              <a:t>for Côte d’Ivoire PEJDEC, targeted toward unemployed youths, Bertrand et al. (2021) earnings and total hours worked respectively 63% and 12% higher for participants</a:t>
            </a:r>
          </a:p>
          <a:p>
            <a:pPr marL="0" indent="0">
              <a:buNone/>
            </a:pPr>
            <a:endParaRPr lang="en-US" b="1" noProof="0" dirty="0"/>
          </a:p>
          <a:p>
            <a:pPr marL="0" indent="0">
              <a:buNone/>
            </a:pPr>
            <a:r>
              <a:rPr lang="en-US" b="1" noProof="0" dirty="0"/>
              <a:t>=&gt; Empirical findings are consistent with the theory:</a:t>
            </a:r>
            <a:r>
              <a:rPr lang="en-US" noProof="0" dirty="0"/>
              <a:t> more positive direct impacts on employment and income of participants in settings characterized by surplus labor (such as agriculture lean season in rural PWPs and youth underemployment in urban PWPs)</a:t>
            </a:r>
          </a:p>
        </p:txBody>
      </p:sp>
    </p:spTree>
    <p:extLst>
      <p:ext uri="{BB962C8B-B14F-4D97-AF65-F5344CB8AC3E}">
        <p14:creationId xmlns:p14="http://schemas.microsoft.com/office/powerpoint/2010/main" val="3356551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7C228-23DD-7C6D-3CA8-A3E1B795C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CA71B-5111-B03A-0AD6-9B29D58CD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59" y="192234"/>
            <a:ext cx="1149454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noProof="0" dirty="0"/>
              <a:t>Extensions of the self-targeting and net income gains arguments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37ABA-3C2A-7EA7-13B9-156E81A42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5" y="1525866"/>
            <a:ext cx="6752475" cy="5208309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noProof="0" dirty="0"/>
              <a:t>Factoring the disutility of work</a:t>
            </a:r>
            <a:r>
              <a:rPr lang="ia-Latn-001" noProof="0" dirty="0"/>
              <a:t> </a:t>
            </a:r>
            <a:r>
              <a:rPr lang="en-US" i="1" dirty="0"/>
              <a:t>(Besley and Coate 1995, Alik-Lagrange and Ravallion 2018)</a:t>
            </a:r>
            <a:r>
              <a:rPr lang="en-US" noProof="0" dirty="0"/>
              <a:t> will affect the cost-efficiency of work requirement depending on</a:t>
            </a:r>
            <a:r>
              <a:rPr lang="ia-Latn-001" noProof="0" dirty="0"/>
              <a:t>:</a:t>
            </a:r>
          </a:p>
          <a:p>
            <a:pPr marL="1200150" lvl="2" indent="-342900"/>
            <a:r>
              <a:rPr lang="en-US" noProof="0" dirty="0"/>
              <a:t>the assumption related to unemployment</a:t>
            </a:r>
            <a:endParaRPr lang="ia-Latn-001" noProof="0" dirty="0"/>
          </a:p>
          <a:p>
            <a:pPr marL="1200150" lvl="2" indent="-342900"/>
            <a:r>
              <a:rPr lang="en-US" noProof="0" dirty="0"/>
              <a:t>the “value” of </a:t>
            </a:r>
            <a:r>
              <a:rPr lang="ia-Latn-001" noProof="0" dirty="0"/>
              <a:t>the time working on the scheme,</a:t>
            </a:r>
            <a:r>
              <a:rPr lang="en-US" noProof="0" dirty="0"/>
              <a:t> in</a:t>
            </a:r>
            <a:r>
              <a:rPr lang="ia-Latn-001" dirty="0"/>
              <a:t> the</a:t>
            </a:r>
            <a:r>
              <a:rPr lang="en-US" noProof="0" dirty="0"/>
              <a:t> government objective function</a:t>
            </a:r>
          </a:p>
          <a:p>
            <a:pPr marL="457200" lvl="1" indent="0">
              <a:buNone/>
            </a:pPr>
            <a:r>
              <a:rPr lang="fr-FR" dirty="0"/>
              <a:t>I</a:t>
            </a:r>
            <a:r>
              <a:rPr lang="ia-Latn-001" dirty="0"/>
              <a:t>n the presence of covariate income shocks, t</a:t>
            </a:r>
            <a:r>
              <a:rPr lang="en-US" noProof="0" dirty="0"/>
              <a:t>he cost-efficiency of work requirement also depends on</a:t>
            </a:r>
            <a:endParaRPr lang="ia-Latn-001" noProof="0" dirty="0"/>
          </a:p>
          <a:p>
            <a:pPr marL="1200150" lvl="2" indent="-342900"/>
            <a:r>
              <a:rPr lang="en-US" noProof="0" dirty="0"/>
              <a:t>the relative magnitude of the shocks between the poor and the non-poor</a:t>
            </a:r>
            <a:endParaRPr lang="ia-Latn-001" dirty="0"/>
          </a:p>
          <a:p>
            <a:pPr marL="1200150" lvl="2" indent="-342900"/>
            <a:r>
              <a:rPr lang="en-US" noProof="0" dirty="0"/>
              <a:t>the correlation</a:t>
            </a:r>
            <a:r>
              <a:rPr lang="ia-Latn-001" noProof="0" dirty="0"/>
              <a:t> of the shocks</a:t>
            </a:r>
            <a:r>
              <a:rPr lang="en-US" noProof="0" dirty="0"/>
              <a:t> along the distribution</a:t>
            </a:r>
          </a:p>
        </p:txBody>
      </p:sp>
      <p:pic>
        <p:nvPicPr>
          <p:cNvPr id="5" name="Picture 4" descr="Women working in a field&#10;&#10;AI-generated content may be incorrect.">
            <a:extLst>
              <a:ext uri="{FF2B5EF4-FFF2-40B4-BE49-F238E27FC236}">
                <a16:creationId xmlns:a16="http://schemas.microsoft.com/office/drawing/2014/main" id="{800680A2-63A9-426B-0615-7D3AD7410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660" y="1947106"/>
            <a:ext cx="5029253" cy="33545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1A142D-91E3-8400-4151-010BB8AA724E}"/>
              </a:ext>
            </a:extLst>
          </p:cNvPr>
          <p:cNvSpPr txBox="1"/>
          <p:nvPr/>
        </p:nvSpPr>
        <p:spPr>
          <a:xfrm>
            <a:off x="7039660" y="5311171"/>
            <a:ext cx="45185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noProof="0" dirty="0"/>
              <a:t>Photo credit: UN Women/Gaganjit Singh Chandok</a:t>
            </a:r>
          </a:p>
        </p:txBody>
      </p:sp>
    </p:spTree>
    <p:extLst>
      <p:ext uri="{BB962C8B-B14F-4D97-AF65-F5344CB8AC3E}">
        <p14:creationId xmlns:p14="http://schemas.microsoft.com/office/powerpoint/2010/main" val="202002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3A296-B395-C858-0C02-CB4D9109E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848E-2311-5EC7-72D9-388789CA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10913633" cy="1143000"/>
          </a:xfrm>
        </p:spPr>
        <p:txBody>
          <a:bodyPr/>
          <a:lstStyle/>
          <a:p>
            <a:pPr algn="l"/>
            <a:r>
              <a:rPr lang="en-US" noProof="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0DB1B-4BC1-35D8-65ED-1BB1B84D0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0913632" cy="4525963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Introduction: What are PWP</a:t>
            </a:r>
          </a:p>
          <a:p>
            <a:endParaRPr lang="en-US" noProof="0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Why impose work requirement in poverty alleviation programs? Screening argument and direct income gains.</a:t>
            </a:r>
          </a:p>
          <a:p>
            <a:endParaRPr lang="ia-Latn-001" noProof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What do we know about the various impacts of PWP beyond direct income gains?</a:t>
            </a:r>
          </a:p>
          <a:p>
            <a:endParaRPr lang="en-US" noProof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Conclusion: Takeaways for </a:t>
            </a:r>
            <a:r>
              <a:rPr lang="en-US" noProof="0" dirty="0" err="1">
                <a:solidFill>
                  <a:schemeClr val="bg1">
                    <a:lumMod val="50000"/>
                  </a:schemeClr>
                </a:solidFill>
              </a:rPr>
              <a:t>practicionners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 and knowledge gaps</a:t>
            </a:r>
          </a:p>
        </p:txBody>
      </p:sp>
    </p:spTree>
    <p:extLst>
      <p:ext uri="{BB962C8B-B14F-4D97-AF65-F5344CB8AC3E}">
        <p14:creationId xmlns:p14="http://schemas.microsoft.com/office/powerpoint/2010/main" val="228875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7ADFE-CEB6-5DDB-A23A-3481D5DC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10422483" cy="1143000"/>
          </a:xfrm>
        </p:spPr>
        <p:txBody>
          <a:bodyPr>
            <a:normAutofit/>
          </a:bodyPr>
          <a:lstStyle/>
          <a:p>
            <a:r>
              <a:rPr lang="en-US" noProof="0" dirty="0"/>
              <a:t>Impacts of PWP beyond direct income gains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4BE2D-C586-F664-DB14-F68275E45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5053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noProof="0" dirty="0"/>
              <a:t>Labor market effects</a:t>
            </a:r>
          </a:p>
          <a:p>
            <a:r>
              <a:rPr lang="en-US" noProof="0" dirty="0"/>
              <a:t>Skills</a:t>
            </a:r>
          </a:p>
          <a:p>
            <a:r>
              <a:rPr lang="en-US" noProof="0" dirty="0"/>
              <a:t>Consumption and savings</a:t>
            </a:r>
          </a:p>
          <a:p>
            <a:r>
              <a:rPr lang="en-US" noProof="0" dirty="0"/>
              <a:t>Insurance</a:t>
            </a:r>
          </a:p>
          <a:p>
            <a:r>
              <a:rPr lang="en-US" noProof="0" dirty="0"/>
              <a:t>Productive value of works</a:t>
            </a:r>
          </a:p>
          <a:p>
            <a:r>
              <a:rPr lang="en-US" noProof="0" dirty="0"/>
              <a:t>Female empowerment</a:t>
            </a:r>
          </a:p>
          <a:p>
            <a:r>
              <a:rPr lang="en-US" noProof="0" dirty="0"/>
              <a:t>Children’s education.</a:t>
            </a:r>
          </a:p>
          <a:p>
            <a:r>
              <a:rPr lang="en-US" noProof="0" dirty="0"/>
              <a:t>Local politics</a:t>
            </a:r>
          </a:p>
          <a:p>
            <a:r>
              <a:rPr lang="en-US" noProof="0" dirty="0"/>
              <a:t>Conflict …</a:t>
            </a:r>
          </a:p>
        </p:txBody>
      </p:sp>
      <p:pic>
        <p:nvPicPr>
          <p:cNvPr id="5" name="Picture 4" descr="A painting of a white elephant&#10;&#10;AI-generated content may be incorrect.">
            <a:extLst>
              <a:ext uri="{FF2B5EF4-FFF2-40B4-BE49-F238E27FC236}">
                <a16:creationId xmlns:a16="http://schemas.microsoft.com/office/drawing/2014/main" id="{A99F2435-12F6-1A4C-4440-3F7B8F8F3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82" y="1690688"/>
            <a:ext cx="5907461" cy="42803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BEB2C3-BCD0-38D2-6756-21FB8D08510A}"/>
              </a:ext>
            </a:extLst>
          </p:cNvPr>
          <p:cNvSpPr txBox="1"/>
          <p:nvPr/>
        </p:nvSpPr>
        <p:spPr>
          <a:xfrm>
            <a:off x="5939741" y="6123543"/>
            <a:ext cx="493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Hanabusa </a:t>
            </a:r>
            <a:r>
              <a:rPr lang="en-US" noProof="0" dirty="0" err="1"/>
              <a:t>Itchō</a:t>
            </a:r>
            <a:r>
              <a:rPr lang="en-US" noProof="0" dirty="0"/>
              <a:t> (1652–1724). 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1178849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74F57-5C43-38AF-196A-B989DBECE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497AC0-4ABF-50A8-79AA-E12E8918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0405872" cy="1143000"/>
          </a:xfrm>
        </p:spPr>
        <p:txBody>
          <a:bodyPr/>
          <a:lstStyle/>
          <a:p>
            <a:r>
              <a:rPr lang="en-US" noProof="0" dirty="0"/>
              <a:t>Labor market effects of PWP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F78B59-BED0-55DC-41EE-B1F007666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033272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noProof="0" dirty="0"/>
              <a:t>Through PWP, governments intervene in the labor market to help the poor</a:t>
            </a:r>
          </a:p>
          <a:p>
            <a:pPr>
              <a:lnSpc>
                <a:spcPct val="150000"/>
              </a:lnSpc>
            </a:pPr>
            <a:r>
              <a:rPr lang="en-US" sz="2400" noProof="0" dirty="0"/>
              <a:t>Their effect depends on the wage they offer and the labor market equilibrium:</a:t>
            </a:r>
          </a:p>
          <a:p>
            <a:pPr lvl="1">
              <a:lnSpc>
                <a:spcPct val="150000"/>
              </a:lnSpc>
            </a:pPr>
            <a:r>
              <a:rPr lang="en-US" sz="2000" noProof="0" dirty="0"/>
              <a:t>PWP are usually motivated by the existence of “surplus labor”: PWP offer below market wages and attract the un(der)employed.</a:t>
            </a:r>
          </a:p>
          <a:p>
            <a:pPr lvl="1">
              <a:lnSpc>
                <a:spcPct val="150000"/>
              </a:lnSpc>
            </a:pPr>
            <a:r>
              <a:rPr lang="en-US" sz="2000" noProof="0" dirty="0"/>
              <a:t>If PWP wages are set above market wage, they can attract workers even in labor markets that are competitive / tight.</a:t>
            </a:r>
          </a:p>
          <a:p>
            <a:pPr lvl="1">
              <a:lnSpc>
                <a:spcPct val="150000"/>
              </a:lnSpc>
            </a:pPr>
            <a:r>
              <a:rPr lang="en-US" sz="2000" noProof="0" dirty="0"/>
              <a:t>Labor markets could also be non-competitive, with market power on the employer side (monopsony) or worker side (social norms).</a:t>
            </a:r>
          </a:p>
        </p:txBody>
      </p:sp>
    </p:spTree>
    <p:extLst>
      <p:ext uri="{BB962C8B-B14F-4D97-AF65-F5344CB8AC3E}">
        <p14:creationId xmlns:p14="http://schemas.microsoft.com/office/powerpoint/2010/main" val="3098769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D3F4B-D971-26E8-74F5-246EED218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F0AEC9-9DFA-D974-BE36-3F0423012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Labor market effects of PWP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E4A82AD-A772-10BC-127D-784A7A52A3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068789"/>
              </p:ext>
            </p:extLst>
          </p:nvPr>
        </p:nvGraphicFramePr>
        <p:xfrm>
          <a:off x="838200" y="1690688"/>
          <a:ext cx="10515600" cy="286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5864">
                  <a:extLst>
                    <a:ext uri="{9D8B030D-6E8A-4147-A177-3AD203B41FA5}">
                      <a16:colId xmlns:a16="http://schemas.microsoft.com/office/drawing/2014/main" val="596802106"/>
                    </a:ext>
                  </a:extLst>
                </a:gridCol>
                <a:gridCol w="3273552">
                  <a:extLst>
                    <a:ext uri="{9D8B030D-6E8A-4147-A177-3AD203B41FA5}">
                      <a16:colId xmlns:a16="http://schemas.microsoft.com/office/drawing/2014/main" val="429631236"/>
                    </a:ext>
                  </a:extLst>
                </a:gridCol>
                <a:gridCol w="2996184">
                  <a:extLst>
                    <a:ext uri="{9D8B030D-6E8A-4147-A177-3AD203B41FA5}">
                      <a16:colId xmlns:a16="http://schemas.microsoft.com/office/drawing/2014/main" val="377244304"/>
                    </a:ext>
                  </a:extLst>
                </a:gridCol>
              </a:tblGrid>
              <a:tr h="556590">
                <a:tc>
                  <a:txBody>
                    <a:bodyPr/>
                    <a:lstStyle/>
                    <a:p>
                      <a:r>
                        <a:rPr lang="en-US" noProof="0" dirty="0"/>
                        <a:t>Labor Market Equilibrium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PWP Effect on Private Sector Wages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PWP Effect on Total Employment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861400"/>
                  </a:ext>
                </a:extLst>
              </a:tr>
              <a:tr h="556590">
                <a:tc>
                  <a:txBody>
                    <a:bodyPr/>
                    <a:lstStyle/>
                    <a:p>
                      <a:r>
                        <a:rPr lang="en-US" noProof="0" dirty="0"/>
                        <a:t>Surplus Labor / Slack labor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443685"/>
                  </a:ext>
                </a:extLst>
              </a:tr>
              <a:tr h="556590">
                <a:tc>
                  <a:txBody>
                    <a:bodyPr/>
                    <a:lstStyle/>
                    <a:p>
                      <a:r>
                        <a:rPr lang="en-US" noProof="0" dirty="0"/>
                        <a:t>Monopsony (employer market  power)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619446"/>
                  </a:ext>
                </a:extLst>
              </a:tr>
              <a:tr h="556590">
                <a:tc>
                  <a:txBody>
                    <a:bodyPr/>
                    <a:lstStyle/>
                    <a:p>
                      <a:r>
                        <a:rPr lang="en-US" noProof="0" dirty="0"/>
                        <a:t>Socially accepted wage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365997"/>
                  </a:ext>
                </a:extLst>
              </a:tr>
              <a:tr h="556590">
                <a:tc>
                  <a:txBody>
                    <a:bodyPr/>
                    <a:lstStyle/>
                    <a:p>
                      <a:r>
                        <a:rPr lang="en-US" noProof="0" dirty="0"/>
                        <a:t>Competitive / tight labor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443761"/>
                  </a:ext>
                </a:extLst>
              </a:tr>
            </a:tbl>
          </a:graphicData>
        </a:graphic>
      </p:graphicFrame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B00E3874-2522-888E-8154-F86011B4D2A9}"/>
              </a:ext>
            </a:extLst>
          </p:cNvPr>
          <p:cNvSpPr txBox="1">
            <a:spLocks/>
          </p:cNvSpPr>
          <p:nvPr/>
        </p:nvSpPr>
        <p:spPr>
          <a:xfrm>
            <a:off x="838200" y="4692064"/>
            <a:ext cx="10515600" cy="14848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With “surplus labor”, PWP only increase employment.</a:t>
            </a:r>
          </a:p>
          <a:p>
            <a:r>
              <a:rPr lang="en-US" noProof="0" dirty="0"/>
              <a:t>In competitive labor markets, PWP increase wages, not employment.</a:t>
            </a:r>
          </a:p>
          <a:p>
            <a:r>
              <a:rPr lang="en-US" noProof="0" dirty="0"/>
              <a:t>In monopsonic labor markets, PWP can increase both</a:t>
            </a:r>
          </a:p>
        </p:txBody>
      </p:sp>
    </p:spTree>
    <p:extLst>
      <p:ext uri="{BB962C8B-B14F-4D97-AF65-F5344CB8AC3E}">
        <p14:creationId xmlns:p14="http://schemas.microsoft.com/office/powerpoint/2010/main" val="386734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17BF7-5AD3-877D-0A01-D685261F7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D4DBFA-C0E5-9A1F-EA25-7F7335C10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0094976" cy="1143000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What are the labor market effects in practice?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3AABDE-5E15-3D39-0CE5-A103922A2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078077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noProof="0" dirty="0"/>
              <a:t>MGNREGS has positive effects on wages:</a:t>
            </a:r>
          </a:p>
          <a:p>
            <a:pPr lvl="1"/>
            <a:r>
              <a:rPr lang="en-US" noProof="0" dirty="0"/>
              <a:t>And negative effects on employment (Imbert and Papp 2015)</a:t>
            </a:r>
          </a:p>
          <a:p>
            <a:pPr lvl="2"/>
            <a:r>
              <a:rPr lang="en-US" noProof="0" dirty="0"/>
              <a:t>Findings for all-India and with quasi-experimental variation.</a:t>
            </a:r>
          </a:p>
          <a:p>
            <a:pPr lvl="2"/>
            <a:r>
              <a:rPr lang="en-US" noProof="0" dirty="0"/>
              <a:t>Positive wage effects interpreted in competitive framework.</a:t>
            </a:r>
          </a:p>
          <a:p>
            <a:pPr lvl="1"/>
            <a:r>
              <a:rPr lang="en-US" noProof="0" dirty="0"/>
              <a:t>And positive effects on employment (Muralidharan et al. 2023)</a:t>
            </a:r>
          </a:p>
          <a:p>
            <a:pPr lvl="2"/>
            <a:r>
              <a:rPr lang="en-US" noProof="0" dirty="0"/>
              <a:t>Findings in Andhra Pradesh with large-scale experiment.</a:t>
            </a:r>
          </a:p>
          <a:p>
            <a:pPr lvl="2"/>
            <a:r>
              <a:rPr lang="en-US" noProof="0" dirty="0"/>
              <a:t>Positive wage effects interpreted in monopsony framework. </a:t>
            </a:r>
          </a:p>
          <a:p>
            <a:pPr lvl="2"/>
            <a:endParaRPr lang="en-US" noProof="0" dirty="0"/>
          </a:p>
          <a:p>
            <a:r>
              <a:rPr lang="en-US" noProof="0" dirty="0"/>
              <a:t>Less evidence outside of India:</a:t>
            </a:r>
          </a:p>
          <a:p>
            <a:pPr lvl="1"/>
            <a:r>
              <a:rPr lang="en-US" noProof="0" dirty="0"/>
              <a:t>Rural Malawi (slack): Employment +, Wage 0 (Beegle et al. 2017).</a:t>
            </a:r>
          </a:p>
          <a:p>
            <a:pPr lvl="1"/>
            <a:r>
              <a:rPr lang="en-US" noProof="0" dirty="0"/>
              <a:t>Urban Ethiopia (tighter): Employment 0, Wage +  (Franklin et al. 2024). </a:t>
            </a:r>
          </a:p>
        </p:txBody>
      </p:sp>
    </p:spTree>
    <p:extLst>
      <p:ext uri="{BB962C8B-B14F-4D97-AF65-F5344CB8AC3E}">
        <p14:creationId xmlns:p14="http://schemas.microsoft.com/office/powerpoint/2010/main" val="193596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3C395-C0E5-F279-6CBF-BEA628E8A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AE5C1C-38AF-F7BC-612C-0B86D6FA3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Spatial equilibrium effects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BF133C-4000-B91E-EDD5-343C5C5B6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0570464" cy="4525963"/>
          </a:xfrm>
        </p:spPr>
        <p:txBody>
          <a:bodyPr>
            <a:normAutofit fontScale="85000" lnSpcReduction="20000"/>
          </a:bodyPr>
          <a:lstStyle/>
          <a:p>
            <a:r>
              <a:rPr lang="en-US" noProof="0" dirty="0"/>
              <a:t>Labor markets are not strictly local: commuting, migration.</a:t>
            </a:r>
          </a:p>
          <a:p>
            <a:endParaRPr lang="en-US" noProof="0" dirty="0"/>
          </a:p>
          <a:p>
            <a:r>
              <a:rPr lang="en-US" noProof="0" dirty="0"/>
              <a:t>MGNREGS increases wages in:</a:t>
            </a:r>
          </a:p>
          <a:p>
            <a:pPr lvl="1"/>
            <a:r>
              <a:rPr lang="en-US" noProof="0" dirty="0"/>
              <a:t>Villages close to smart card blocks (Muralidharan et al. 2023). </a:t>
            </a:r>
          </a:p>
          <a:p>
            <a:pPr lvl="1"/>
            <a:r>
              <a:rPr lang="en-US" noProof="0" dirty="0"/>
              <a:t>Districts neighboring program districts (Merfeld 2019)</a:t>
            </a:r>
          </a:p>
          <a:p>
            <a:pPr lvl="1"/>
            <a:r>
              <a:rPr lang="en-US" noProof="0" dirty="0"/>
              <a:t>Urban areas through a decrease in seasonal migration (Imbert and Papp 2020a,b).</a:t>
            </a:r>
          </a:p>
          <a:p>
            <a:endParaRPr lang="en-US" noProof="0" dirty="0"/>
          </a:p>
          <a:p>
            <a:r>
              <a:rPr lang="en-US" noProof="0" dirty="0"/>
              <a:t>Ethiopian UPSNP (Franklin et al. 2024)</a:t>
            </a:r>
          </a:p>
          <a:p>
            <a:pPr lvl="1"/>
            <a:r>
              <a:rPr lang="en-US" noProof="0" dirty="0"/>
              <a:t>Decreases commuting from program neighborhood.</a:t>
            </a:r>
          </a:p>
          <a:p>
            <a:pPr lvl="1"/>
            <a:r>
              <a:rPr lang="en-US" noProof="0" dirty="0"/>
              <a:t>Increases wages in neighborhoods exposed to changes in commuting flows.</a:t>
            </a:r>
          </a:p>
        </p:txBody>
      </p:sp>
    </p:spTree>
    <p:extLst>
      <p:ext uri="{BB962C8B-B14F-4D97-AF65-F5344CB8AC3E}">
        <p14:creationId xmlns:p14="http://schemas.microsoft.com/office/powerpoint/2010/main" val="17610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1AC4B-BC38-21A7-2DF6-5BEAA575E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0369296" cy="1143000"/>
          </a:xfrm>
        </p:spPr>
        <p:txBody>
          <a:bodyPr>
            <a:normAutofit/>
          </a:bodyPr>
          <a:lstStyle/>
          <a:p>
            <a:r>
              <a:rPr lang="en-US" noProof="0" dirty="0"/>
              <a:t>What are Public Works Programs (PWP)?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1DCE2-7E3C-A213-8A04-373FBA5FF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0808208" cy="4525963"/>
          </a:xfrm>
        </p:spPr>
        <p:txBody>
          <a:bodyPr>
            <a:normAutofit fontScale="92500"/>
          </a:bodyPr>
          <a:lstStyle/>
          <a:p>
            <a:endParaRPr lang="en-US" noProof="0" dirty="0"/>
          </a:p>
          <a:p>
            <a:r>
              <a:rPr lang="en-US" noProof="0" dirty="0"/>
              <a:t>PWP are also called workfare or cash-for-work programs.</a:t>
            </a:r>
          </a:p>
          <a:p>
            <a:endParaRPr lang="en-US" noProof="0" dirty="0"/>
          </a:p>
          <a:p>
            <a:r>
              <a:rPr lang="en-US" noProof="0" dirty="0"/>
              <a:t>Provide employment to the poor on</a:t>
            </a:r>
            <a:r>
              <a:rPr lang="en-US" b="1" noProof="0" dirty="0"/>
              <a:t> </a:t>
            </a:r>
            <a:r>
              <a:rPr lang="en-US" noProof="0" dirty="0"/>
              <a:t>small infrastructure projects.</a:t>
            </a:r>
          </a:p>
          <a:p>
            <a:endParaRPr lang="en-US" noProof="0" dirty="0"/>
          </a:p>
          <a:p>
            <a:r>
              <a:rPr lang="en-US" noProof="0" dirty="0"/>
              <a:t>Active in 94 countries (World Bank 2015 State of Safety Nets).</a:t>
            </a:r>
          </a:p>
          <a:p>
            <a:endParaRPr lang="en-US" noProof="0" dirty="0"/>
          </a:p>
          <a:p>
            <a:r>
              <a:rPr lang="en-US" noProof="0" dirty="0"/>
              <a:t>Long history: in South Asia, 19th century England, US (1930s).</a:t>
            </a:r>
          </a:p>
        </p:txBody>
      </p:sp>
    </p:spTree>
    <p:extLst>
      <p:ext uri="{BB962C8B-B14F-4D97-AF65-F5344CB8AC3E}">
        <p14:creationId xmlns:p14="http://schemas.microsoft.com/office/powerpoint/2010/main" val="3604280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A30D0-037C-2697-A794-62877F2BF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2BF6B1-CFDB-8F76-CBEE-0A9003B0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Better than Cash?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914BBE-F27B-8B7E-EFC2-F4F7E501E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0716768" cy="4525963"/>
          </a:xfrm>
        </p:spPr>
        <p:txBody>
          <a:bodyPr>
            <a:normAutofit fontScale="85000" lnSpcReduction="20000"/>
          </a:bodyPr>
          <a:lstStyle/>
          <a:p>
            <a:r>
              <a:rPr lang="en-US" noProof="0" dirty="0"/>
              <a:t>Labor markets change the terms of the comparison PWP vs cash:</a:t>
            </a:r>
          </a:p>
          <a:p>
            <a:pPr lvl="1"/>
            <a:r>
              <a:rPr lang="en-US" noProof="0" dirty="0"/>
              <a:t>Through their work requirements, PWP impose costs on participants </a:t>
            </a:r>
          </a:p>
          <a:p>
            <a:pPr lvl="1"/>
            <a:r>
              <a:rPr lang="en-US" noProof="0" dirty="0"/>
              <a:t>But they also change labor markets and increase wages for all workers.</a:t>
            </a:r>
          </a:p>
          <a:p>
            <a:r>
              <a:rPr lang="en-US" noProof="0" dirty="0"/>
              <a:t>Indirect wage effects are a substantial part of the gains:</a:t>
            </a:r>
          </a:p>
          <a:p>
            <a:pPr lvl="1"/>
            <a:r>
              <a:rPr lang="en-US" noProof="0" dirty="0"/>
              <a:t>1/3 for MGNREGS Imbert and Papp (2015).</a:t>
            </a:r>
          </a:p>
          <a:p>
            <a:pPr lvl="1"/>
            <a:r>
              <a:rPr lang="en-US" noProof="0" dirty="0"/>
              <a:t>2/3 for UPSNP (Franklin et al. 2024).</a:t>
            </a:r>
          </a:p>
          <a:p>
            <a:r>
              <a:rPr lang="en-US" noProof="0" dirty="0"/>
              <a:t>Poverty reduction from PWP comparable to cash:</a:t>
            </a:r>
          </a:p>
          <a:p>
            <a:pPr lvl="1"/>
            <a:r>
              <a:rPr lang="en-US" noProof="0" dirty="0"/>
              <a:t>MGNREGS in Bihar does worse than cash (</a:t>
            </a:r>
            <a:r>
              <a:rPr lang="en-US" noProof="0" dirty="0" err="1"/>
              <a:t>Murgai</a:t>
            </a:r>
            <a:r>
              <a:rPr lang="en-US" noProof="0" dirty="0"/>
              <a:t> et al. 2016) </a:t>
            </a:r>
          </a:p>
          <a:p>
            <a:pPr lvl="1"/>
            <a:r>
              <a:rPr lang="en-US" noProof="0" dirty="0"/>
              <a:t>UPSNP in Ethiopia does better than cash (Franklin et al. 2024)</a:t>
            </a:r>
          </a:p>
          <a:p>
            <a:r>
              <a:rPr lang="en-US" noProof="0" dirty="0"/>
              <a:t>Of course, employers need to pay higher wages:</a:t>
            </a:r>
          </a:p>
          <a:p>
            <a:pPr lvl="1"/>
            <a:r>
              <a:rPr lang="en-US" noProof="0" dirty="0"/>
              <a:t>Top of landholding distribution suffers (Muralidharan et al. 2023).</a:t>
            </a:r>
          </a:p>
        </p:txBody>
      </p:sp>
    </p:spTree>
    <p:extLst>
      <p:ext uri="{BB962C8B-B14F-4D97-AF65-F5344CB8AC3E}">
        <p14:creationId xmlns:p14="http://schemas.microsoft.com/office/powerpoint/2010/main" val="2682005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28E4-03DB-61FC-E68D-D2E955A46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B2D43-134F-BBBB-A7C1-6E28C52F2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099108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noProof="0" dirty="0"/>
              <a:t>PWP aim to improve long-term labor market prospects of participants by building their skills / work experience.</a:t>
            </a:r>
          </a:p>
          <a:p>
            <a:r>
              <a:rPr lang="en-US" noProof="0" dirty="0"/>
              <a:t>Bagga et al. (2023) meta-analysis finds:</a:t>
            </a:r>
          </a:p>
          <a:p>
            <a:pPr lvl="1"/>
            <a:r>
              <a:rPr lang="en-US" noProof="0" dirty="0"/>
              <a:t>Positive short-term effects</a:t>
            </a:r>
          </a:p>
          <a:p>
            <a:pPr lvl="1"/>
            <a:r>
              <a:rPr lang="en-US" noProof="0" dirty="0"/>
              <a:t>Small and insignificant effects in the long run.</a:t>
            </a:r>
          </a:p>
          <a:p>
            <a:r>
              <a:rPr lang="en-US" noProof="0" dirty="0"/>
              <a:t>Example: urban PEJDEC in Côte d’Ivoire (Bertrand et al. 2021)</a:t>
            </a:r>
          </a:p>
          <a:p>
            <a:pPr lvl="1"/>
            <a:r>
              <a:rPr lang="en-US" noProof="0" dirty="0"/>
              <a:t>During the program: employment 15pp higher, earnings 3x larger.</a:t>
            </a:r>
          </a:p>
          <a:p>
            <a:pPr lvl="1"/>
            <a:r>
              <a:rPr lang="en-US" noProof="0" dirty="0"/>
              <a:t>12 months later: no effect.</a:t>
            </a:r>
          </a:p>
          <a:p>
            <a:r>
              <a:rPr lang="en-US" noProof="0" dirty="0"/>
              <a:t>In practice, employment generation takes priority over training.</a:t>
            </a:r>
          </a:p>
        </p:txBody>
      </p:sp>
    </p:spTree>
    <p:extLst>
      <p:ext uri="{BB962C8B-B14F-4D97-AF65-F5344CB8AC3E}">
        <p14:creationId xmlns:p14="http://schemas.microsoft.com/office/powerpoint/2010/main" val="1547847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CF71D-99C0-D3E3-FBB8-5AD30B0BC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50291-5A03-703E-7DB8-030FC8C5A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Consumption and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C32EB-5EB7-13E0-F7C9-A722FD632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098194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noProof="0" dirty="0"/>
              <a:t>PWP bring income gains: are those consumed or saved?</a:t>
            </a:r>
          </a:p>
          <a:p>
            <a:r>
              <a:rPr lang="en-US" noProof="0" dirty="0"/>
              <a:t>Bagga et al. (2023) meta-analysis finds:</a:t>
            </a:r>
          </a:p>
          <a:p>
            <a:pPr lvl="1"/>
            <a:r>
              <a:rPr lang="en-US" noProof="0" dirty="0"/>
              <a:t>Small or null effects on food consumption.</a:t>
            </a:r>
          </a:p>
          <a:p>
            <a:pPr lvl="2"/>
            <a:r>
              <a:rPr lang="en-US" noProof="0" dirty="0"/>
              <a:t>Effects only in poorer rural settings: DRC (</a:t>
            </a:r>
            <a:r>
              <a:rPr lang="en-US" noProof="0" dirty="0" err="1"/>
              <a:t>Brandily</a:t>
            </a:r>
            <a:r>
              <a:rPr lang="en-US" noProof="0" dirty="0"/>
              <a:t> et al. 2020)</a:t>
            </a:r>
          </a:p>
          <a:p>
            <a:pPr lvl="1"/>
            <a:r>
              <a:rPr lang="en-US" noProof="0" dirty="0"/>
              <a:t>Large effects on durable consumption. </a:t>
            </a:r>
          </a:p>
          <a:p>
            <a:pPr lvl="2"/>
            <a:r>
              <a:rPr lang="en-US" noProof="0" dirty="0"/>
              <a:t>Effects in all contexts reviewed in Bagga et al. (2023)</a:t>
            </a:r>
          </a:p>
          <a:p>
            <a:pPr lvl="1"/>
            <a:r>
              <a:rPr lang="en-US" noProof="0" dirty="0"/>
              <a:t>Insignificant positive effects in savings:</a:t>
            </a:r>
          </a:p>
          <a:p>
            <a:pPr lvl="2"/>
            <a:r>
              <a:rPr lang="en-US" noProof="0" dirty="0"/>
              <a:t>Effects mostly in urban settings (Bertrand et al. 2021, Franklin et al. 2023)</a:t>
            </a:r>
          </a:p>
          <a:p>
            <a:r>
              <a:rPr lang="en-US" noProof="0" dirty="0"/>
              <a:t>Effects on consumption vs savings depend on the level of poverty / credit constraints of beneficiaries.</a:t>
            </a:r>
          </a:p>
        </p:txBody>
      </p:sp>
    </p:spTree>
    <p:extLst>
      <p:ext uri="{BB962C8B-B14F-4D97-AF65-F5344CB8AC3E}">
        <p14:creationId xmlns:p14="http://schemas.microsoft.com/office/powerpoint/2010/main" val="1011978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2F057-99C5-1008-AD76-52045F912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9D180-A3B9-4F4F-D029-FD84146E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4609E-3073-4494-51A8-0D332D96B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1056"/>
            <a:ext cx="1089050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noProof="0" dirty="0"/>
              <a:t>PWP provides not only income gains, but also income support.</a:t>
            </a:r>
          </a:p>
          <a:p>
            <a:pPr lvl="1"/>
            <a:r>
              <a:rPr lang="en-US" noProof="0" dirty="0"/>
              <a:t>Temporary PWP during crisis: Argentina 2001 (Jalan and </a:t>
            </a:r>
            <a:r>
              <a:rPr lang="en-US" noProof="0" dirty="0" err="1"/>
              <a:t>Ravallion</a:t>
            </a:r>
            <a:r>
              <a:rPr lang="en-US" noProof="0" dirty="0"/>
              <a:t> 2002).</a:t>
            </a:r>
          </a:p>
          <a:p>
            <a:pPr lvl="1"/>
            <a:r>
              <a:rPr lang="en-US" noProof="0" dirty="0"/>
              <a:t>Long run programs that can expand when needed: PSNP, MGNREGS.</a:t>
            </a:r>
          </a:p>
          <a:p>
            <a:r>
              <a:rPr lang="en-US" noProof="0" dirty="0"/>
              <a:t>PWP reduce economic distress / need for other coping strategies:</a:t>
            </a:r>
          </a:p>
          <a:p>
            <a:pPr lvl="1"/>
            <a:r>
              <a:rPr lang="en-US" noProof="0" dirty="0"/>
              <a:t>PSNP reduce food insecurity: Berhane et al. (2014)</a:t>
            </a:r>
          </a:p>
          <a:p>
            <a:pPr lvl="1"/>
            <a:r>
              <a:rPr lang="en-US" noProof="0" dirty="0"/>
              <a:t>MGNREGS reduce borrowing (Bell and Mukhopadhyay 2020)</a:t>
            </a:r>
            <a:r>
              <a:rPr lang="ia-Latn-001" noProof="0" dirty="0"/>
              <a:t>...</a:t>
            </a:r>
            <a:endParaRPr lang="en-US" noProof="0" dirty="0"/>
          </a:p>
          <a:p>
            <a:pPr lvl="1"/>
            <a:r>
              <a:rPr lang="en-US" noProof="0" dirty="0"/>
              <a:t>..</a:t>
            </a:r>
            <a:r>
              <a:rPr lang="ia-Latn-001" noProof="0" dirty="0"/>
              <a:t>.</a:t>
            </a:r>
            <a:r>
              <a:rPr lang="en-US" noProof="0" dirty="0"/>
              <a:t> </a:t>
            </a:r>
            <a:r>
              <a:rPr lang="ia-Latn-001" noProof="0" dirty="0"/>
              <a:t>a</a:t>
            </a:r>
            <a:r>
              <a:rPr lang="en-US" noProof="0" dirty="0" err="1"/>
              <a:t>nd</a:t>
            </a:r>
            <a:r>
              <a:rPr lang="en-US" noProof="0" dirty="0"/>
              <a:t> temporary migration (Imbert and Papp 2020a, Morten 2019)</a:t>
            </a:r>
          </a:p>
          <a:p>
            <a:r>
              <a:rPr lang="en-US" noProof="0" dirty="0"/>
              <a:t>PWP encourage (risky but productive) investment:</a:t>
            </a:r>
          </a:p>
          <a:p>
            <a:pPr lvl="1"/>
            <a:r>
              <a:rPr lang="en-US" noProof="0" dirty="0"/>
              <a:t>PSNP increases technology adoption (Gilligan et al. 2009).</a:t>
            </a:r>
          </a:p>
          <a:p>
            <a:pPr lvl="1"/>
            <a:r>
              <a:rPr lang="en-US" noProof="0" dirty="0"/>
              <a:t>MGNREGS increases risky crop choice (Gehrke 2019).</a:t>
            </a:r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5082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B30F2-0031-A31D-17C2-2493B4341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3AC2-AA49-9AD7-9929-1DE9AA482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0561320" cy="1143000"/>
          </a:xfrm>
        </p:spPr>
        <p:txBody>
          <a:bodyPr/>
          <a:lstStyle/>
          <a:p>
            <a:pPr algn="l"/>
            <a:r>
              <a:rPr lang="en-US" noProof="0" dirty="0"/>
              <a:t>Value of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53C9A-7C47-8310-B05E-E5B5D1DCE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068019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noProof="0" dirty="0"/>
              <a:t>PWP main priority is local employment provision:</a:t>
            </a:r>
          </a:p>
          <a:p>
            <a:pPr lvl="1"/>
            <a:r>
              <a:rPr lang="en-US" noProof="0" dirty="0"/>
              <a:t>Implies that projects need to be labor intensive and small;</a:t>
            </a:r>
          </a:p>
          <a:p>
            <a:pPr lvl="1"/>
            <a:r>
              <a:rPr lang="en-US" noProof="0" dirty="0"/>
              <a:t>MGNREGS list: rural roads, water harvesting, tree planting.</a:t>
            </a:r>
          </a:p>
          <a:p>
            <a:pPr lvl="1"/>
            <a:r>
              <a:rPr lang="en-US" noProof="0" dirty="0"/>
              <a:t>UPSNP: street cleaning, drain maintenance, flowerbeds planting.</a:t>
            </a:r>
          </a:p>
          <a:p>
            <a:r>
              <a:rPr lang="en-US" noProof="0" dirty="0"/>
              <a:t>Value of works is seldom evaluated:</a:t>
            </a:r>
          </a:p>
          <a:p>
            <a:pPr lvl="1"/>
            <a:r>
              <a:rPr lang="en-US" noProof="0" dirty="0"/>
              <a:t>PSNP has little effect on agricultural productivity (Bahru and Zeller 2022, </a:t>
            </a:r>
            <a:r>
              <a:rPr lang="en-US" noProof="0" dirty="0" err="1"/>
              <a:t>Gazeaud</a:t>
            </a:r>
            <a:r>
              <a:rPr lang="en-US" noProof="0" dirty="0"/>
              <a:t> and Stephane 2023).</a:t>
            </a:r>
          </a:p>
          <a:p>
            <a:pPr lvl="1"/>
            <a:r>
              <a:rPr lang="en-US" noProof="0" dirty="0"/>
              <a:t>MGNREGS works are functional and seem useful (Deininger and Liu 2013, </a:t>
            </a:r>
            <a:r>
              <a:rPr lang="en-US" noProof="0" dirty="0" err="1"/>
              <a:t>Ranaware</a:t>
            </a:r>
            <a:r>
              <a:rPr lang="en-US" noProof="0" dirty="0"/>
              <a:t> et al. 2015), but their economic value is unknown.</a:t>
            </a:r>
          </a:p>
          <a:p>
            <a:pPr lvl="1"/>
            <a:r>
              <a:rPr lang="en-US" noProof="0" dirty="0"/>
              <a:t>UPSNP improves neighborhood quality (Franklin et al. 2024)</a:t>
            </a:r>
          </a:p>
        </p:txBody>
      </p:sp>
    </p:spTree>
    <p:extLst>
      <p:ext uri="{BB962C8B-B14F-4D97-AF65-F5344CB8AC3E}">
        <p14:creationId xmlns:p14="http://schemas.microsoft.com/office/powerpoint/2010/main" val="4044672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B30F2-0031-A31D-17C2-2493B4341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3AC2-AA49-9AD7-9929-1DE9AA482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Female Empowerment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53C9A-7C47-8310-B05E-E5B5D1DCE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066190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noProof="0" dirty="0"/>
              <a:t>PWP offer the same employment opportunity to men and women.</a:t>
            </a:r>
          </a:p>
          <a:p>
            <a:pPr lvl="1"/>
            <a:r>
              <a:rPr lang="en-US" noProof="0" dirty="0"/>
              <a:t>MGNREGS has quotas for women and offers childcare facilities.</a:t>
            </a:r>
          </a:p>
          <a:p>
            <a:r>
              <a:rPr lang="en-US" noProof="0" dirty="0"/>
              <a:t>PWP can improve women’s employment and financial situation:</a:t>
            </a:r>
          </a:p>
          <a:p>
            <a:pPr lvl="1"/>
            <a:r>
              <a:rPr lang="en-US" noProof="0" dirty="0"/>
              <a:t>In Burkina Faso they improve psycho-social outcomes (Ajayi et al. 2022).</a:t>
            </a:r>
          </a:p>
          <a:p>
            <a:r>
              <a:rPr lang="en-US" noProof="0" dirty="0"/>
              <a:t>PWP can change social norms around women work:</a:t>
            </a:r>
          </a:p>
          <a:p>
            <a:pPr lvl="1"/>
            <a:r>
              <a:rPr lang="en-US" noProof="0" dirty="0"/>
              <a:t>In Central African Republic, change male and female attitudes towards household work (Alik-Lagrange et al. 2023).</a:t>
            </a:r>
          </a:p>
          <a:p>
            <a:pPr lvl="1"/>
            <a:r>
              <a:rPr lang="en-US" noProof="0" dirty="0"/>
              <a:t>Paying female MGNREGS workers on their own bank account improves their labor force participation (Field et al. 2021).</a:t>
            </a:r>
          </a:p>
          <a:p>
            <a:r>
              <a:rPr lang="en-US" noProof="0" dirty="0"/>
              <a:t>More evidence is needed. </a:t>
            </a:r>
          </a:p>
        </p:txBody>
      </p:sp>
    </p:spTree>
    <p:extLst>
      <p:ext uri="{BB962C8B-B14F-4D97-AF65-F5344CB8AC3E}">
        <p14:creationId xmlns:p14="http://schemas.microsoft.com/office/powerpoint/2010/main" val="1480104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2A19F-D09D-AF62-4358-1AB333E11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C2CC1-B9A3-2D4D-12D1-69D41D0C1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What about children?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3F0FD-F07D-0865-FF88-3F5666F66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0515600" cy="4525963"/>
          </a:xfrm>
        </p:spPr>
        <p:txBody>
          <a:bodyPr/>
          <a:lstStyle/>
          <a:p>
            <a:r>
              <a:rPr lang="en-US" noProof="0" dirty="0"/>
              <a:t>Parent’s participation to PWP can have ambiguous effects on children:</a:t>
            </a:r>
          </a:p>
          <a:p>
            <a:pPr lvl="1"/>
            <a:r>
              <a:rPr lang="en-US" dirty="0"/>
              <a:t>By increasing female labor force participation, did </a:t>
            </a:r>
            <a:r>
              <a:rPr lang="en-US" noProof="0" dirty="0"/>
              <a:t>MGNREGS decrease school enrolment and increase child labor (Shah and Millett-Steinberg 2015, Li and Sekhri 2020)?</a:t>
            </a:r>
          </a:p>
          <a:p>
            <a:pPr lvl="1"/>
            <a:r>
              <a:rPr lang="en-US" noProof="0" dirty="0"/>
              <a:t>Or did it increase schooling by increasing mothers’ income and strengthening their bargaining power in the household  (Afridi et al. 2016, Mani et al. 2020)?</a:t>
            </a:r>
          </a:p>
        </p:txBody>
      </p:sp>
    </p:spTree>
    <p:extLst>
      <p:ext uri="{BB962C8B-B14F-4D97-AF65-F5344CB8AC3E}">
        <p14:creationId xmlns:p14="http://schemas.microsoft.com/office/powerpoint/2010/main" val="1226744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43FCD-6994-BA7E-6AE1-6CC5375BC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449D5-BE83-2C69-2862-8F921C9AF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noProof="0" dirty="0"/>
              <a:t>Corruption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EC63B-4BCF-1B10-F169-F10131F5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0515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noProof="0" dirty="0"/>
              <a:t>PWP provide opportunities for corruption:</a:t>
            </a:r>
          </a:p>
          <a:p>
            <a:pPr lvl="1"/>
            <a:r>
              <a:rPr lang="en-US" noProof="0" dirty="0"/>
              <a:t>“</a:t>
            </a:r>
            <a:r>
              <a:rPr lang="en-US" noProof="0" dirty="0" err="1"/>
              <a:t>Ghos</a:t>
            </a:r>
            <a:r>
              <a:rPr lang="en-US" dirty="0"/>
              <a:t>t workers” and “Ghost days” in MGNREGS (Niehaus and </a:t>
            </a:r>
            <a:r>
              <a:rPr lang="en-US" dirty="0" err="1"/>
              <a:t>Sukhtankar</a:t>
            </a:r>
            <a:r>
              <a:rPr lang="en-US" dirty="0"/>
              <a:t> 2013, Imbert and Papp 2011).</a:t>
            </a:r>
          </a:p>
          <a:p>
            <a:pPr lvl="1"/>
            <a:r>
              <a:rPr lang="en-US" noProof="0" dirty="0"/>
              <a:t>Stealing on workers vs material costs.</a:t>
            </a:r>
          </a:p>
          <a:p>
            <a:pPr lvl="1"/>
            <a:r>
              <a:rPr lang="en-US" dirty="0"/>
              <a:t>Funds stolen locally to pay intermediaries (Banerjee et al. 2019).</a:t>
            </a:r>
            <a:endParaRPr lang="en-US" noProof="0" dirty="0"/>
          </a:p>
          <a:p>
            <a:r>
              <a:rPr lang="en-US" dirty="0"/>
              <a:t>And opportunities to </a:t>
            </a:r>
            <a:r>
              <a:rPr lang="en-US" noProof="0" dirty="0"/>
              <a:t>innovate on anti-corruption policies: </a:t>
            </a:r>
          </a:p>
          <a:p>
            <a:pPr lvl="1"/>
            <a:r>
              <a:rPr lang="en-US" dirty="0"/>
              <a:t>Smart cards with biometric identification reduce prevalence of ghost workers (Muralidharan et al. 2016).</a:t>
            </a:r>
          </a:p>
          <a:p>
            <a:pPr lvl="1"/>
            <a:r>
              <a:rPr lang="en-US" dirty="0"/>
              <a:t>E-governance in fund management also reduce ghost workers but increase payment delays (Banerjee et al. 2019).</a:t>
            </a:r>
            <a:endParaRPr lang="en-US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6995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7E61F-01E2-26A6-CE1B-53ABBD631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6E61-0BC0-141C-7102-337D10404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noProof="0" dirty="0"/>
              <a:t>Politics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1D9C-722D-A98E-7BC2-4EC67D79A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0515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noProof="0" dirty="0"/>
              <a:t>PWP empower local officials:</a:t>
            </a:r>
          </a:p>
          <a:p>
            <a:pPr lvl="1"/>
            <a:r>
              <a:rPr lang="en-US" noProof="0" dirty="0"/>
              <a:t>Responsibility in registration, work organization, monitoring, pay.</a:t>
            </a:r>
          </a:p>
          <a:p>
            <a:pPr lvl="1"/>
            <a:r>
              <a:rPr lang="en-US" dirty="0"/>
              <a:t>Awareness </a:t>
            </a:r>
            <a:r>
              <a:rPr lang="en-US" noProof="0" dirty="0"/>
              <a:t>increases local political competition (Banerjee et al. 2024).</a:t>
            </a:r>
          </a:p>
          <a:p>
            <a:r>
              <a:rPr lang="en-US" noProof="0" dirty="0"/>
              <a:t>Local politicians can </a:t>
            </a:r>
            <a:r>
              <a:rPr lang="en-US" dirty="0"/>
              <a:t>capture PWP:</a:t>
            </a:r>
            <a:endParaRPr lang="en-US" noProof="0" dirty="0"/>
          </a:p>
          <a:p>
            <a:pPr lvl="1"/>
            <a:r>
              <a:rPr lang="en-US" noProof="0" dirty="0"/>
              <a:t>Favoritism in work allocation in PSNP (</a:t>
            </a:r>
            <a:r>
              <a:rPr lang="en-US" noProof="0" dirty="0" err="1"/>
              <a:t>Cayers</a:t>
            </a:r>
            <a:r>
              <a:rPr lang="en-US" noProof="0" dirty="0"/>
              <a:t> and Dercon 2012)</a:t>
            </a:r>
            <a:r>
              <a:rPr lang="en-US" dirty="0"/>
              <a:t>.</a:t>
            </a:r>
          </a:p>
          <a:p>
            <a:pPr lvl="1"/>
            <a:r>
              <a:rPr lang="en-US" noProof="0" dirty="0"/>
              <a:t>Local elite uses or blocks </a:t>
            </a:r>
            <a:r>
              <a:rPr lang="en-US" noProof="0" dirty="0" err="1"/>
              <a:t>Maharshtra’s</a:t>
            </a:r>
            <a:r>
              <a:rPr lang="en-US" noProof="0" dirty="0"/>
              <a:t> EGS (Anderson et al. 2015). 	</a:t>
            </a:r>
          </a:p>
          <a:p>
            <a:r>
              <a:rPr lang="en-US" noProof="0" dirty="0"/>
              <a:t>Governments can use PWP to gain </a:t>
            </a:r>
            <a:r>
              <a:rPr lang="en-US" dirty="0"/>
              <a:t>votes:</a:t>
            </a:r>
            <a:endParaRPr lang="en-US" noProof="0" dirty="0"/>
          </a:p>
          <a:p>
            <a:pPr lvl="1"/>
            <a:r>
              <a:rPr lang="en-US" dirty="0"/>
              <a:t>MGNREGS won votes to Trinamool Congress in West Bengal (Dey and Sen 2016), to Congress in Rajasthan (Gupta and Mukhopadhyay 2016).</a:t>
            </a:r>
          </a:p>
          <a:p>
            <a:pPr lvl="1"/>
            <a:r>
              <a:rPr lang="en-US" dirty="0"/>
              <a:t>But not in states with poor implementation (Zimmermann 2021),</a:t>
            </a:r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49781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F56A1-220B-20BF-0B20-5C536B348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9EACA-202B-F3DC-BE6B-052CDE593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noProof="0" dirty="0"/>
              <a:t>Conflict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3A1E6-1648-DE4C-6AC5-D01903832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0515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noProof="0" dirty="0"/>
              <a:t>PWP often implemented in (post) conflict zones:</a:t>
            </a:r>
          </a:p>
          <a:p>
            <a:pPr lvl="1"/>
            <a:r>
              <a:rPr lang="en-US" dirty="0"/>
              <a:t>Can help people cope with consequences of conflict..</a:t>
            </a:r>
          </a:p>
          <a:p>
            <a:pPr lvl="1"/>
            <a:r>
              <a:rPr lang="en-US" noProof="0" dirty="0"/>
              <a:t>And dissuade them to join the conflict themselves.</a:t>
            </a:r>
          </a:p>
          <a:p>
            <a:r>
              <a:rPr lang="en-US" noProof="0" dirty="0"/>
              <a:t>Evidence suggests that PWP </a:t>
            </a:r>
            <a:r>
              <a:rPr lang="en-US" dirty="0"/>
              <a:t>can </a:t>
            </a:r>
            <a:r>
              <a:rPr lang="en-US" noProof="0" dirty="0"/>
              <a:t>reduce conflict:</a:t>
            </a:r>
          </a:p>
          <a:p>
            <a:pPr lvl="1"/>
            <a:r>
              <a:rPr lang="en-US" noProof="0" dirty="0"/>
              <a:t>MGNREGS reduces </a:t>
            </a:r>
            <a:r>
              <a:rPr lang="en-US" dirty="0"/>
              <a:t>Maoist conflict (Dasgupta et al. 2017)</a:t>
            </a:r>
          </a:p>
          <a:p>
            <a:pPr lvl="1"/>
            <a:r>
              <a:rPr lang="en-US" dirty="0"/>
              <a:t>MGNREGS decreases wage and conflict response to droughts (Fetzer 2020)</a:t>
            </a:r>
          </a:p>
          <a:p>
            <a:pPr lvl="1"/>
            <a:r>
              <a:rPr lang="en-US" noProof="0" dirty="0"/>
              <a:t>… increases </a:t>
            </a:r>
            <a:r>
              <a:rPr lang="en-US" dirty="0"/>
              <a:t>conflict</a:t>
            </a:r>
            <a:r>
              <a:rPr lang="en-US" noProof="0" dirty="0"/>
              <a:t> when it has no effect on wages or employment (Zimmermann 2020, Khanna and Zimmermann 2017).</a:t>
            </a:r>
          </a:p>
          <a:p>
            <a:r>
              <a:rPr lang="en-US" noProof="0" dirty="0"/>
              <a:t>Mixed evidence on violence / crime among participants:</a:t>
            </a:r>
          </a:p>
          <a:p>
            <a:pPr lvl="1"/>
            <a:r>
              <a:rPr lang="en-US" dirty="0"/>
              <a:t>In CAR increase security but not social cohesion (Alik-Lagrange et al. 2023).</a:t>
            </a:r>
          </a:p>
          <a:p>
            <a:pPr lvl="1"/>
            <a:r>
              <a:rPr lang="en-US" dirty="0"/>
              <a:t>In Papua New Guinea they have no effect on crime (Ivaschenko et al. 2017).</a:t>
            </a:r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463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239C4-3BBD-7D06-B6F5-4A60BD23A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2ADE-329A-C38B-2496-3D9C75B4D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32" y="268198"/>
            <a:ext cx="11269409" cy="1143000"/>
          </a:xfrm>
        </p:spPr>
        <p:txBody>
          <a:bodyPr>
            <a:normAutofit/>
          </a:bodyPr>
          <a:lstStyle/>
          <a:p>
            <a:pPr algn="l"/>
            <a:r>
              <a:rPr lang="en-US" noProof="0" dirty="0"/>
              <a:t>Workhouses in Europe and North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E98D8-3DAA-2965-FE70-8C15B12C9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4138"/>
            <a:ext cx="6789506" cy="4935663"/>
          </a:xfrm>
        </p:spPr>
        <p:txBody>
          <a:bodyPr>
            <a:noAutofit/>
          </a:bodyPr>
          <a:lstStyle/>
          <a:p>
            <a:r>
              <a:rPr lang="en-US" sz="2000" noProof="0" dirty="0"/>
              <a:t>Throughout the 19th century workhouses were the main option for the poor to receive public assistance in England, Europe and North America (</a:t>
            </a:r>
            <a:r>
              <a:rPr lang="en-US" sz="2000" noProof="0" dirty="0" err="1"/>
              <a:t>Ravallion</a:t>
            </a:r>
            <a:r>
              <a:rPr lang="en-US" sz="2000" noProof="0" dirty="0"/>
              <a:t>, 2015).</a:t>
            </a:r>
          </a:p>
          <a:p>
            <a:endParaRPr lang="en-US" sz="2000" noProof="0" dirty="0"/>
          </a:p>
          <a:p>
            <a:r>
              <a:rPr lang="en-US" sz="2000" noProof="0" dirty="0"/>
              <a:t>In his autobiography, the Hollywood movie star Charlie Chaplin recalls the time he spent with his mother and siblings in Lambeth workhouse, UK (Chaplin, 1964):</a:t>
            </a:r>
          </a:p>
          <a:p>
            <a:endParaRPr lang="en-US" sz="2000" noProof="0" dirty="0"/>
          </a:p>
          <a:p>
            <a:pPr marL="400050" lvl="1" indent="0">
              <a:buNone/>
            </a:pPr>
            <a:r>
              <a:rPr lang="en-US" sz="2000" i="1" noProof="0" dirty="0"/>
              <a:t>“There was no alternative: she was burdened with two children, and in poor health; and so she decided that the three of us should enter the Lambeth workhouse.”</a:t>
            </a:r>
          </a:p>
        </p:txBody>
      </p:sp>
      <p:pic>
        <p:nvPicPr>
          <p:cNvPr id="1026" name="Picture 2" descr="Photographie de Charlot l'air énervé tenant la main à un petit garçon en haillons">
            <a:extLst>
              <a:ext uri="{FF2B5EF4-FFF2-40B4-BE49-F238E27FC236}">
                <a16:creationId xmlns:a16="http://schemas.microsoft.com/office/drawing/2014/main" id="{543B72A2-15E2-D5E5-2627-3A976D681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603" y="1299686"/>
            <a:ext cx="3151598" cy="44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37E577-3E34-AC2A-F196-0D6202B1F7EB}"/>
              </a:ext>
            </a:extLst>
          </p:cNvPr>
          <p:cNvSpPr txBox="1"/>
          <p:nvPr/>
        </p:nvSpPr>
        <p:spPr>
          <a:xfrm>
            <a:off x="7592601" y="5897880"/>
            <a:ext cx="3151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noProof="0" dirty="0"/>
              <a:t>The Kid (1921) 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1351188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5287F-2836-E152-802E-80624ADFE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428F5-864F-EBDC-03F5-217EE6259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10913633" cy="1143000"/>
          </a:xfrm>
        </p:spPr>
        <p:txBody>
          <a:bodyPr/>
          <a:lstStyle/>
          <a:p>
            <a:pPr algn="l"/>
            <a:r>
              <a:rPr lang="en-US" noProof="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B16B-8EBC-A0A1-E8BD-59C3B383A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091363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Introduction: What are PWP</a:t>
            </a:r>
          </a:p>
          <a:p>
            <a:endParaRPr lang="en-US" noProof="0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Why impose work requirement in poverty alleviation programs? Screening argument and direct income gains.</a:t>
            </a:r>
          </a:p>
          <a:p>
            <a:endParaRPr lang="ia-Latn-001" noProof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What do we know about the various impacts of PWP beyond direct income gains?</a:t>
            </a:r>
          </a:p>
          <a:p>
            <a:endParaRPr lang="en-US" noProof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Conclusion: Takeaways for </a:t>
            </a:r>
            <a:r>
              <a:rPr lang="en-US" dirty="0" err="1"/>
              <a:t>practicionners</a:t>
            </a:r>
            <a:r>
              <a:rPr lang="en-US" dirty="0"/>
              <a:t> and knowledge gaps</a:t>
            </a:r>
          </a:p>
        </p:txBody>
      </p:sp>
    </p:spTree>
    <p:extLst>
      <p:ext uri="{BB962C8B-B14F-4D97-AF65-F5344CB8AC3E}">
        <p14:creationId xmlns:p14="http://schemas.microsoft.com/office/powerpoint/2010/main" val="557294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807F4EA9-A3DE-6730-D241-F3F3998F2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DB3B3-C4A4-6E54-2D4A-9CCF27C50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7" y="0"/>
            <a:ext cx="11494546" cy="1143000"/>
          </a:xfrm>
        </p:spPr>
        <p:txBody>
          <a:bodyPr>
            <a:normAutofit/>
          </a:bodyPr>
          <a:lstStyle/>
          <a:p>
            <a:pPr algn="l"/>
            <a:r>
              <a:rPr lang="en-US" noProof="0" dirty="0"/>
              <a:t>Main takeaways – public works basic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1DD1E-6348-4572-F859-5FBD7420B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17" y="1553453"/>
            <a:ext cx="11279394" cy="4756933"/>
          </a:xfrm>
        </p:spPr>
        <p:txBody>
          <a:bodyPr>
            <a:noAutofit/>
          </a:bodyPr>
          <a:lstStyle/>
          <a:p>
            <a:r>
              <a:rPr lang="en-US" noProof="0" dirty="0"/>
              <a:t>Work requirements do not guarantee cost-efficiency: need to consider the difference in wage rates between the poor and the non-poor, and the share of poor in the population.</a:t>
            </a:r>
          </a:p>
          <a:p>
            <a:r>
              <a:rPr lang="en-US" noProof="0" dirty="0"/>
              <a:t>Labor market conditions matters for PWP cost-efficiency:</a:t>
            </a:r>
            <a:r>
              <a:rPr lang="en-US" sz="2800" noProof="0" dirty="0"/>
              <a:t> </a:t>
            </a:r>
            <a:r>
              <a:rPr lang="ia-Latn-001" sz="3200" noProof="0" dirty="0"/>
              <a:t>W</a:t>
            </a:r>
            <a:r>
              <a:rPr lang="en-US" sz="3200" noProof="0" dirty="0"/>
              <a:t>ill participants work more thanks to the program or reduce their hours worked in the private sector?</a:t>
            </a:r>
          </a:p>
          <a:p>
            <a:r>
              <a:rPr lang="en-US" sz="3200" noProof="0" dirty="0"/>
              <a:t>Answering these questions should inform the decision on the program wage rate and number of days offered.</a:t>
            </a:r>
          </a:p>
        </p:txBody>
      </p:sp>
    </p:spTree>
    <p:extLst>
      <p:ext uri="{BB962C8B-B14F-4D97-AF65-F5344CB8AC3E}">
        <p14:creationId xmlns:p14="http://schemas.microsoft.com/office/powerpoint/2010/main" val="204292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B4886-6FE1-E120-D138-2D2A73BC2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546E2-761F-71AC-6674-B5DA36C73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7" y="269493"/>
            <a:ext cx="11494546" cy="1143000"/>
          </a:xfrm>
        </p:spPr>
        <p:txBody>
          <a:bodyPr>
            <a:normAutofit/>
          </a:bodyPr>
          <a:lstStyle/>
          <a:p>
            <a:pPr algn="l"/>
            <a:r>
              <a:rPr lang="en-US" noProof="0" dirty="0"/>
              <a:t>Main takeaways –impacts beyond direct gains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17D9B-9822-0407-8891-DDF8561BD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17" y="1412493"/>
            <a:ext cx="11279394" cy="4756933"/>
          </a:xfrm>
        </p:spPr>
        <p:txBody>
          <a:bodyPr>
            <a:noAutofit/>
          </a:bodyPr>
          <a:lstStyle/>
          <a:p>
            <a:r>
              <a:rPr lang="en-GB" sz="3200" noProof="0" dirty="0"/>
              <a:t>PWP may increase wages for non-participants (even far away!).</a:t>
            </a:r>
          </a:p>
          <a:p>
            <a:r>
              <a:rPr lang="en-GB" dirty="0"/>
              <a:t>PWP have little effect on skills and employability.</a:t>
            </a:r>
          </a:p>
          <a:p>
            <a:r>
              <a:rPr lang="en-GB" sz="3200" noProof="0" dirty="0"/>
              <a:t>PWP increase consumption (poorer HH) and savings (richer HH).</a:t>
            </a:r>
          </a:p>
          <a:p>
            <a:r>
              <a:rPr lang="en-GB" dirty="0"/>
              <a:t>PWP provide insurance and encourage productive investment.</a:t>
            </a:r>
            <a:endParaRPr lang="en-GB" sz="3200" noProof="0" dirty="0"/>
          </a:p>
          <a:p>
            <a:r>
              <a:rPr lang="en-GB" dirty="0"/>
              <a:t>PWP have ambiguous effects on child </a:t>
            </a:r>
            <a:r>
              <a:rPr lang="en-GB" dirty="0" err="1"/>
              <a:t>labor</a:t>
            </a:r>
            <a:r>
              <a:rPr lang="en-GB" dirty="0"/>
              <a:t> / education.</a:t>
            </a:r>
          </a:p>
          <a:p>
            <a:r>
              <a:rPr lang="en-GB" dirty="0"/>
              <a:t>PWP give opportunities for corruption / can be captured locally.</a:t>
            </a:r>
          </a:p>
          <a:p>
            <a:r>
              <a:rPr lang="en-GB" dirty="0"/>
              <a:t>PWP generally reduce conflict. </a:t>
            </a:r>
            <a:endParaRPr lang="en-US" sz="3200" noProof="0" dirty="0"/>
          </a:p>
        </p:txBody>
      </p:sp>
    </p:spTree>
    <p:extLst>
      <p:ext uri="{BB962C8B-B14F-4D97-AF65-F5344CB8AC3E}">
        <p14:creationId xmlns:p14="http://schemas.microsoft.com/office/powerpoint/2010/main" val="3977429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9529E-BD33-D668-2040-FE7C3E55E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71100-0DD5-793B-7163-5917E744B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7" y="269493"/>
            <a:ext cx="11494546" cy="1143000"/>
          </a:xfrm>
        </p:spPr>
        <p:txBody>
          <a:bodyPr>
            <a:normAutofit/>
          </a:bodyPr>
          <a:lstStyle/>
          <a:p>
            <a:pPr algn="l"/>
            <a:r>
              <a:rPr lang="en-US" noProof="0" dirty="0"/>
              <a:t>Research agenda on PWP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8C532-403F-1CE9-4CFA-CEDB5A17C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17" y="1703502"/>
            <a:ext cx="11279394" cy="4756933"/>
          </a:xfrm>
        </p:spPr>
        <p:txBody>
          <a:bodyPr>
            <a:normAutofit/>
          </a:bodyPr>
          <a:lstStyle/>
          <a:p>
            <a:r>
              <a:rPr lang="en-US" dirty="0"/>
              <a:t>Where more evidence is needed:</a:t>
            </a:r>
          </a:p>
          <a:p>
            <a:pPr lvl="1"/>
            <a:r>
              <a:rPr lang="en-US" dirty="0"/>
              <a:t>Psychological costs vs gains from participation.</a:t>
            </a:r>
          </a:p>
          <a:p>
            <a:pPr lvl="1"/>
            <a:r>
              <a:rPr lang="en-US" noProof="0" dirty="0"/>
              <a:t>Effects on female empowerment.</a:t>
            </a:r>
          </a:p>
          <a:p>
            <a:pPr lvl="1"/>
            <a:r>
              <a:rPr lang="en-US" dirty="0"/>
              <a:t>Effects on children education.</a:t>
            </a:r>
          </a:p>
          <a:p>
            <a:pPr lvl="1"/>
            <a:r>
              <a:rPr lang="en-US" noProof="0" dirty="0"/>
              <a:t>Value of PWP infrastructure projects. </a:t>
            </a:r>
          </a:p>
          <a:p>
            <a:r>
              <a:rPr lang="en-US" noProof="0" dirty="0"/>
              <a:t>PWP </a:t>
            </a:r>
            <a:r>
              <a:rPr lang="en-US" dirty="0"/>
              <a:t>evaluation as a way to</a:t>
            </a:r>
            <a:r>
              <a:rPr lang="en-US" noProof="0" dirty="0"/>
              <a:t> learn about:</a:t>
            </a:r>
          </a:p>
          <a:p>
            <a:pPr lvl="1"/>
            <a:r>
              <a:rPr lang="en-US" dirty="0"/>
              <a:t>Opportunity cost of time</a:t>
            </a:r>
          </a:p>
          <a:p>
            <a:pPr lvl="1"/>
            <a:r>
              <a:rPr lang="en-US" noProof="0" dirty="0"/>
              <a:t>Labor market equilibrium</a:t>
            </a:r>
          </a:p>
          <a:p>
            <a:pPr lvl="1"/>
            <a:r>
              <a:rPr lang="en-US" dirty="0"/>
              <a:t>Worker heterogeneity (e.g. caste, gender).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4362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ED3CA-5129-B7AF-6E4B-C6549D301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E16F-FB7A-0D59-F114-6EA91D05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10906243" cy="1143000"/>
          </a:xfrm>
        </p:spPr>
        <p:txBody>
          <a:bodyPr>
            <a:normAutofit/>
          </a:bodyPr>
          <a:lstStyle/>
          <a:p>
            <a:r>
              <a:rPr lang="en-US" noProof="0" dirty="0"/>
              <a:t>PWP are like the elephant of the parable.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51D75-B951-5311-27FC-80751F2EC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17782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noProof="0" dirty="0"/>
              <a:t>Like the blind men,  we only look at one part at a time:</a:t>
            </a:r>
          </a:p>
          <a:p>
            <a:pPr lvl="1"/>
            <a:r>
              <a:rPr lang="en-US" noProof="0" dirty="0"/>
              <a:t>Labor markets</a:t>
            </a:r>
          </a:p>
          <a:p>
            <a:pPr lvl="1"/>
            <a:r>
              <a:rPr lang="en-US" noProof="0" dirty="0"/>
              <a:t>Skills</a:t>
            </a:r>
          </a:p>
          <a:p>
            <a:pPr lvl="1"/>
            <a:r>
              <a:rPr lang="en-US" noProof="0" dirty="0"/>
              <a:t>Consumption and savings</a:t>
            </a:r>
          </a:p>
          <a:p>
            <a:pPr lvl="1"/>
            <a:r>
              <a:rPr lang="en-US" noProof="0" dirty="0"/>
              <a:t>Insurance</a:t>
            </a:r>
          </a:p>
          <a:p>
            <a:pPr lvl="1"/>
            <a:r>
              <a:rPr lang="en-US" noProof="0" dirty="0"/>
              <a:t>Productive value of works</a:t>
            </a:r>
          </a:p>
          <a:p>
            <a:pPr lvl="1"/>
            <a:r>
              <a:rPr lang="en-US" noProof="0" dirty="0"/>
              <a:t>Female empowerment</a:t>
            </a:r>
          </a:p>
          <a:p>
            <a:pPr lvl="1"/>
            <a:r>
              <a:rPr lang="en-US" noProof="0" dirty="0"/>
              <a:t>Children’s education.</a:t>
            </a:r>
          </a:p>
          <a:p>
            <a:pPr lvl="1"/>
            <a:r>
              <a:rPr lang="en-US" noProof="0" dirty="0"/>
              <a:t>Local politics</a:t>
            </a:r>
          </a:p>
          <a:p>
            <a:pPr lvl="1"/>
            <a:r>
              <a:rPr lang="en-US" noProof="0" dirty="0"/>
              <a:t>Conflict …</a:t>
            </a:r>
          </a:p>
        </p:txBody>
      </p:sp>
      <p:pic>
        <p:nvPicPr>
          <p:cNvPr id="5" name="Picture 4" descr="A painting of a white elephant&#10;&#10;AI-generated content may be incorrect.">
            <a:extLst>
              <a:ext uri="{FF2B5EF4-FFF2-40B4-BE49-F238E27FC236}">
                <a16:creationId xmlns:a16="http://schemas.microsoft.com/office/drawing/2014/main" id="{C8064DD3-0E0D-9A8F-97DD-2E611ECFB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82" y="1690688"/>
            <a:ext cx="5907461" cy="42803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8555A0-441B-21B0-DD5C-15047A685813}"/>
              </a:ext>
            </a:extLst>
          </p:cNvPr>
          <p:cNvSpPr txBox="1"/>
          <p:nvPr/>
        </p:nvSpPr>
        <p:spPr>
          <a:xfrm>
            <a:off x="5939741" y="6123543"/>
            <a:ext cx="493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Hanabusa </a:t>
            </a:r>
            <a:r>
              <a:rPr lang="en-US" noProof="0" dirty="0" err="1"/>
              <a:t>Itchō</a:t>
            </a:r>
            <a:r>
              <a:rPr lang="en-US" noProof="0" dirty="0"/>
              <a:t> (1652–1724). 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41456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933C5-A730-2F04-0090-221BBC0D9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515" y="-1133"/>
            <a:ext cx="8229600" cy="1143000"/>
          </a:xfrm>
        </p:spPr>
        <p:txBody>
          <a:bodyPr/>
          <a:lstStyle/>
          <a:p>
            <a:r>
              <a:rPr lang="en-US" dirty="0"/>
              <a:t>Which PWP are we talking about?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3428A2F-1275-5838-7657-F3CAD5352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141878"/>
              </p:ext>
            </p:extLst>
          </p:nvPr>
        </p:nvGraphicFramePr>
        <p:xfrm>
          <a:off x="1843315" y="976766"/>
          <a:ext cx="81280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0698273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536918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369305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41456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Country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Context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#Studies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609681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MGNREGS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Rural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58156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PSNP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Ethiopia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Rural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249995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Maharashtra’s EGS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Rural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3695018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Trabajar/ Jefes y Jefas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Argentina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Both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3161989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CWLP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Tunisia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Rural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269379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Empleo en Accion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Columbia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Both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929498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Londo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CAR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Both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3811897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MASAF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Malawi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Rural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392512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PEJDEC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Cote d'Ivoire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Urban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615538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PEJDC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Burkina Faso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Urban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2372323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RMG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Lao PDR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Rural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416093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STEP LIPW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DRC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Both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265427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UPSNP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Ethiopia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Urban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624555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UYEP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Papua New Guinea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Urban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2656980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82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3C7C5-04E9-3F77-A9D3-E242CAE2D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E5C35-33F9-A72E-10F8-1091A5031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10913633" cy="1143000"/>
          </a:xfrm>
        </p:spPr>
        <p:txBody>
          <a:bodyPr/>
          <a:lstStyle/>
          <a:p>
            <a:pPr algn="l"/>
            <a:r>
              <a:rPr lang="en-US" noProof="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D3881-F5FF-CB74-54B3-395023A15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091363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Introduction: What are PWP</a:t>
            </a:r>
            <a:r>
              <a:rPr lang="ia-Latn-001" noProof="0" dirty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n-US" noProof="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noProof="0" dirty="0"/>
          </a:p>
          <a:p>
            <a:r>
              <a:rPr lang="en-US" noProof="0" dirty="0"/>
              <a:t>Why impose work requirement in poverty alleviation programs? Screening argument and direct income gains.</a:t>
            </a:r>
          </a:p>
          <a:p>
            <a:endParaRPr lang="ia-Latn-001" noProof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What do we know about the various impacts of PWP beyond direct income gains?</a:t>
            </a:r>
          </a:p>
          <a:p>
            <a:endParaRPr lang="en-US" noProof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Conclusion: Takeaways for </a:t>
            </a:r>
            <a:r>
              <a:rPr lang="en-US" noProof="0" dirty="0" err="1">
                <a:solidFill>
                  <a:schemeClr val="bg1">
                    <a:lumMod val="50000"/>
                  </a:schemeClr>
                </a:solidFill>
              </a:rPr>
              <a:t>practicionners</a:t>
            </a:r>
            <a:r>
              <a:rPr lang="en-US" noProof="0" dirty="0">
                <a:solidFill>
                  <a:schemeClr val="bg1">
                    <a:lumMod val="50000"/>
                  </a:schemeClr>
                </a:solidFill>
              </a:rPr>
              <a:t> and knowledge gaps</a:t>
            </a:r>
          </a:p>
        </p:txBody>
      </p:sp>
    </p:spTree>
    <p:extLst>
      <p:ext uri="{BB962C8B-B14F-4D97-AF65-F5344CB8AC3E}">
        <p14:creationId xmlns:p14="http://schemas.microsoft.com/office/powerpoint/2010/main" val="2905424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41E7-91C8-05B1-E96E-B9E72FA7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/>
              <a:t>Self-targeting: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68A6A-26A5-EC26-36BE-AD0D660A1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11415487" cy="4983162"/>
          </a:xfrm>
        </p:spPr>
        <p:txBody>
          <a:bodyPr>
            <a:normAutofit fontScale="92500" lnSpcReduction="20000"/>
          </a:bodyPr>
          <a:lstStyle/>
          <a:p>
            <a:pPr>
              <a:defRPr sz="2200"/>
            </a:pPr>
            <a:r>
              <a:rPr lang="en-US" noProof="0" dirty="0"/>
              <a:t>Policy makers often chose between two main form of social protection</a:t>
            </a:r>
          </a:p>
          <a:p>
            <a:pPr lvl="1">
              <a:defRPr sz="2200"/>
            </a:pPr>
            <a:r>
              <a:rPr lang="en-US" noProof="0" dirty="0"/>
              <a:t>Workfare / Public Works / EGS: transfer conditional on work performed at a low wage</a:t>
            </a:r>
          </a:p>
          <a:p>
            <a:pPr lvl="1">
              <a:defRPr sz="2200"/>
            </a:pPr>
            <a:r>
              <a:rPr lang="en-US" noProof="0" dirty="0"/>
              <a:t>Welfare / Cash: unconditional transfer</a:t>
            </a:r>
          </a:p>
          <a:p>
            <a:pPr marL="0" indent="0">
              <a:buNone/>
              <a:defRPr sz="2200"/>
            </a:pPr>
            <a:endParaRPr lang="en-US" noProof="0" dirty="0"/>
          </a:p>
          <a:p>
            <a:pPr>
              <a:defRPr sz="2200"/>
            </a:pPr>
            <a:r>
              <a:rPr lang="en-US" noProof="0" dirty="0"/>
              <a:t>The main rationale for imposing work requirement relates to a screening argument: w</a:t>
            </a:r>
            <a:r>
              <a:rPr lang="ia-Latn-001" noProof="0" dirty="0"/>
              <a:t>ith limited</a:t>
            </a:r>
            <a:r>
              <a:rPr lang="en-US" noProof="0" dirty="0"/>
              <a:t> </a:t>
            </a:r>
            <a:r>
              <a:rPr lang="ia-Latn-001" noProof="0" dirty="0"/>
              <a:t>information</a:t>
            </a:r>
            <a:r>
              <a:rPr lang="en-US" noProof="0" dirty="0"/>
              <a:t> on who is poor, imposing a work requirement at a low wage rate separates the poor (low opportunity costs of participation) from the non-poor (high opportunity costs of participation)</a:t>
            </a:r>
          </a:p>
          <a:p>
            <a:pPr marL="0" indent="0">
              <a:buNone/>
              <a:defRPr sz="2200"/>
            </a:pPr>
            <a:endParaRPr lang="en-US" noProof="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 sz="2200"/>
            </a:pPr>
            <a:r>
              <a:rPr lang="en-US" noProof="0" dirty="0"/>
              <a:t>Intuitively, this argument holds depending on: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 sz="2200"/>
            </a:pPr>
            <a:br>
              <a:rPr lang="en-US" noProof="0" dirty="0"/>
            </a:br>
            <a:r>
              <a:rPr lang="en-US" noProof="0" dirty="0"/>
              <a:t>(1) the amount of information government has on who is poor and who is not </a:t>
            </a:r>
          </a:p>
          <a:p>
            <a:pPr marL="0" indent="0">
              <a:buNone/>
              <a:defRPr sz="2200"/>
            </a:pPr>
            <a:r>
              <a:rPr lang="en-US" noProof="0" dirty="0"/>
              <a:t>(2) the difference in productivity (wage rate) between the poor and the non-poor</a:t>
            </a:r>
          </a:p>
          <a:p>
            <a:pPr marL="0" indent="0">
              <a:buNone/>
              <a:defRPr sz="2200"/>
            </a:pPr>
            <a:endParaRPr lang="en-US" noProof="0" dirty="0"/>
          </a:p>
          <a:p>
            <a:pPr marL="0" indent="0">
              <a:buNone/>
              <a:defRPr sz="2200"/>
            </a:pPr>
            <a:r>
              <a:rPr lang="en-US" noProof="0" dirty="0"/>
              <a:t>NB: self-targeting comes at the cost of forgone earnings for participants who would be working otherwise: transfers need to be higher to bring participants above the poverty line</a:t>
            </a:r>
          </a:p>
        </p:txBody>
      </p:sp>
    </p:spTree>
    <p:extLst>
      <p:ext uri="{BB962C8B-B14F-4D97-AF65-F5344CB8AC3E}">
        <p14:creationId xmlns:p14="http://schemas.microsoft.com/office/powerpoint/2010/main" val="3204028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14168-9309-0C87-4A03-4FBC19065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1CBD0-B328-1DC3-B951-B84A21A14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30476"/>
            <a:ext cx="1113962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U</a:t>
            </a:r>
            <a:r>
              <a:rPr lang="ia-Latn-001" dirty="0"/>
              <a:t>nconditional cash against work requirement:  government optimization program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840EC-A93E-D306-F4E2-43C3642C8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171700"/>
            <a:ext cx="10439401" cy="4411662"/>
          </a:xfrm>
        </p:spPr>
        <p:txBody>
          <a:bodyPr>
            <a:normAutofit/>
          </a:bodyPr>
          <a:lstStyle/>
          <a:p>
            <a:pPr marL="0" indent="0">
              <a:buNone/>
              <a:defRPr sz="2200"/>
            </a:pPr>
            <a:r>
              <a:rPr lang="en-US" sz="2400" noProof="0" dirty="0"/>
              <a:t>Let’s assume:</a:t>
            </a:r>
          </a:p>
          <a:p>
            <a:pPr>
              <a:defRPr sz="2200"/>
            </a:pPr>
            <a:r>
              <a:rPr lang="en-US" sz="2400" noProof="0" dirty="0"/>
              <a:t>Poverty is driven by low productivity (agents below the poverty line get lower wage rates than those above the poverty line)</a:t>
            </a:r>
          </a:p>
          <a:p>
            <a:pPr>
              <a:defRPr sz="2200"/>
            </a:pPr>
            <a:r>
              <a:rPr lang="en-US" sz="2400" noProof="0" dirty="0"/>
              <a:t>The government’s decision is between PWP against unconditional cash and its objective is to bring all the poor above the poverty line</a:t>
            </a:r>
          </a:p>
          <a:p>
            <a:pPr marL="0" indent="0">
              <a:buNone/>
              <a:defRPr sz="2200"/>
            </a:pPr>
            <a:endParaRPr lang="ia-Latn-001" sz="2400" noProof="0" dirty="0"/>
          </a:p>
          <a:p>
            <a:pPr marL="0" indent="0">
              <a:buNone/>
              <a:defRPr sz="2200"/>
            </a:pPr>
            <a:r>
              <a:rPr lang="en-US" sz="2400" noProof="0" dirty="0"/>
              <a:t>Then the government optimal decision between PWP and unconditional cash depends on what is known about </a:t>
            </a:r>
            <a:r>
              <a:rPr lang="ia-Latn-001" sz="2400" noProof="0" dirty="0"/>
              <a:t>agents’ private-sector</a:t>
            </a:r>
            <a:r>
              <a:rPr lang="en-US" sz="2400" noProof="0" dirty="0"/>
              <a:t> income</a:t>
            </a:r>
            <a:r>
              <a:rPr lang="ia-Latn-001" sz="2400" noProof="0" dirty="0"/>
              <a:t>.</a:t>
            </a:r>
            <a:endParaRPr lang="en-US" sz="2400" noProof="0" dirty="0"/>
          </a:p>
        </p:txBody>
      </p:sp>
    </p:spTree>
    <p:extLst>
      <p:ext uri="{BB962C8B-B14F-4D97-AF65-F5344CB8AC3E}">
        <p14:creationId xmlns:p14="http://schemas.microsoft.com/office/powerpoint/2010/main" val="1577295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73097-BD71-CE61-9ED0-E79C52097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074C-E454-22D5-1BE8-1D167F964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63776"/>
            <a:ext cx="1117282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noProof="0" dirty="0"/>
              <a:t>U</a:t>
            </a:r>
            <a:r>
              <a:rPr lang="ia-Latn-001" noProof="0" dirty="0"/>
              <a:t>nconditional cash against work requirement under two information scenarios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A89E8-B738-B095-5646-96755C5BC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066924"/>
            <a:ext cx="11415487" cy="4516437"/>
          </a:xfrm>
        </p:spPr>
        <p:txBody>
          <a:bodyPr>
            <a:normAutofit/>
          </a:bodyPr>
          <a:lstStyle/>
          <a:p>
            <a:pPr>
              <a:defRPr sz="2200"/>
            </a:pPr>
            <a:r>
              <a:rPr lang="en-US" b="1" noProof="0" dirty="0"/>
              <a:t>Under full information </a:t>
            </a:r>
            <a:r>
              <a:rPr lang="en-US" noProof="0" dirty="0"/>
              <a:t>on private-sector earnings, the cost-efficient policy is to transfer to each households what it needs to reach the poverty line (unconditional targeted cash)</a:t>
            </a:r>
          </a:p>
          <a:p>
            <a:pPr>
              <a:defRPr sz="2200"/>
            </a:pPr>
            <a:endParaRPr lang="ia-Latn-001" b="1" noProof="0" dirty="0"/>
          </a:p>
          <a:p>
            <a:pPr>
              <a:defRPr sz="2200"/>
            </a:pPr>
            <a:r>
              <a:rPr lang="en-US" b="1" noProof="0" dirty="0"/>
              <a:t>Under asymmetric information </a:t>
            </a:r>
            <a:r>
              <a:rPr lang="en-US" noProof="0" dirty="0"/>
              <a:t>- when only agents know their private-earnings - imposing a work requirement at a low wage-rate </a:t>
            </a:r>
            <a:r>
              <a:rPr lang="en-US" b="1" i="1" noProof="0" dirty="0"/>
              <a:t>might be </a:t>
            </a:r>
            <a:r>
              <a:rPr lang="en-US" noProof="0" dirty="0"/>
              <a:t>cost-effective, with two balancing effects:</a:t>
            </a:r>
          </a:p>
          <a:p>
            <a:pPr lvl="1">
              <a:defRPr sz="2200"/>
            </a:pPr>
            <a:r>
              <a:rPr lang="en-US" noProof="0" dirty="0"/>
              <a:t>Positive effect: only part of the population will take-up (</a:t>
            </a:r>
            <a:r>
              <a:rPr lang="en-US" b="1" noProof="0" dirty="0"/>
              <a:t>fewer beneficiaries </a:t>
            </a:r>
            <a:r>
              <a:rPr lang="en-US" noProof="0" dirty="0"/>
              <a:t>than under unconditional cash =&gt; lower costs)</a:t>
            </a:r>
          </a:p>
          <a:p>
            <a:pPr lvl="1">
              <a:defRPr sz="2200"/>
            </a:pPr>
            <a:r>
              <a:rPr lang="en-US" noProof="0" dirty="0"/>
              <a:t>Negative impact: participants lose income due to forgone earnings, which needs to be compensated  (</a:t>
            </a:r>
            <a:r>
              <a:rPr lang="en-US" b="1" noProof="0" dirty="0"/>
              <a:t>each beneficiary needs receive a larger amount </a:t>
            </a:r>
            <a:r>
              <a:rPr lang="en-US" noProof="0" dirty="0"/>
              <a:t>to reach the poverty line than under unconditional cash =&gt; higher costs)</a:t>
            </a:r>
          </a:p>
          <a:p>
            <a:pPr lvl="1">
              <a:defRPr sz="2200"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1322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1360</TotalTime>
  <Words>3003</Words>
  <Application>Microsoft Office PowerPoint</Application>
  <PresentationFormat>Widescreen</PresentationFormat>
  <Paragraphs>356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Aptos Narrow</vt:lpstr>
      <vt:lpstr>Arial</vt:lpstr>
      <vt:lpstr>Calibri</vt:lpstr>
      <vt:lpstr>Office Theme</vt:lpstr>
      <vt:lpstr>Public Works Programs</vt:lpstr>
      <vt:lpstr>What are Public Works Programs (PWP)?</vt:lpstr>
      <vt:lpstr>Workhouses in Europe and North America</vt:lpstr>
      <vt:lpstr>PWP are like the elephant of the parable.  </vt:lpstr>
      <vt:lpstr>Which PWP are we talking about?</vt:lpstr>
      <vt:lpstr>Outline</vt:lpstr>
      <vt:lpstr>Self-targeting: intuition</vt:lpstr>
      <vt:lpstr>Unconditional cash against work requirement:  government optimization program</vt:lpstr>
      <vt:lpstr>Unconditional cash against work requirement under two information scenarios</vt:lpstr>
      <vt:lpstr>While scant, the empirical evidence on targeting suggests gains, with some inclusion errors</vt:lpstr>
      <vt:lpstr>The impact of work requirements on participants labor market outcomes depends on labor market conditions</vt:lpstr>
      <vt:lpstr>The empirical literature on net income gains broadly aligns with the theory</vt:lpstr>
      <vt:lpstr>Extensions of the self-targeting and net income gains arguments</vt:lpstr>
      <vt:lpstr>Outline</vt:lpstr>
      <vt:lpstr>Impacts of PWP beyond direct income gains</vt:lpstr>
      <vt:lpstr>Labor market effects of PWP</vt:lpstr>
      <vt:lpstr>Labor market effects of PWP</vt:lpstr>
      <vt:lpstr>What are the labor market effects in practice?</vt:lpstr>
      <vt:lpstr>Spatial equilibrium effects</vt:lpstr>
      <vt:lpstr>Better than Cash?</vt:lpstr>
      <vt:lpstr>Skills</vt:lpstr>
      <vt:lpstr>Consumption and Savings</vt:lpstr>
      <vt:lpstr>Insurance</vt:lpstr>
      <vt:lpstr>Value of works</vt:lpstr>
      <vt:lpstr>Female Empowerment </vt:lpstr>
      <vt:lpstr>What about children? </vt:lpstr>
      <vt:lpstr>Corruption</vt:lpstr>
      <vt:lpstr>Politics</vt:lpstr>
      <vt:lpstr>Conflict</vt:lpstr>
      <vt:lpstr>Outline</vt:lpstr>
      <vt:lpstr>Main takeaways – public works basic parameters</vt:lpstr>
      <vt:lpstr>Main takeaways –impacts beyond direct gains</vt:lpstr>
      <vt:lpstr>Research agenda on PWP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Arthur Alik Lagrange</dc:creator>
  <cp:keywords/>
  <dc:description>generated using python-pptx</dc:description>
  <cp:lastModifiedBy>Clément IMBERT</cp:lastModifiedBy>
  <cp:revision>13</cp:revision>
  <dcterms:created xsi:type="dcterms:W3CDTF">2013-01-27T09:14:16Z</dcterms:created>
  <dcterms:modified xsi:type="dcterms:W3CDTF">2025-11-17T20:48:50Z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1bf45b6-5649-4236-82a3-f45024cd282e_Enabled">
    <vt:lpwstr>true</vt:lpwstr>
  </property>
  <property fmtid="{D5CDD505-2E9C-101B-9397-08002B2CF9AE}" pid="3" name="MSIP_Label_f1bf45b6-5649-4236-82a3-f45024cd282e_SetDate">
    <vt:lpwstr>2025-11-16T15:29:37Z</vt:lpwstr>
  </property>
  <property fmtid="{D5CDD505-2E9C-101B-9397-08002B2CF9AE}" pid="4" name="MSIP_Label_f1bf45b6-5649-4236-82a3-f45024cd282e_Method">
    <vt:lpwstr>Standard</vt:lpwstr>
  </property>
  <property fmtid="{D5CDD505-2E9C-101B-9397-08002B2CF9AE}" pid="5" name="MSIP_Label_f1bf45b6-5649-4236-82a3-f45024cd282e_Name">
    <vt:lpwstr>Official Use Only</vt:lpwstr>
  </property>
  <property fmtid="{D5CDD505-2E9C-101B-9397-08002B2CF9AE}" pid="6" name="MSIP_Label_f1bf45b6-5649-4236-82a3-f45024cd282e_SiteId">
    <vt:lpwstr>31a2fec0-266b-4c67-b56e-2796d8f59c36</vt:lpwstr>
  </property>
  <property fmtid="{D5CDD505-2E9C-101B-9397-08002B2CF9AE}" pid="7" name="MSIP_Label_f1bf45b6-5649-4236-82a3-f45024cd282e_ActionId">
    <vt:lpwstr>591878be-6bec-4386-96d2-0a5ef47f398a</vt:lpwstr>
  </property>
  <property fmtid="{D5CDD505-2E9C-101B-9397-08002B2CF9AE}" pid="8" name="MSIP_Label_f1bf45b6-5649-4236-82a3-f45024cd282e_ContentBits">
    <vt:lpwstr>2</vt:lpwstr>
  </property>
  <property fmtid="{D5CDD505-2E9C-101B-9397-08002B2CF9AE}" pid="9" name="MSIP_Label_f1bf45b6-5649-4236-82a3-f45024cd282e_Tag">
    <vt:lpwstr>10, 3, 0, 1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Official Use Only</vt:lpwstr>
  </property>
</Properties>
</file>