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3" r:id="rId3"/>
    <p:sldId id="353" r:id="rId4"/>
    <p:sldId id="310" r:id="rId5"/>
    <p:sldId id="293" r:id="rId6"/>
    <p:sldId id="311" r:id="rId7"/>
    <p:sldId id="312" r:id="rId8"/>
    <p:sldId id="302" r:id="rId9"/>
    <p:sldId id="321" r:id="rId10"/>
    <p:sldId id="332" r:id="rId11"/>
    <p:sldId id="365" r:id="rId12"/>
    <p:sldId id="366" r:id="rId13"/>
    <p:sldId id="367" r:id="rId14"/>
    <p:sldId id="368" r:id="rId15"/>
    <p:sldId id="346" r:id="rId16"/>
    <p:sldId id="357" r:id="rId17"/>
    <p:sldId id="362" r:id="rId18"/>
    <p:sldId id="371" r:id="rId19"/>
    <p:sldId id="369" r:id="rId20"/>
    <p:sldId id="372" r:id="rId21"/>
    <p:sldId id="370" r:id="rId22"/>
    <p:sldId id="33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68354872326575E-2"/>
          <c:y val="0.15933462608218749"/>
          <c:w val="0.86776959008024879"/>
          <c:h val="0.709106828064402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 REVENUE COLLECTION (UGX Bn)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41</c:v>
                </c:pt>
                <c:pt idx="2">
                  <c:v>52</c:v>
                </c:pt>
                <c:pt idx="3">
                  <c:v>71</c:v>
                </c:pt>
                <c:pt idx="4">
                  <c:v>90</c:v>
                </c:pt>
                <c:pt idx="5">
                  <c:v>111.8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868800"/>
        <c:axId val="135871872"/>
        <c:axId val="0"/>
      </c:bar3DChart>
      <c:catAx>
        <c:axId val="135868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35871872"/>
        <c:crosses val="autoZero"/>
        <c:auto val="1"/>
        <c:lblAlgn val="ctr"/>
        <c:lblOffset val="100"/>
        <c:noMultiLvlLbl val="0"/>
      </c:catAx>
      <c:valAx>
        <c:axId val="13587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35868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C542D-5191-4148-A317-4BEABF0C33A7}" type="datetimeFigureOut">
              <a:rPr lang="en-GB" smtClean="0"/>
              <a:t>01/07/2015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BF3C9-A069-4AA7-81B1-554557B55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DBA1278-392B-42AF-A3EF-649EE14B1A7F}" type="slidenum">
              <a:rPr lang="en-US" altLang="en-US" smtClean="0">
                <a:latin typeface="Calibri" pitchFamily="34" charset="0"/>
              </a:rPr>
              <a:pPr/>
              <a:t>6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334E-8D1B-4822-92CC-421E78666741}" type="datetime1">
              <a:rPr lang="en-US" smtClean="0"/>
              <a:t>7/1/2015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A8A8A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A945-76DC-4173-BCD7-D837CD9CE3F6}" type="datetime1">
              <a:rPr lang="en-US" smtClean="0"/>
              <a:t>7/1/2015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A8A8A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9F4E-9CF7-418A-9233-55A0255A89B4}" type="datetime1">
              <a:rPr lang="en-US" smtClean="0"/>
              <a:t>7/1/2015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A8A8A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BA81-A538-4D35-B390-2EA8E3EB90D9}" type="datetime1">
              <a:rPr lang="en-US" smtClean="0"/>
              <a:t>7/1/2015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A8A8A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2C919-F5C3-45A4-AEAE-4FAAB24D0A62}" type="datetime1">
              <a:rPr lang="en-US" smtClean="0"/>
              <a:t>7/1/2015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A8A8A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CCA PPT_Conte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DF27534-316E-4A56-8C5C-BAD179D6AE5B}" type="datetime1">
              <a:rPr lang="en-US" smtClean="0"/>
              <a:t>7/1/2015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756145E-1661-4F82-A765-42F059ECC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CCA PPT_Conte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B657C28-BA55-4B01-AF2F-588C638745E7}" type="datetime1">
              <a:rPr lang="en-US" smtClean="0"/>
              <a:t>7/1/2015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8E6B8DE-9E04-407D-81D3-BDD26196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2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68" y="4152"/>
            <a:ext cx="9141231" cy="68538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9683" y="42943"/>
            <a:ext cx="7104633" cy="6477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7990" y="3156681"/>
            <a:ext cx="4748019" cy="33046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C336-0CD0-4885-8484-C429C02C0BB5}" type="datetime1">
              <a:rPr lang="en-US" smtClean="0"/>
              <a:t>7/1/2015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37566"/>
            <a:ext cx="204724" cy="203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A8A8A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9" r:id="rId6"/>
    <p:sldLayoutId id="2147483680" r:id="rId7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8" y="4152"/>
            <a:ext cx="9141231" cy="6853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3200400"/>
            <a:ext cx="7924800" cy="27432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spc="-145" dirty="0" smtClean="0">
                <a:latin typeface="Berlin Sans FB" pitchFamily="34" charset="0"/>
                <a:cs typeface="Broadway"/>
              </a:rPr>
              <a:t>KCCA @ ADDIS ABABA</a:t>
            </a:r>
          </a:p>
          <a:p>
            <a:pPr algn="ctr">
              <a:lnSpc>
                <a:spcPct val="100000"/>
              </a:lnSpc>
            </a:pPr>
            <a:r>
              <a:rPr lang="en-GB" sz="3600" spc="-145" dirty="0" smtClean="0">
                <a:latin typeface="Berlin Sans FB" pitchFamily="34" charset="0"/>
                <a:cs typeface="Broadway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GB" sz="3600" spc="-145" dirty="0" smtClean="0">
                <a:latin typeface="Berlin Sans FB" pitchFamily="34" charset="0"/>
                <a:cs typeface="Broadway"/>
              </a:rPr>
              <a:t>AFRICA GROWTH FORUM -</a:t>
            </a:r>
          </a:p>
          <a:p>
            <a:pPr algn="ctr">
              <a:lnSpc>
                <a:spcPct val="100000"/>
              </a:lnSpc>
            </a:pPr>
            <a:r>
              <a:rPr lang="en-GB" sz="3600" spc="-145" dirty="0" smtClean="0">
                <a:latin typeface="Berlin Sans FB" pitchFamily="34" charset="0"/>
                <a:cs typeface="Broadway"/>
              </a:rPr>
              <a:t>KAMPALA EXPERIENCE </a:t>
            </a:r>
            <a:endParaRPr sz="3600" dirty="0">
              <a:latin typeface="Berlin Sans FB" pitchFamily="34" charset="0"/>
              <a:cs typeface="Broadway"/>
            </a:endParaRPr>
          </a:p>
          <a:p>
            <a:pPr marL="0" algn="ctr">
              <a:lnSpc>
                <a:spcPts val="5710"/>
              </a:lnSpc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A8A8A"/>
                </a:solidFill>
                <a:latin typeface="Calibri"/>
                <a:cs typeface="Calibri"/>
              </a:rPr>
              <a:t>1</a:t>
            </a:fld>
            <a:endParaRPr lang="en-US"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58266" y="1203641"/>
            <a:ext cx="3946525" cy="1311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2800" spc="-15" dirty="0" smtClean="0">
                <a:latin typeface="Calibri"/>
                <a:cs typeface="Calibri"/>
              </a:rPr>
              <a:t>Lo</a:t>
            </a:r>
            <a:r>
              <a:rPr sz="2800" spc="-3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al        </a:t>
            </a:r>
            <a:r>
              <a:rPr sz="2800" spc="240" dirty="0" smtClean="0">
                <a:latin typeface="Calibri"/>
                <a:cs typeface="Calibri"/>
              </a:rPr>
              <a:t> </a:t>
            </a:r>
            <a:r>
              <a:rPr sz="2800" spc="-55" dirty="0" smtClean="0">
                <a:latin typeface="Calibri"/>
                <a:cs typeface="Calibri"/>
              </a:rPr>
              <a:t>r</a:t>
            </a:r>
            <a:r>
              <a:rPr sz="2800" spc="-30" dirty="0" smtClean="0">
                <a:latin typeface="Calibri"/>
                <a:cs typeface="Calibri"/>
              </a:rPr>
              <a:t>e</a:t>
            </a:r>
            <a:r>
              <a:rPr sz="2800" spc="-45" dirty="0" smtClean="0">
                <a:latin typeface="Calibri"/>
                <a:cs typeface="Calibri"/>
              </a:rPr>
              <a:t>v</a:t>
            </a:r>
            <a:r>
              <a:rPr sz="2800" spc="-15" dirty="0" smtClean="0">
                <a:latin typeface="Calibri"/>
                <a:cs typeface="Calibri"/>
              </a:rPr>
              <a:t>en</a:t>
            </a:r>
            <a:r>
              <a:rPr sz="2800" spc="-30" dirty="0" smtClean="0">
                <a:latin typeface="Calibri"/>
                <a:cs typeface="Calibri"/>
              </a:rPr>
              <a:t>u</a:t>
            </a:r>
            <a:r>
              <a:rPr sz="2800" spc="-15" dirty="0" smtClean="0">
                <a:latin typeface="Calibri"/>
                <a:cs typeface="Calibri"/>
              </a:rPr>
              <a:t>e        </a:t>
            </a:r>
            <a:r>
              <a:rPr sz="2800" spc="27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has</a:t>
            </a:r>
            <a:r>
              <a:rPr sz="2800" spc="-10" dirty="0" smtClean="0">
                <a:latin typeface="Calibri"/>
                <a:cs typeface="Calibri"/>
              </a:rPr>
              <a:t> i</a:t>
            </a:r>
            <a:r>
              <a:rPr sz="2800" spc="-30" dirty="0" smtClean="0">
                <a:latin typeface="Calibri"/>
                <a:cs typeface="Calibri"/>
              </a:rPr>
              <a:t>n</a:t>
            </a:r>
            <a:r>
              <a:rPr sz="2800" spc="-15" dirty="0" smtClean="0">
                <a:latin typeface="Calibri"/>
                <a:cs typeface="Calibri"/>
              </a:rPr>
              <a:t>c</a:t>
            </a:r>
            <a:r>
              <a:rPr sz="2800" spc="-45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eased   </a:t>
            </a:r>
            <a:r>
              <a:rPr lang="en-GB" sz="2800" spc="-15" dirty="0" smtClean="0">
                <a:latin typeface="Calibri"/>
                <a:cs typeface="Calibri"/>
              </a:rPr>
              <a:t>from UGX30bn(US$10mn) in 2010/11 to </a:t>
            </a:r>
            <a:r>
              <a:rPr lang="en-GB" sz="2800" spc="-15" dirty="0" smtClean="0">
                <a:latin typeface="Calibri"/>
                <a:cs typeface="Calibri"/>
              </a:rPr>
              <a:t>UGX82bn(US$30mn</a:t>
            </a:r>
            <a:r>
              <a:rPr lang="en-GB" sz="2800" spc="-15" dirty="0" smtClean="0">
                <a:latin typeface="Calibri"/>
                <a:cs typeface="Calibri"/>
              </a:rPr>
              <a:t>)  in 2014/2015 and projected to 111.8bn in 2015/2016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endParaRPr lang="en-GB" sz="2800" spc="0" dirty="0" smtClean="0">
              <a:latin typeface="Calibri"/>
              <a:cs typeface="Calibri"/>
            </a:endParaRPr>
          </a:p>
          <a:p>
            <a:pPr marL="12700" marR="12700" algn="just">
              <a:lnSpc>
                <a:spcPct val="100000"/>
              </a:lnSpc>
            </a:pPr>
            <a:endParaRPr lang="en-GB" sz="2800" dirty="0" smtClean="0">
              <a:latin typeface="Calibri"/>
              <a:cs typeface="Calibri"/>
            </a:endParaRPr>
          </a:p>
          <a:p>
            <a:pPr marL="12700" marR="12700" algn="just">
              <a:lnSpc>
                <a:spcPct val="100000"/>
              </a:lnSpc>
            </a:pPr>
            <a:r>
              <a:rPr lang="en-GB" sz="2800" dirty="0" smtClean="0">
                <a:latin typeface="Calibri"/>
                <a:cs typeface="Calibri"/>
              </a:rPr>
              <a:t>Grown the Asset base from UGX45bn to 450bn in the same period</a:t>
            </a:r>
          </a:p>
        </p:txBody>
      </p:sp>
      <p:sp>
        <p:nvSpPr>
          <p:cNvPr id="17" name="object 17"/>
          <p:cNvSpPr/>
          <p:nvPr/>
        </p:nvSpPr>
        <p:spPr>
          <a:xfrm>
            <a:off x="5190744" y="3383279"/>
            <a:ext cx="576072" cy="284988"/>
          </a:xfrm>
          <a:custGeom>
            <a:avLst/>
            <a:gdLst/>
            <a:ahLst/>
            <a:cxnLst/>
            <a:rect l="l" t="t" r="r" b="b"/>
            <a:pathLst>
              <a:path w="576072" h="284988">
                <a:moveTo>
                  <a:pt x="0" y="284988"/>
                </a:moveTo>
                <a:lnTo>
                  <a:pt x="576072" y="284988"/>
                </a:lnTo>
                <a:lnTo>
                  <a:pt x="576072" y="0"/>
                </a:lnTo>
                <a:lnTo>
                  <a:pt x="0" y="0"/>
                </a:lnTo>
                <a:lnTo>
                  <a:pt x="0" y="284988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16040" y="2746248"/>
            <a:ext cx="576071" cy="286512"/>
          </a:xfrm>
          <a:custGeom>
            <a:avLst/>
            <a:gdLst/>
            <a:ahLst/>
            <a:cxnLst/>
            <a:rect l="l" t="t" r="r" b="b"/>
            <a:pathLst>
              <a:path w="576071" h="286512">
                <a:moveTo>
                  <a:pt x="0" y="286512"/>
                </a:moveTo>
                <a:lnTo>
                  <a:pt x="576071" y="286512"/>
                </a:lnTo>
                <a:lnTo>
                  <a:pt x="576071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41335" y="1859279"/>
            <a:ext cx="576072" cy="286512"/>
          </a:xfrm>
          <a:custGeom>
            <a:avLst/>
            <a:gdLst/>
            <a:ahLst/>
            <a:cxnLst/>
            <a:rect l="l" t="t" r="r" b="b"/>
            <a:pathLst>
              <a:path w="576072" h="286512">
                <a:moveTo>
                  <a:pt x="0" y="286512"/>
                </a:moveTo>
                <a:lnTo>
                  <a:pt x="576072" y="286512"/>
                </a:lnTo>
                <a:lnTo>
                  <a:pt x="576072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914400"/>
          </a:xfrm>
          <a:solidFill>
            <a:schemeClr val="accent3"/>
          </a:solidFill>
        </p:spPr>
        <p:txBody>
          <a:bodyPr/>
          <a:lstStyle/>
          <a:p>
            <a:r>
              <a:rPr lang="en-GB" sz="2400" b="1" dirty="0" smtClean="0"/>
              <a:t>Achievements cont’d: </a:t>
            </a:r>
            <a:br>
              <a:rPr lang="en-GB" sz="2400" b="1" dirty="0" smtClean="0"/>
            </a:br>
            <a:r>
              <a:rPr lang="en-GB" sz="2400" b="1" dirty="0"/>
              <a:t>	</a:t>
            </a:r>
            <a:r>
              <a:rPr lang="en-GB" sz="2400" b="1" dirty="0" smtClean="0"/>
              <a:t>		REVENUE MOBILISATION TREASURY MGT</a:t>
            </a:r>
            <a:endParaRPr lang="en-GB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A8A8A"/>
                </a:solidFill>
                <a:latin typeface="Calibri"/>
                <a:cs typeface="Calibri"/>
              </a:rPr>
              <a:t>10</a:t>
            </a:fld>
            <a:endParaRPr lang="en-US" sz="1200">
              <a:latin typeface="Calibri"/>
              <a:cs typeface="Calibri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021492"/>
              </p:ext>
            </p:extLst>
          </p:nvPr>
        </p:nvGraphicFramePr>
        <p:xfrm>
          <a:off x="4418074" y="1143000"/>
          <a:ext cx="472592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9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189737"/>
            <a:ext cx="9143238" cy="719328"/>
          </a:xfrm>
          <a:custGeom>
            <a:avLst/>
            <a:gdLst/>
            <a:ahLst/>
            <a:cxnLst/>
            <a:rect l="l" t="t" r="r" b="b"/>
            <a:pathLst>
              <a:path w="9143238" h="719328">
                <a:moveTo>
                  <a:pt x="0" y="719328"/>
                </a:moveTo>
                <a:lnTo>
                  <a:pt x="9143238" y="719328"/>
                </a:lnTo>
                <a:lnTo>
                  <a:pt x="9143238" y="0"/>
                </a:lnTo>
                <a:lnTo>
                  <a:pt x="0" y="0"/>
                </a:lnTo>
                <a:lnTo>
                  <a:pt x="0" y="719328"/>
                </a:lnTo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189737"/>
            <a:ext cx="9143238" cy="719328"/>
          </a:xfrm>
          <a:custGeom>
            <a:avLst/>
            <a:gdLst/>
            <a:ahLst/>
            <a:cxnLst/>
            <a:rect l="l" t="t" r="r" b="b"/>
            <a:pathLst>
              <a:path w="9143238" h="719328">
                <a:moveTo>
                  <a:pt x="0" y="719328"/>
                </a:moveTo>
                <a:lnTo>
                  <a:pt x="9143238" y="719328"/>
                </a:lnTo>
              </a:path>
              <a:path w="9143238" h="719328">
                <a:moveTo>
                  <a:pt x="9143238" y="0"/>
                </a:moveTo>
                <a:lnTo>
                  <a:pt x="0" y="0"/>
                </a:lnTo>
                <a:lnTo>
                  <a:pt x="0" y="719328"/>
                </a:lnTo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noAutofit/>
          </a:bodyPr>
          <a:lstStyle/>
          <a:p>
            <a:pPr marL="1654175">
              <a:lnSpc>
                <a:spcPct val="100000"/>
              </a:lnSpc>
            </a:pPr>
            <a:r>
              <a:rPr sz="4300" spc="-25" dirty="0" smtClean="0">
                <a:latin typeface="Calibri"/>
                <a:cs typeface="Calibri"/>
              </a:rPr>
              <a:t>Compl</a:t>
            </a:r>
            <a:r>
              <a:rPr sz="4300" spc="-55" dirty="0" smtClean="0">
                <a:latin typeface="Calibri"/>
                <a:cs typeface="Calibri"/>
              </a:rPr>
              <a:t>e</a:t>
            </a:r>
            <a:r>
              <a:rPr sz="4300" spc="-65" dirty="0" smtClean="0">
                <a:latin typeface="Calibri"/>
                <a:cs typeface="Calibri"/>
              </a:rPr>
              <a:t>t</a:t>
            </a:r>
            <a:r>
              <a:rPr sz="4300" spc="-25" dirty="0" smtClean="0">
                <a:latin typeface="Calibri"/>
                <a:cs typeface="Calibri"/>
              </a:rPr>
              <a:t>ed</a:t>
            </a:r>
            <a:r>
              <a:rPr sz="4300" spc="10" dirty="0" smtClean="0">
                <a:latin typeface="Calibri"/>
                <a:cs typeface="Calibri"/>
              </a:rPr>
              <a:t> </a:t>
            </a:r>
            <a:r>
              <a:rPr sz="4300" spc="-120" dirty="0" smtClean="0">
                <a:latin typeface="Calibri"/>
                <a:cs typeface="Calibri"/>
              </a:rPr>
              <a:t>R</a:t>
            </a:r>
            <a:r>
              <a:rPr sz="4300" spc="0" dirty="0" smtClean="0">
                <a:latin typeface="Calibri"/>
                <a:cs typeface="Calibri"/>
              </a:rPr>
              <a:t>oads</a:t>
            </a:r>
            <a:r>
              <a:rPr sz="4300" spc="5" dirty="0" smtClean="0">
                <a:latin typeface="Calibri"/>
                <a:cs typeface="Calibri"/>
              </a:rPr>
              <a:t> </a:t>
            </a:r>
            <a:r>
              <a:rPr sz="4300" spc="-215" dirty="0" smtClean="0">
                <a:latin typeface="Calibri"/>
                <a:cs typeface="Calibri"/>
              </a:rPr>
              <a:t>W</a:t>
            </a:r>
            <a:r>
              <a:rPr sz="4300" spc="-20" dirty="0" smtClean="0">
                <a:latin typeface="Calibri"/>
                <a:cs typeface="Calibri"/>
              </a:rPr>
              <a:t>or</a:t>
            </a:r>
            <a:r>
              <a:rPr sz="4300" spc="-55" dirty="0" smtClean="0">
                <a:latin typeface="Calibri"/>
                <a:cs typeface="Calibri"/>
              </a:rPr>
              <a:t>k</a:t>
            </a:r>
            <a:r>
              <a:rPr sz="4300" spc="-20" dirty="0" smtClean="0">
                <a:latin typeface="Calibri"/>
                <a:cs typeface="Calibri"/>
              </a:rPr>
              <a:t>s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970787"/>
            <a:ext cx="3473195" cy="3448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380" y="4419599"/>
            <a:ext cx="4643430" cy="2380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16908"/>
              </p:ext>
            </p:extLst>
          </p:nvPr>
        </p:nvGraphicFramePr>
        <p:xfrm>
          <a:off x="21543" y="909065"/>
          <a:ext cx="5535279" cy="2367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857"/>
                <a:gridCol w="1371600"/>
                <a:gridCol w="1600200"/>
                <a:gridCol w="1289622"/>
              </a:tblGrid>
              <a:tr h="1059071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2011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2012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201</a:t>
                      </a:r>
                      <a:r>
                        <a:rPr sz="2400" b="1" spc="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lang="en-GB" sz="2400" b="1" spc="0" dirty="0" smtClean="0">
                          <a:latin typeface="Calibri"/>
                          <a:cs typeface="Calibri"/>
                        </a:rPr>
                        <a:t>/14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2400" b="1" spc="-204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0" dirty="0" smtClean="0">
                          <a:latin typeface="Calibri"/>
                          <a:cs typeface="Calibri"/>
                        </a:rPr>
                        <a:t>al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08464"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9.42</a:t>
                      </a:r>
                      <a:r>
                        <a:rPr sz="2400" spc="-4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400" spc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77.42</a:t>
                      </a:r>
                      <a:r>
                        <a:rPr sz="2400" spc="-3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400" spc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27380">
                        <a:lnSpc>
                          <a:spcPct val="100000"/>
                        </a:lnSpc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72</a:t>
                      </a:r>
                      <a:r>
                        <a:rPr sz="2400" spc="-4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400" spc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158.84km</a:t>
                      </a:r>
                      <a:endParaRPr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599"/>
            <a:ext cx="4869179" cy="238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/>
            <a:fld id="{81D60167-4931-47E6-BA6A-407CBD079E47}" type="slidenum">
              <a:rPr lang="en-US" sz="1200" spc="-10" smtClean="0">
                <a:solidFill>
                  <a:srgbClr val="8A8A8A"/>
                </a:solidFill>
                <a:cs typeface="Calibri"/>
              </a:rPr>
              <a:pPr marL="102235"/>
              <a:t>11</a:t>
            </a:fld>
            <a:endParaRPr lang="en-US"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3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42943"/>
            <a:ext cx="9065261" cy="947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101854" rIns="0" bIns="0" rtlCol="0">
            <a:noAutofit/>
          </a:bodyPr>
          <a:lstStyle/>
          <a:p>
            <a:pPr marL="1187450">
              <a:lnSpc>
                <a:spcPct val="100000"/>
              </a:lnSpc>
            </a:pPr>
            <a:r>
              <a:rPr lang="en-GB" sz="2800" b="1" spc="0" dirty="0" smtClean="0">
                <a:latin typeface="Calibri"/>
                <a:cs typeface="Calibri"/>
              </a:rPr>
              <a:t>Urban Agriculture (</a:t>
            </a:r>
            <a:r>
              <a:rPr lang="en-GB" sz="2800" b="1" spc="0" dirty="0" err="1" smtClean="0">
                <a:latin typeface="Calibri"/>
                <a:cs typeface="Calibri"/>
              </a:rPr>
              <a:t>Kyanja</a:t>
            </a:r>
            <a:r>
              <a:rPr lang="en-GB" sz="2800" b="1" spc="0" dirty="0" smtClean="0">
                <a:latin typeface="Calibri"/>
                <a:cs typeface="Calibri"/>
              </a:rPr>
              <a:t> Agriculture Resource centre)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8" y="990601"/>
            <a:ext cx="5212589" cy="3809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845185" indent="-342900">
              <a:buFont typeface="Arial"/>
              <a:buChar char="•"/>
              <a:tabLst>
                <a:tab pos="354965" algn="l"/>
              </a:tabLst>
            </a:pPr>
            <a:r>
              <a:rPr sz="2400" spc="-50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 smtClean="0">
                <a:solidFill>
                  <a:prstClr val="black"/>
                </a:solidFill>
                <a:cs typeface="Calibri"/>
              </a:rPr>
              <a:t>es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2400" spc="-1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2400" spc="-4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ch</a:t>
            </a:r>
            <a:r>
              <a:rPr sz="240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trials</a:t>
            </a:r>
            <a:r>
              <a:rPr sz="240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spc="-3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2400" spc="-3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ar</a:t>
            </a:r>
            <a:r>
              <a:rPr sz="2400" spc="-3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 smtClean="0">
                <a:solidFill>
                  <a:prstClr val="black"/>
                </a:solidFill>
                <a:cs typeface="Calibri"/>
              </a:rPr>
              <a:t>ed</a:t>
            </a:r>
            <a:r>
              <a:rPr sz="2400" spc="-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on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a 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Pig b</a:t>
            </a:r>
            <a:r>
              <a:rPr sz="2400" spc="-3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ding </a:t>
            </a:r>
            <a:r>
              <a:rPr sz="2400" spc="-15" dirty="0" smtClean="0">
                <a:solidFill>
                  <a:prstClr val="black"/>
                </a:solidFill>
                <a:cs typeface="Calibri"/>
              </a:rPr>
              <a:t>ce</a:t>
            </a:r>
            <a:r>
              <a:rPr sz="2400" spc="-35" dirty="0" smtClean="0">
                <a:solidFill>
                  <a:prstClr val="black"/>
                </a:solidFill>
                <a:cs typeface="Calibri"/>
              </a:rPr>
              <a:t>nt</a:t>
            </a:r>
            <a:r>
              <a:rPr sz="2400" spc="-15" dirty="0" smtClean="0">
                <a:solidFill>
                  <a:prstClr val="black"/>
                </a:solidFill>
                <a:cs typeface="Calibri"/>
              </a:rPr>
              <a:t>er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spc="-2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240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spc="-110" dirty="0" err="1" smtClean="0">
                <a:solidFill>
                  <a:prstClr val="black"/>
                </a:solidFill>
                <a:cs typeface="Calibri"/>
              </a:rPr>
              <a:t>K</a:t>
            </a:r>
            <a:r>
              <a:rPr sz="2400" spc="-50" dirty="0" err="1" smtClean="0">
                <a:solidFill>
                  <a:prstClr val="black"/>
                </a:solidFill>
                <a:cs typeface="Calibri"/>
              </a:rPr>
              <a:t>y</a:t>
            </a:r>
            <a:r>
              <a:rPr sz="2400" dirty="0" err="1" smtClean="0">
                <a:solidFill>
                  <a:prstClr val="black"/>
                </a:solidFill>
                <a:cs typeface="Calibri"/>
              </a:rPr>
              <a:t>anj</a:t>
            </a:r>
            <a:r>
              <a:rPr sz="2400" spc="5" dirty="0" err="1" smtClean="0">
                <a:solidFill>
                  <a:prstClr val="black"/>
                </a:solidFill>
                <a:cs typeface="Calibri"/>
              </a:rPr>
              <a:t>a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.</a:t>
            </a:r>
            <a:r>
              <a:rPr lang="en-GB" sz="240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spc="-22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2400" spc="-3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al </a:t>
            </a:r>
            <a:r>
              <a:rPr lang="en-GB" sz="2400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f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GB" sz="2400" spc="-10" dirty="0" smtClean="0">
                <a:solidFill>
                  <a:prstClr val="black"/>
                </a:solidFill>
                <a:cs typeface="Calibri"/>
              </a:rPr>
              <a:t>394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pigl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ts</a:t>
            </a:r>
            <a:r>
              <a:rPr sz="240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born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out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of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which </a:t>
            </a:r>
            <a:r>
              <a:rPr lang="en-GB" sz="2400" dirty="0" smtClean="0">
                <a:solidFill>
                  <a:prstClr val="black"/>
                </a:solidFill>
                <a:cs typeface="Calibri"/>
              </a:rPr>
              <a:t>217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h</a:t>
            </a:r>
            <a:r>
              <a:rPr sz="2400" spc="-4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2400" spc="-45" dirty="0" smtClean="0">
                <a:solidFill>
                  <a:prstClr val="black"/>
                </a:solidFill>
                <a:cs typeface="Calibri"/>
              </a:rPr>
              <a:t>v</a:t>
            </a:r>
            <a:r>
              <a:rPr sz="2400" spc="-15" dirty="0" smtClean="0">
                <a:solidFill>
                  <a:prstClr val="black"/>
                </a:solidFill>
                <a:cs typeface="Calibri"/>
              </a:rPr>
              <a:t>e b</a:t>
            </a:r>
            <a:r>
              <a:rPr sz="2400" spc="-1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2400" spc="-15" dirty="0" smtClean="0">
                <a:solidFill>
                  <a:prstClr val="black"/>
                </a:solidFill>
                <a:cs typeface="Calibri"/>
              </a:rPr>
              <a:t>en di</a:t>
            </a:r>
            <a:r>
              <a:rPr sz="2400" spc="-2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2400" dirty="0" smtClean="0">
                <a:solidFill>
                  <a:prstClr val="black"/>
                </a:solidFill>
                <a:cs typeface="Calibri"/>
              </a:rPr>
              <a:t>tribu</a:t>
            </a:r>
            <a:r>
              <a:rPr sz="2400" spc="-2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 smtClean="0">
                <a:solidFill>
                  <a:prstClr val="black"/>
                </a:solidFill>
                <a:cs typeface="Calibri"/>
              </a:rPr>
              <a:t>ed</a:t>
            </a:r>
            <a:r>
              <a:rPr lang="en-GB" sz="2400" spc="-5" dirty="0" smtClean="0">
                <a:solidFill>
                  <a:prstClr val="black"/>
                </a:solidFill>
                <a:cs typeface="Calibri"/>
              </a:rPr>
              <a:t>. 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 dirty="0">
              <a:solidFill>
                <a:prstClr val="black"/>
              </a:solidFill>
            </a:endParaRPr>
          </a:p>
          <a:p>
            <a:pPr marL="355600" marR="388620" indent="-342900">
              <a:buFont typeface="Arial"/>
              <a:buChar char="•"/>
              <a:tabLst>
                <a:tab pos="354965" algn="l"/>
              </a:tabLst>
            </a:pPr>
            <a:r>
              <a:rPr lang="en-GB" sz="2400" spc="-15" dirty="0" smtClean="0">
                <a:solidFill>
                  <a:prstClr val="black"/>
                </a:solidFill>
                <a:cs typeface="Calibri"/>
              </a:rPr>
              <a:t>Demonstrations green house farming introduced</a:t>
            </a:r>
          </a:p>
          <a:p>
            <a:pPr marL="355600" marR="388620" indent="-342900">
              <a:buFont typeface="Arial"/>
              <a:buChar char="•"/>
              <a:tabLst>
                <a:tab pos="354965" algn="l"/>
              </a:tabLst>
            </a:pPr>
            <a:r>
              <a:rPr lang="en-GB" sz="2400" dirty="0" smtClean="0">
                <a:solidFill>
                  <a:prstClr val="black"/>
                </a:solidFill>
                <a:cs typeface="Calibri"/>
              </a:rPr>
              <a:t>3,086 </a:t>
            </a:r>
            <a:r>
              <a:rPr lang="en-GB" sz="2400" dirty="0" err="1" smtClean="0">
                <a:solidFill>
                  <a:prstClr val="black"/>
                </a:solidFill>
                <a:cs typeface="Calibri"/>
              </a:rPr>
              <a:t>kroiller</a:t>
            </a:r>
            <a:r>
              <a:rPr lang="en-GB" sz="2400" dirty="0" smtClean="0">
                <a:solidFill>
                  <a:prstClr val="black"/>
                </a:solidFill>
                <a:cs typeface="Calibri"/>
              </a:rPr>
              <a:t> birds distributed to 808 groups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 dirty="0">
              <a:solidFill>
                <a:prstClr val="black"/>
              </a:solidFill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</a:tabLst>
            </a:pPr>
            <a:r>
              <a:rPr lang="en-GB" sz="2400" dirty="0" smtClean="0">
                <a:solidFill>
                  <a:prstClr val="black"/>
                </a:solidFill>
                <a:cs typeface="Calibri"/>
              </a:rPr>
              <a:t>3,108 urban farmers offered with farm inputs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1328" y="990601"/>
            <a:ext cx="3852672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7"/>
          <p:cNvSpPr/>
          <p:nvPr/>
        </p:nvSpPr>
        <p:spPr>
          <a:xfrm>
            <a:off x="1020375" y="4800600"/>
            <a:ext cx="4270953" cy="1956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6691" y="3463637"/>
            <a:ext cx="3887309" cy="32938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/>
            <a:fld id="{81D60167-4931-47E6-BA6A-407CBD079E47}" type="slidenum">
              <a:rPr lang="en-US" sz="1200" spc="-10" smtClean="0">
                <a:solidFill>
                  <a:srgbClr val="8A8A8A"/>
                </a:solidFill>
                <a:cs typeface="Calibri"/>
              </a:rPr>
              <a:pPr marL="102235"/>
              <a:t>12</a:t>
            </a:fld>
            <a:endParaRPr lang="en-US"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990076" cy="559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lang="en-GB" sz="2900" b="1" dirty="0" smtClean="0">
                <a:solidFill>
                  <a:prstClr val="white"/>
                </a:solidFill>
                <a:latin typeface="Tahoma"/>
                <a:cs typeface="Tahoma"/>
              </a:rPr>
              <a:t>             Social Services </a:t>
            </a:r>
            <a:r>
              <a:rPr lang="en-GB" sz="2900" b="1" spc="-15" dirty="0" smtClean="0">
                <a:solidFill>
                  <a:prstClr val="white"/>
                </a:solidFill>
                <a:latin typeface="Tahoma"/>
                <a:cs typeface="Tahoma"/>
              </a:rPr>
              <a:t> Delivery</a:t>
            </a:r>
            <a:endParaRPr sz="2900" dirty="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559690"/>
            <a:ext cx="5212589" cy="606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endParaRPr lang="en-GB" sz="2200" spc="-15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355600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GB" sz="2200" spc="-15" dirty="0" smtClean="0">
                <a:solidFill>
                  <a:prstClr val="black"/>
                </a:solidFill>
                <a:latin typeface="Tahoma"/>
                <a:cs typeface="Tahoma"/>
              </a:rPr>
              <a:t>Intensified efforts to minimise new HIV/AIDS infections.</a:t>
            </a:r>
          </a:p>
          <a:p>
            <a:pPr marL="12700" marR="12700">
              <a:lnSpc>
                <a:spcPct val="80000"/>
              </a:lnSpc>
              <a:tabLst>
                <a:tab pos="354965" algn="l"/>
              </a:tabLst>
            </a:pPr>
            <a:r>
              <a:rPr lang="en-GB" sz="2200" spc="-15" dirty="0" smtClean="0">
                <a:solidFill>
                  <a:prstClr val="black"/>
                </a:solidFill>
                <a:latin typeface="Tahoma"/>
                <a:cs typeface="Tahoma"/>
              </a:rPr>
              <a:t> </a:t>
            </a:r>
          </a:p>
          <a:p>
            <a:pPr marL="355600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GB" sz="2200" spc="-15" dirty="0" smtClean="0">
                <a:solidFill>
                  <a:prstClr val="black"/>
                </a:solidFill>
                <a:latin typeface="Tahoma"/>
                <a:cs typeface="Tahoma"/>
              </a:rPr>
              <a:t>Drained all malaria breeding grounds and increased coverage of mosquito nets.</a:t>
            </a:r>
          </a:p>
          <a:p>
            <a:pPr marL="12700" marR="12700">
              <a:lnSpc>
                <a:spcPct val="80000"/>
              </a:lnSpc>
              <a:tabLst>
                <a:tab pos="354965" algn="l"/>
              </a:tabLst>
            </a:pPr>
            <a:r>
              <a:rPr lang="en-GB" sz="2200" spc="-15" dirty="0" smtClean="0">
                <a:solidFill>
                  <a:prstClr val="black"/>
                </a:solidFill>
                <a:latin typeface="Tahoma"/>
                <a:cs typeface="Tahoma"/>
              </a:rPr>
              <a:t> </a:t>
            </a:r>
          </a:p>
          <a:p>
            <a:pPr marL="355600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GB" sz="2200" spc="-15" dirty="0" smtClean="0">
                <a:solidFill>
                  <a:prstClr val="black"/>
                </a:solidFill>
                <a:latin typeface="Tahoma"/>
                <a:cs typeface="Tahoma"/>
              </a:rPr>
              <a:t>Conducted 37,555 deliveries .Received 124,120 antenatal visits accounting for 43% of all antenatal care visits for pregnant mothers. </a:t>
            </a:r>
          </a:p>
          <a:p>
            <a:pPr>
              <a:lnSpc>
                <a:spcPts val="500"/>
              </a:lnSpc>
              <a:spcBef>
                <a:spcPts val="45"/>
              </a:spcBef>
              <a:buFont typeface="Arial"/>
              <a:buChar char="•"/>
            </a:pPr>
            <a:endParaRPr sz="500" dirty="0">
              <a:solidFill>
                <a:prstClr val="black"/>
              </a:solidFill>
            </a:endParaRPr>
          </a:p>
          <a:p>
            <a:pPr>
              <a:lnSpc>
                <a:spcPts val="500"/>
              </a:lnSpc>
              <a:spcBef>
                <a:spcPts val="31"/>
              </a:spcBef>
              <a:buFont typeface="Arial"/>
              <a:buChar char="•"/>
            </a:pPr>
            <a:endParaRPr sz="500" dirty="0">
              <a:solidFill>
                <a:prstClr val="black"/>
              </a:solidFill>
            </a:endParaRPr>
          </a:p>
          <a:p>
            <a:pPr>
              <a:lnSpc>
                <a:spcPts val="500"/>
              </a:lnSpc>
              <a:spcBef>
                <a:spcPts val="28"/>
              </a:spcBef>
              <a:buFont typeface="Arial"/>
              <a:buChar char="•"/>
            </a:pPr>
            <a:endParaRPr sz="500" dirty="0">
              <a:solidFill>
                <a:prstClr val="black"/>
              </a:solidFill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</a:tabLst>
            </a:pPr>
            <a:r>
              <a:rPr lang="en-GB" sz="2200" spc="-15" dirty="0" smtClean="0">
                <a:solidFill>
                  <a:prstClr val="black"/>
                </a:solidFill>
                <a:latin typeface="Tahoma"/>
                <a:cs typeface="Tahoma"/>
              </a:rPr>
              <a:t>3 Health clinics have been developed into division hospitals </a:t>
            </a:r>
          </a:p>
          <a:p>
            <a:pPr marL="12700">
              <a:tabLst>
                <a:tab pos="354965" algn="l"/>
              </a:tabLst>
            </a:pPr>
            <a:endParaRPr lang="en-GB" sz="2200" spc="-15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</a:tabLst>
            </a:pPr>
            <a:r>
              <a:rPr lang="en-GB" sz="2200" spc="-15" dirty="0" smtClean="0">
                <a:solidFill>
                  <a:prstClr val="black"/>
                </a:solidFill>
                <a:latin typeface="Tahoma"/>
                <a:cs typeface="Tahoma"/>
              </a:rPr>
              <a:t>Improves school infrastructure to support UPE and USE programs.</a:t>
            </a:r>
            <a:endParaRPr lang="en-GB" sz="2200" spc="-15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</a:tabLst>
            </a:pPr>
            <a:endParaRPr lang="en-GB" sz="2200" spc="-15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tabLst>
                <a:tab pos="354965" algn="l"/>
              </a:tabLst>
            </a:pPr>
            <a:r>
              <a:rPr lang="en-GB" sz="2200" spc="-15" dirty="0" smtClean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endParaRPr sz="2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1328" y="2636520"/>
            <a:ext cx="3698748" cy="2304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91328" y="874795"/>
            <a:ext cx="3688252" cy="1888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1328" y="4940845"/>
            <a:ext cx="3691128" cy="1296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/>
            <a:fld id="{81D60167-4931-47E6-BA6A-407CBD079E47}" type="slidenum">
              <a:rPr lang="en-US" sz="1200" spc="-10" smtClean="0">
                <a:solidFill>
                  <a:srgbClr val="8A8A8A"/>
                </a:solidFill>
                <a:cs typeface="Calibri"/>
              </a:rPr>
              <a:pPr marL="102235"/>
              <a:t>13</a:t>
            </a:fld>
            <a:endParaRPr lang="en-US"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2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9683" y="42943"/>
            <a:ext cx="7104633" cy="49045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/>
              <a:t>The Kampala Goes  Green Campaign </a:t>
            </a:r>
            <a:endParaRPr lang="en-US" sz="28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63286" y="533400"/>
            <a:ext cx="5715000" cy="29718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/>
              <a:t>key objective</a:t>
            </a:r>
            <a:r>
              <a:rPr lang="en-US" sz="2400" dirty="0"/>
              <a:t> is to change the attitude and </a:t>
            </a:r>
            <a:r>
              <a:rPr lang="en-US" sz="2400" dirty="0" smtClean="0"/>
              <a:t>behavior </a:t>
            </a:r>
            <a:r>
              <a:rPr lang="en-US" sz="2400" dirty="0"/>
              <a:t>of both visitors and residents of Kampala on </a:t>
            </a:r>
            <a:r>
              <a:rPr lang="en-US" sz="2400" dirty="0" smtClean="0"/>
              <a:t>proper </a:t>
            </a:r>
            <a:r>
              <a:rPr lang="en-US" sz="2400" dirty="0"/>
              <a:t>waste management practices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r>
              <a:rPr lang="en-US" sz="2400" dirty="0" smtClean="0"/>
              <a:t>It  involves monthly </a:t>
            </a:r>
            <a:r>
              <a:rPr lang="en-US" sz="2400" dirty="0"/>
              <a:t>cleaning </a:t>
            </a:r>
            <a:r>
              <a:rPr lang="en-US" sz="2400" dirty="0" smtClean="0"/>
              <a:t>drives and trees planting in all Divisions. 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/>
            <a:fld id="{81D60167-4931-47E6-BA6A-407CBD079E47}" type="slidenum">
              <a:rPr lang="en-US" sz="1200" spc="-10" smtClean="0">
                <a:solidFill>
                  <a:srgbClr val="8A8A8A"/>
                </a:solidFill>
                <a:cs typeface="Calibri"/>
              </a:rPr>
              <a:pPr marL="102235"/>
              <a:t>14</a:t>
            </a:fld>
            <a:endParaRPr lang="en-US" sz="12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1026" name="Picture 2" descr="C:\Users\pmusoke\AppData\Local\Microsoft\Windows\Temporary Internet Files\Content.IE5\Z9FZWAF6\DSC_0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955471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musoke\Desktop\KEEP KAMPALA CLEAN\DSC_4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86" y="3095794"/>
            <a:ext cx="28956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musoke\Desktop\KEEP KAMPALA CLEAN\DSC_38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14" y="3600165"/>
            <a:ext cx="3261986" cy="3257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3" y="3124200"/>
            <a:ext cx="253000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1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" y="209550"/>
            <a:ext cx="9123426" cy="522732"/>
          </a:xfrm>
          <a:custGeom>
            <a:avLst/>
            <a:gdLst/>
            <a:ahLst/>
            <a:cxnLst/>
            <a:rect l="l" t="t" r="r" b="b"/>
            <a:pathLst>
              <a:path w="9123426" h="522732">
                <a:moveTo>
                  <a:pt x="0" y="522732"/>
                </a:moveTo>
                <a:lnTo>
                  <a:pt x="9123425" y="522732"/>
                </a:lnTo>
                <a:lnTo>
                  <a:pt x="9123426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" y="732281"/>
            <a:ext cx="9123425" cy="0"/>
          </a:xfrm>
          <a:custGeom>
            <a:avLst/>
            <a:gdLst/>
            <a:ahLst/>
            <a:cxnLst/>
            <a:rect l="l" t="t" r="r" b="b"/>
            <a:pathLst>
              <a:path w="9123425">
                <a:moveTo>
                  <a:pt x="0" y="0"/>
                </a:moveTo>
                <a:lnTo>
                  <a:pt x="9123425" y="0"/>
                </a:lnTo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" y="209550"/>
            <a:ext cx="9123426" cy="522732"/>
          </a:xfrm>
          <a:custGeom>
            <a:avLst/>
            <a:gdLst/>
            <a:ahLst/>
            <a:cxnLst/>
            <a:rect l="l" t="t" r="r" b="b"/>
            <a:pathLst>
              <a:path w="9123426" h="522732">
                <a:moveTo>
                  <a:pt x="9123426" y="0"/>
                </a:moveTo>
                <a:lnTo>
                  <a:pt x="0" y="0"/>
                </a:lnTo>
                <a:lnTo>
                  <a:pt x="0" y="522732"/>
                </a:lnTo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94330" y="149281"/>
            <a:ext cx="6546850" cy="67036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81835" algn="l"/>
              </a:tabLst>
            </a:pPr>
            <a:r>
              <a:rPr sz="2800" b="1" spc="-15" dirty="0" smtClean="0">
                <a:latin typeface="Calibri"/>
                <a:cs typeface="Calibri"/>
              </a:rPr>
              <a:t>Landscaping	</a:t>
            </a:r>
            <a:r>
              <a:rPr sz="2800" b="1" spc="-20" dirty="0" smtClean="0">
                <a:latin typeface="Calibri"/>
                <a:cs typeface="Calibri"/>
              </a:rPr>
              <a:t>&amp;</a:t>
            </a:r>
            <a:r>
              <a:rPr sz="2800" b="1" spc="10" dirty="0" smtClean="0">
                <a:latin typeface="Calibri"/>
                <a:cs typeface="Calibri"/>
              </a:rPr>
              <a:t> </a:t>
            </a:r>
            <a:r>
              <a:rPr sz="2800" b="1" spc="-15" dirty="0" smtClean="0">
                <a:latin typeface="Calibri"/>
                <a:cs typeface="Calibri"/>
              </a:rPr>
              <a:t>Beautific</a:t>
            </a:r>
            <a:r>
              <a:rPr sz="2800" b="1" spc="-45" dirty="0" smtClean="0">
                <a:latin typeface="Calibri"/>
                <a:cs typeface="Calibri"/>
              </a:rPr>
              <a:t>a</a:t>
            </a:r>
            <a:r>
              <a:rPr sz="2800" b="1" spc="-15" dirty="0" smtClean="0"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324735" marR="12700" indent="-342900">
              <a:lnSpc>
                <a:spcPct val="100000"/>
              </a:lnSpc>
              <a:buFont typeface="Arial"/>
              <a:buChar char="•"/>
              <a:tabLst>
                <a:tab pos="2324735" algn="l"/>
              </a:tabLst>
            </a:pPr>
            <a:r>
              <a:rPr sz="2800" spc="-20" dirty="0" smtClean="0">
                <a:latin typeface="Calibri"/>
                <a:cs typeface="Calibri"/>
              </a:rPr>
              <a:t>G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een</a:t>
            </a:r>
            <a:r>
              <a:rPr sz="2800" spc="-20" dirty="0" smtClean="0">
                <a:latin typeface="Calibri"/>
                <a:cs typeface="Calibri"/>
              </a:rPr>
              <a:t>i</a:t>
            </a:r>
            <a:r>
              <a:rPr sz="2800" spc="-15" dirty="0" smtClean="0">
                <a:latin typeface="Calibri"/>
                <a:cs typeface="Calibri"/>
              </a:rPr>
              <a:t>ng</a:t>
            </a:r>
            <a:r>
              <a:rPr sz="2800" spc="1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and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beaut</a:t>
            </a:r>
            <a:r>
              <a:rPr sz="2800" spc="-25" dirty="0" smtClean="0">
                <a:latin typeface="Calibri"/>
                <a:cs typeface="Calibri"/>
              </a:rPr>
              <a:t>i</a:t>
            </a:r>
            <a:r>
              <a:rPr sz="2800" spc="-10" dirty="0" smtClean="0">
                <a:latin typeface="Calibri"/>
                <a:cs typeface="Calibri"/>
              </a:rPr>
              <a:t>fi</a:t>
            </a:r>
            <a:r>
              <a:rPr sz="2800" spc="-45" dirty="0" smtClean="0">
                <a:latin typeface="Calibri"/>
                <a:cs typeface="Calibri"/>
              </a:rPr>
              <a:t>c</a:t>
            </a:r>
            <a:r>
              <a:rPr sz="2800" spc="-35" dirty="0" smtClean="0">
                <a:latin typeface="Calibri"/>
                <a:cs typeface="Calibri"/>
              </a:rPr>
              <a:t>a</a:t>
            </a:r>
            <a:r>
              <a:rPr sz="2800" spc="-15" dirty="0" smtClean="0">
                <a:latin typeface="Calibri"/>
                <a:cs typeface="Calibri"/>
              </a:rPr>
              <a:t>tion done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on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a nu</a:t>
            </a:r>
            <a:r>
              <a:rPr sz="2800" spc="-40" dirty="0" smtClean="0">
                <a:latin typeface="Calibri"/>
                <a:cs typeface="Calibri"/>
              </a:rPr>
              <a:t>m</a:t>
            </a:r>
            <a:r>
              <a:rPr sz="2800" spc="-15" dirty="0" smtClean="0">
                <a:latin typeface="Calibri"/>
                <a:cs typeface="Calibri"/>
              </a:rPr>
              <a:t>ber</a:t>
            </a:r>
            <a:r>
              <a:rPr sz="2800" spc="2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of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a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eas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in </a:t>
            </a:r>
            <a:r>
              <a:rPr sz="2800" spc="-15" dirty="0" smtClean="0">
                <a:latin typeface="Calibri"/>
                <a:cs typeface="Calibri"/>
              </a:rPr>
              <a:t>a b</a:t>
            </a:r>
            <a:r>
              <a:rPr sz="2800" spc="-25" dirty="0" smtClean="0">
                <a:latin typeface="Calibri"/>
                <a:cs typeface="Calibri"/>
              </a:rPr>
              <a:t>i</a:t>
            </a:r>
            <a:r>
              <a:rPr sz="2800" spc="-15" dirty="0" smtClean="0">
                <a:latin typeface="Calibri"/>
                <a:cs typeface="Calibri"/>
              </a:rPr>
              <a:t>d</a:t>
            </a:r>
            <a:r>
              <a:rPr sz="2800" spc="20" dirty="0" smtClean="0">
                <a:latin typeface="Calibri"/>
                <a:cs typeface="Calibri"/>
              </a:rPr>
              <a:t> </a:t>
            </a:r>
            <a:r>
              <a:rPr sz="2800" spc="-35" dirty="0" smtClean="0">
                <a:latin typeface="Calibri"/>
                <a:cs typeface="Calibri"/>
              </a:rPr>
              <a:t>t</a:t>
            </a:r>
            <a:r>
              <a:rPr sz="2800" spc="-15" dirty="0" smtClean="0">
                <a:latin typeface="Calibri"/>
                <a:cs typeface="Calibri"/>
              </a:rPr>
              <a:t>o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45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educe</a:t>
            </a:r>
            <a:r>
              <a:rPr sz="2800" spc="10" dirty="0" smtClean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mud</a:t>
            </a:r>
            <a:r>
              <a:rPr sz="2800" spc="1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and du</a:t>
            </a:r>
            <a:r>
              <a:rPr sz="2800" spc="-65" dirty="0" smtClean="0">
                <a:latin typeface="Calibri"/>
                <a:cs typeface="Calibri"/>
              </a:rPr>
              <a:t>s</a:t>
            </a:r>
            <a:r>
              <a:rPr sz="2800" spc="-10" dirty="0" smtClean="0">
                <a:latin typeface="Calibri"/>
                <a:cs typeface="Calibri"/>
              </a:rPr>
              <a:t>t</a:t>
            </a:r>
            <a:r>
              <a:rPr sz="2800" spc="3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in the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cit</a:t>
            </a:r>
            <a:r>
              <a:rPr sz="2800" spc="-20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endParaRPr lang="en-GB" sz="2800" spc="0" dirty="0" smtClean="0">
              <a:latin typeface="Calibri"/>
              <a:cs typeface="Calibri"/>
            </a:endParaRPr>
          </a:p>
          <a:p>
            <a:pPr marL="2324735" marR="12700" indent="-342900">
              <a:lnSpc>
                <a:spcPct val="100000"/>
              </a:lnSpc>
              <a:buFont typeface="Arial"/>
              <a:buChar char="•"/>
              <a:tabLst>
                <a:tab pos="2324735" algn="l"/>
              </a:tabLst>
            </a:pPr>
            <a:r>
              <a:rPr lang="en-GB" sz="2800" dirty="0" smtClean="0">
                <a:latin typeface="Calibri"/>
                <a:cs typeface="Calibri"/>
              </a:rPr>
              <a:t>The plan is to plant 500,000 trees in five divisions  as part of the ‘Go Green Campaign’ by  </a:t>
            </a:r>
            <a:r>
              <a:rPr lang="en-GB" sz="2800" dirty="0" smtClean="0">
                <a:latin typeface="Calibri"/>
                <a:cs typeface="Calibri"/>
              </a:rPr>
              <a:t>2019/2020.</a:t>
            </a:r>
          </a:p>
          <a:p>
            <a:pPr marL="1981835" marR="12700">
              <a:lnSpc>
                <a:spcPct val="100000"/>
              </a:lnSpc>
              <a:tabLst>
                <a:tab pos="2324735" algn="l"/>
              </a:tabLst>
            </a:pPr>
            <a:r>
              <a:rPr lang="en-GB" sz="2800" dirty="0" smtClean="0">
                <a:latin typeface="Calibri"/>
                <a:cs typeface="Calibri"/>
              </a:rPr>
              <a:t> </a:t>
            </a:r>
            <a:endParaRPr lang="en-GB" sz="2800" dirty="0" smtClean="0">
              <a:latin typeface="Calibri"/>
              <a:cs typeface="Calibri"/>
            </a:endParaRPr>
          </a:p>
          <a:p>
            <a:pPr marL="2324735" marR="12700" indent="-342900">
              <a:lnSpc>
                <a:spcPct val="100000"/>
              </a:lnSpc>
              <a:buFont typeface="Arial"/>
              <a:buChar char="•"/>
              <a:tabLst>
                <a:tab pos="2324735" algn="l"/>
              </a:tabLst>
            </a:pPr>
            <a:r>
              <a:rPr lang="en-GB" sz="2800" dirty="0" smtClean="0">
                <a:latin typeface="Calibri"/>
                <a:cs typeface="Calibri"/>
              </a:rPr>
              <a:t>Developing  Low Carbon Development  City Resilience  Strategy.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51" y="784859"/>
            <a:ext cx="3830367" cy="2263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" y="3047999"/>
            <a:ext cx="3830366" cy="991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49566" y="4117161"/>
            <a:ext cx="3830366" cy="1827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A8A8A"/>
                </a:solidFill>
                <a:latin typeface="Calibri"/>
                <a:cs typeface="Calibri"/>
              </a:rPr>
              <a:t>15</a:t>
            </a:fld>
            <a:endParaRPr lang="en-US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3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943"/>
            <a:ext cx="9144000" cy="647763"/>
          </a:xfrm>
        </p:spPr>
        <p:txBody>
          <a:bodyPr/>
          <a:lstStyle/>
          <a:p>
            <a:r>
              <a:rPr lang="en-GB" sz="2400" b="1" dirty="0" smtClean="0"/>
              <a:t>Encouraging Firm Agglomeration and increased </a:t>
            </a:r>
            <a:r>
              <a:rPr lang="en-GB" sz="2400" b="1" dirty="0" smtClean="0"/>
              <a:t>densification :Success stories at firm level </a:t>
            </a:r>
            <a:endParaRPr lang="en-GB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4191000" y="838200"/>
            <a:ext cx="4800600" cy="5715000"/>
          </a:xfrm>
        </p:spPr>
        <p:txBody>
          <a:bodyPr/>
          <a:lstStyle/>
          <a:p>
            <a:r>
              <a:rPr lang="en-GB" sz="2400" dirty="0" smtClean="0"/>
              <a:t>Started off with UG </a:t>
            </a:r>
            <a:r>
              <a:rPr lang="en-GB" sz="2400" dirty="0" smtClean="0"/>
              <a:t>1mn (USD 350) </a:t>
            </a:r>
            <a:endParaRPr lang="en-GB" sz="2400" dirty="0" smtClean="0"/>
          </a:p>
          <a:p>
            <a:r>
              <a:rPr lang="en-GB" sz="2400" dirty="0" smtClean="0"/>
              <a:t>Has established a regional cosmetic industry with a portfolio of UGX 35bn exporting to countries in East Africa and </a:t>
            </a:r>
            <a:r>
              <a:rPr lang="en-GB" sz="2400" dirty="0" err="1" smtClean="0"/>
              <a:t>Comesa</a:t>
            </a:r>
            <a:r>
              <a:rPr lang="en-GB" sz="2400" dirty="0" smtClean="0"/>
              <a:t> </a:t>
            </a:r>
            <a:r>
              <a:rPr lang="en-GB" sz="2400" dirty="0" smtClean="0"/>
              <a:t>market.</a:t>
            </a:r>
          </a:p>
          <a:p>
            <a:endParaRPr lang="en-GB" sz="24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In </a:t>
            </a:r>
            <a:r>
              <a:rPr lang="en-GB" sz="2400" dirty="0" smtClean="0"/>
              <a:t>15 </a:t>
            </a:r>
            <a:r>
              <a:rPr lang="en-GB" sz="2400" dirty="0" err="1" smtClean="0"/>
              <a:t>yrs</a:t>
            </a:r>
            <a:r>
              <a:rPr lang="en-GB" sz="2400" dirty="0" smtClean="0"/>
              <a:t> has 170 product lines ,</a:t>
            </a:r>
          </a:p>
          <a:p>
            <a:r>
              <a:rPr lang="en-GB" sz="2400" dirty="0" smtClean="0"/>
              <a:t>Employees 700 staff and 1000 </a:t>
            </a:r>
            <a:r>
              <a:rPr lang="en-GB" sz="2400" dirty="0" smtClean="0"/>
              <a:t>casuals.  Expanding </a:t>
            </a:r>
            <a:r>
              <a:rPr lang="en-GB" sz="2400" dirty="0" smtClean="0"/>
              <a:t>in agricultural production with a loan of UGX 19bn</a:t>
            </a:r>
          </a:p>
          <a:p>
            <a:r>
              <a:rPr lang="en-GB" sz="2400" dirty="0" smtClean="0"/>
              <a:t>Major </a:t>
            </a:r>
            <a:r>
              <a:rPr lang="en-GB" sz="2400" dirty="0" smtClean="0"/>
              <a:t>challenges company relies on 95% imports and all challenges of international trade </a:t>
            </a:r>
          </a:p>
          <a:p>
            <a:endParaRPr lang="en-GB" sz="2400" dirty="0"/>
          </a:p>
          <a:p>
            <a:r>
              <a:rPr lang="en-GB" sz="2400" dirty="0" smtClean="0"/>
              <a:t>See; </a:t>
            </a:r>
            <a:r>
              <a:rPr lang="en-GB" sz="2400" b="1" i="1" dirty="0" smtClean="0"/>
              <a:t>https://movit.co.ug</a:t>
            </a:r>
            <a:endParaRPr lang="en-GB" sz="24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GB" sz="1200" spc="-10" smtClean="0">
                <a:solidFill>
                  <a:srgbClr val="8A8A8A"/>
                </a:solidFill>
                <a:latin typeface="Calibri"/>
                <a:cs typeface="Calibri"/>
              </a:rPr>
              <a:t>16</a:t>
            </a:fld>
            <a:endParaRPr lang="en-GB" sz="1200">
              <a:latin typeface="Calibri"/>
              <a:cs typeface="Calibri"/>
            </a:endParaRPr>
          </a:p>
        </p:txBody>
      </p:sp>
      <p:pic>
        <p:nvPicPr>
          <p:cNvPr id="1026" name="Picture 2" descr="DSC 0007  -  Copy  - 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038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Delight U ltd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026107" cy="304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GB" sz="1200" spc="-10" smtClean="0">
                <a:solidFill>
                  <a:srgbClr val="8A8A8A"/>
                </a:solidFill>
                <a:latin typeface="Calibri"/>
                <a:cs typeface="Calibri"/>
              </a:rPr>
              <a:t>17</a:t>
            </a:fld>
            <a:endParaRPr lang="en-GB" sz="1200">
              <a:latin typeface="Calibri"/>
              <a:cs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41798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3"/>
          </p:nvPr>
        </p:nvSpPr>
        <p:spPr>
          <a:xfrm>
            <a:off x="4038600" y="807720"/>
            <a:ext cx="5105400" cy="56692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Juliana started off working with her brothers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Mobilised her savings which was stolen by her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Determined to move on with her dream went back mobilised savings and started off her little savings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Her products control 45% of national market and makes an annual Turnover of US$4mn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Today Juliana is the owner of Uganda’s largest juice processing factory, Delight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Her Products are all exported to East Africa DR Congo, Sudan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She currently employs 1000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Today, she is one of the most decorated woman entrepreneurs in East Africa and has received honours and awards including the Commonwealth Entrepreneur of the Year 2014.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9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       Major  concerns  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685800"/>
            <a:ext cx="8229600" cy="4953000"/>
          </a:xfrm>
        </p:spPr>
        <p:txBody>
          <a:bodyPr/>
          <a:lstStyle/>
          <a:p>
            <a:r>
              <a:rPr lang="en-GB" dirty="0" smtClean="0"/>
              <a:t>.</a:t>
            </a:r>
            <a:r>
              <a:rPr lang="en-GB" sz="2800" dirty="0" smtClean="0"/>
              <a:t>The role of rural urban migration Vs natural growth in Urban expansion and city productivity</a:t>
            </a:r>
          </a:p>
          <a:p>
            <a:endParaRPr lang="en-GB" sz="2800" dirty="0" smtClean="0"/>
          </a:p>
          <a:p>
            <a:r>
              <a:rPr lang="en-GB" sz="2800" dirty="0" smtClean="0"/>
              <a:t>The usefulness of growth models: The push factors (from agricultural productivity growth) and pull factors ( from Industrial productivity growth leading to production cities)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GB" sz="1200" spc="-10" smtClean="0">
                <a:solidFill>
                  <a:srgbClr val="8A8A8A"/>
                </a:solidFill>
                <a:latin typeface="Calibri"/>
                <a:cs typeface="Calibri"/>
              </a:rPr>
              <a:t>18</a:t>
            </a:fld>
            <a:endParaRPr lang="en-GB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7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647763"/>
          </a:xfrm>
        </p:spPr>
        <p:txBody>
          <a:bodyPr/>
          <a:lstStyle/>
          <a:p>
            <a:r>
              <a:rPr lang="en-GB" sz="2400" b="1" dirty="0" smtClean="0"/>
              <a:t>Critical Drivers for Firm Agglomeration and Increased density in Kampala 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Urban design; In Africa Urban Planning follows development </a:t>
            </a:r>
          </a:p>
          <a:p>
            <a:r>
              <a:rPr lang="en-GB" sz="2400" dirty="0" smtClean="0"/>
              <a:t>     (Densification Vs Mixed Used, which way for African cities?)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Significant investment in Infrastructure that promotes quality of life and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Improving Housing conditions and settlements Patterns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Promoting business Incubations and technical skills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Significant Improvement in  basic social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Local Economic Development strategies, that promotes social inclusion  and revitalisation of value added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GB" sz="1200" spc="-10" smtClean="0">
                <a:solidFill>
                  <a:srgbClr val="8A8A8A"/>
                </a:solidFill>
                <a:latin typeface="Calibri"/>
                <a:cs typeface="Calibri"/>
              </a:rPr>
              <a:t>19</a:t>
            </a:fld>
            <a:endParaRPr lang="en-GB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42943"/>
            <a:ext cx="9123218" cy="647763"/>
          </a:xfrm>
        </p:spPr>
        <p:txBody>
          <a:bodyPr/>
          <a:lstStyle/>
          <a:p>
            <a:r>
              <a:rPr lang="en-GB" sz="2400" b="1" dirty="0" smtClean="0"/>
              <a:t>KAMPALA- UGANDA’S STRATEGIC LOCATION </a:t>
            </a:r>
            <a:endParaRPr lang="en-GB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4572000"/>
            <a:ext cx="86106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>
              <a:solidFill>
                <a:srgbClr val="FF0000"/>
              </a:solidFill>
            </a:endParaRPr>
          </a:p>
          <a:p>
            <a:pPr algn="ctr"/>
            <a:endParaRPr lang="en-GB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FACTFILE:      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KAMPALA -  UGANDA CAPITAL CITY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COVERS  192 SQUARE KMS, </a:t>
            </a:r>
            <a:endParaRPr lang="en-GB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1.57 MILLION </a:t>
            </a:r>
            <a:r>
              <a:rPr lang="en-GB" b="1" dirty="0">
                <a:solidFill>
                  <a:schemeClr val="tx1"/>
                </a:solidFill>
              </a:rPr>
              <a:t>NIGHT POPULATION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DAY POPULATION ESTIMATED AT 3.5 MILLION PEOPLE </a:t>
            </a:r>
            <a:endParaRPr lang="en-GB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RESIDENT POPULATION PROJECTED TO BE 3.1 MILLION IN 10YRS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AND GENERATES OVER 60% OF UGANDA’S GROSS DOMESTIC PRODUCT 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13" name="Pictur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00149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2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4564" y="609600"/>
            <a:ext cx="4149436" cy="3962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A8A8A"/>
                </a:solidFill>
                <a:latin typeface="Calibri"/>
                <a:cs typeface="Calibri"/>
              </a:rPr>
              <a:t>2</a:t>
            </a:fld>
            <a:endParaRPr lang="en-US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1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2800" b="1" dirty="0" smtClean="0"/>
              <a:t>Major forum concerns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33400"/>
            <a:ext cx="8839200" cy="5943600"/>
          </a:xfrm>
        </p:spPr>
        <p:txBody>
          <a:bodyPr/>
          <a:lstStyle/>
          <a:p>
            <a:r>
              <a:rPr lang="en-GB" b="1" dirty="0" smtClean="0"/>
              <a:t>Generation of credible Evidence on how  to build better Cities </a:t>
            </a:r>
          </a:p>
          <a:p>
            <a:r>
              <a:rPr lang="en-GB" dirty="0"/>
              <a:t>	</a:t>
            </a:r>
            <a:r>
              <a:rPr lang="en-GB" dirty="0" smtClean="0"/>
              <a:t>KCCA has set up A research and Innovation unit under the Office of the Executive Director primary to develop the necessary partnership and collaboration  with research agents and Academic institutions.</a:t>
            </a:r>
          </a:p>
          <a:p>
            <a:endParaRPr lang="en-GB" dirty="0"/>
          </a:p>
          <a:p>
            <a:r>
              <a:rPr lang="en-GB" b="1" dirty="0" smtClean="0"/>
              <a:t>Is there Room for Experiments in Informing policy </a:t>
            </a:r>
          </a:p>
          <a:p>
            <a:endParaRPr lang="en-GB" b="1" dirty="0"/>
          </a:p>
          <a:p>
            <a:r>
              <a:rPr lang="en-GB" dirty="0" smtClean="0"/>
              <a:t>Little is known about urbanisation in Africa , the variable are complex and systems are not linear , therefore the room for experimenting while documenting results is key if Africa is to develop best Practises to guide African urbanisation drive  </a:t>
            </a:r>
          </a:p>
          <a:p>
            <a:r>
              <a:rPr lang="en-GB" dirty="0" smtClean="0"/>
              <a:t>  </a:t>
            </a:r>
          </a:p>
          <a:p>
            <a:r>
              <a:rPr lang="en-GB" b="1" dirty="0" smtClean="0"/>
              <a:t>Program Evaluation </a:t>
            </a:r>
            <a:r>
              <a:rPr lang="en-GB" dirty="0" smtClean="0"/>
              <a:t>provides a basis for assessing the relevance and impact of various interventions in the city performance. The role of citizens in program evaluation is however important.</a:t>
            </a:r>
          </a:p>
          <a:p>
            <a:endParaRPr lang="en-GB" dirty="0" smtClean="0"/>
          </a:p>
          <a:p>
            <a:r>
              <a:rPr lang="en-GB" dirty="0" smtClean="0"/>
              <a:t>Every year KCCA conducts a citizens accountability workshops to community level  and at government level, government conducts government performance review where all Government Agencies account for their performance against agreed set targets.</a:t>
            </a:r>
          </a:p>
          <a:p>
            <a:r>
              <a:rPr lang="en-GB" dirty="0" smtClean="0"/>
              <a:t> </a:t>
            </a:r>
          </a:p>
          <a:p>
            <a:r>
              <a:rPr lang="en-GB" b="1" dirty="0" smtClean="0"/>
              <a:t>A lot however needs to be done evaluate the various programs KCCA is implementing to enhance efficiency and performance of the city </a:t>
            </a:r>
            <a:endParaRPr lang="en-GB" b="1" dirty="0"/>
          </a:p>
          <a:p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GB" sz="1200" spc="-10" smtClean="0">
                <a:solidFill>
                  <a:srgbClr val="8A8A8A"/>
                </a:solidFill>
                <a:latin typeface="Calibri"/>
                <a:cs typeface="Calibri"/>
              </a:rPr>
              <a:t>20</a:t>
            </a:fld>
            <a:endParaRPr lang="en-GB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		</a:t>
            </a:r>
            <a:r>
              <a:rPr lang="en-GB" sz="3200" dirty="0" smtClean="0"/>
              <a:t>In conclusion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686800" cy="5181600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Where as firm agglomeration and increased density is necessary for economic prosperity;</a:t>
            </a:r>
          </a:p>
          <a:p>
            <a:r>
              <a:rPr lang="en-GB" sz="2800" dirty="0" smtClean="0"/>
              <a:t> </a:t>
            </a:r>
          </a:p>
          <a:p>
            <a:r>
              <a:rPr lang="en-GB" sz="2800" dirty="0" smtClean="0"/>
              <a:t>Is efficient system of urban management  capable of  influencing public service delivery a major missing link  in Africa </a:t>
            </a:r>
          </a:p>
          <a:p>
            <a:endParaRPr lang="en-GB" sz="2800" dirty="0" smtClean="0"/>
          </a:p>
          <a:p>
            <a:r>
              <a:rPr lang="en-GB" sz="2800" dirty="0" smtClean="0"/>
              <a:t>what can Kampala experiment offer to  African urbanisation? </a:t>
            </a:r>
          </a:p>
          <a:p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GB" sz="1200" spc="-10" smtClean="0">
                <a:solidFill>
                  <a:srgbClr val="8A8A8A"/>
                </a:solidFill>
                <a:latin typeface="Calibri"/>
                <a:cs typeface="Calibri"/>
              </a:rPr>
              <a:t>21</a:t>
            </a:fld>
            <a:endParaRPr lang="en-GB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388"/>
            <a:ext cx="9144000" cy="6845300"/>
          </a:xfrm>
        </p:spPr>
      </p:pic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0" y="52388"/>
            <a:ext cx="2743199" cy="674030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en-GB" altLang="en-US" sz="4800" dirty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GB" altLang="en-US" sz="4800" dirty="0">
                <a:solidFill>
                  <a:schemeClr val="bg1"/>
                </a:solidFill>
                <a:latin typeface="Arial" pitchFamily="34" charset="0"/>
              </a:rPr>
              <a:t>Thank You </a:t>
            </a:r>
          </a:p>
          <a:p>
            <a:pPr algn="ctr"/>
            <a:endParaRPr lang="en-GB" altLang="en-US" sz="4800" dirty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GB" altLang="en-US" sz="4800" dirty="0">
                <a:solidFill>
                  <a:schemeClr val="bg1"/>
                </a:solidFill>
                <a:latin typeface="Arial" pitchFamily="34" charset="0"/>
              </a:rPr>
              <a:t>and</a:t>
            </a:r>
          </a:p>
          <a:p>
            <a:pPr algn="ctr"/>
            <a:r>
              <a:rPr lang="en-GB" altLang="en-US" sz="4800" dirty="0">
                <a:solidFill>
                  <a:schemeClr val="bg1"/>
                </a:solidFill>
                <a:latin typeface="Arial" pitchFamily="34" charset="0"/>
              </a:rPr>
              <a:t> Welcome to </a:t>
            </a:r>
          </a:p>
          <a:p>
            <a:pPr algn="ctr"/>
            <a:r>
              <a:rPr lang="en-GB" altLang="en-US" sz="4800" dirty="0" smtClean="0">
                <a:solidFill>
                  <a:schemeClr val="bg1"/>
                </a:solidFill>
                <a:latin typeface="Arial" pitchFamily="34" charset="0"/>
              </a:rPr>
              <a:t>Kampala</a:t>
            </a:r>
            <a:endParaRPr lang="en-GB" altLang="en-US" dirty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A8A8A"/>
                </a:solidFill>
                <a:latin typeface="Calibri"/>
                <a:cs typeface="Calibri"/>
              </a:rPr>
              <a:t>22</a:t>
            </a:fld>
            <a:endParaRPr lang="en-US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1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701"/>
            <a:ext cx="8991600" cy="647763"/>
          </a:xfrm>
        </p:spPr>
        <p:txBody>
          <a:bodyPr/>
          <a:lstStyle/>
          <a:p>
            <a:r>
              <a:rPr lang="en-GB" dirty="0" smtClean="0"/>
              <a:t>        </a:t>
            </a:r>
            <a:r>
              <a:rPr lang="en-GB" sz="3200" b="1" dirty="0" smtClean="0"/>
              <a:t>Snapshot </a:t>
            </a:r>
            <a:r>
              <a:rPr lang="en-GB" sz="3200" b="1" dirty="0" smtClean="0"/>
              <a:t>and Kampala </a:t>
            </a:r>
            <a:r>
              <a:rPr lang="en-GB" sz="3200" b="1" dirty="0" smtClean="0"/>
              <a:t>City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457200"/>
            <a:ext cx="5334000" cy="5943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Uganda is urbanising at 18</a:t>
            </a:r>
            <a:r>
              <a:rPr lang="en-GB" sz="2400" dirty="0" smtClean="0"/>
              <a:t>%, Kampala accounts for  40</a:t>
            </a:r>
            <a:r>
              <a:rPr lang="en-GB" sz="2400" dirty="0" smtClean="0"/>
              <a:t>% 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Growth rate of 5.2% is one of the highest in the </a:t>
            </a:r>
            <a:r>
              <a:rPr lang="en-GB" sz="2400" dirty="0" smtClean="0"/>
              <a:t>region with low levels economic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Low density, urban sprawl and informality that exacerbates poverty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60</a:t>
            </a:r>
            <a:r>
              <a:rPr lang="en-GB" sz="2400" dirty="0" smtClean="0"/>
              <a:t>% live in informal settlements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Kampala is growing with  a declining manufacturing </a:t>
            </a:r>
            <a:r>
              <a:rPr lang="en-GB" sz="2400" dirty="0" smtClean="0"/>
              <a:t>sector; the few successful are scattered all over the city 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Kampala </a:t>
            </a:r>
            <a:r>
              <a:rPr lang="en-GB" sz="2400" dirty="0" smtClean="0"/>
              <a:t>is predominantly a retail city with a growing artisan industry</a:t>
            </a:r>
          </a:p>
          <a:p>
            <a:endParaRPr lang="en-GB" sz="2400" dirty="0" smtClean="0"/>
          </a:p>
          <a:p>
            <a:endParaRPr lang="en-GB" sz="2000" dirty="0"/>
          </a:p>
          <a:p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GB" sz="1200" spc="-10" smtClean="0">
                <a:solidFill>
                  <a:srgbClr val="8A8A8A"/>
                </a:solidFill>
                <a:latin typeface="Calibri"/>
                <a:cs typeface="Calibri"/>
              </a:rPr>
              <a:t>3</a:t>
            </a:fld>
            <a:endParaRPr lang="en-GB" sz="120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657600" cy="411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2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05513" cy="728663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2800" dirty="0">
                <a:latin typeface="Arial" panose="020B0604020202020204" pitchFamily="34" charset="0"/>
                <a:ea typeface="+mn-ea"/>
                <a:cs typeface="+mn-cs"/>
              </a:rPr>
              <a:t>Kampala: </a:t>
            </a:r>
            <a:r>
              <a:rPr lang="en-GB" sz="2800" dirty="0" smtClean="0">
                <a:latin typeface="Arial" panose="020B0604020202020204" pitchFamily="34" charset="0"/>
                <a:ea typeface="+mn-ea"/>
                <a:cs typeface="+mn-cs"/>
              </a:rPr>
              <a:t>Before 2011 restructuring</a:t>
            </a:r>
            <a:endParaRPr lang="en-GB" sz="28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765175"/>
            <a:ext cx="4876800" cy="6092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Kampala Suffered from maladministration that led to;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en-US" sz="2400" dirty="0" smtClean="0"/>
              <a:t>Uncontrolled development, -growth of slums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en-US" sz="2400" dirty="0" smtClean="0"/>
              <a:t>Poor Solid Waste Management and flooding drainage channels!</a:t>
            </a:r>
            <a:endParaRPr lang="en-GB" sz="2400" dirty="0" smtClean="0"/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en-GB" sz="2400" dirty="0" smtClean="0"/>
              <a:t> only 8% connected to sewer grid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en-GB" sz="2400" dirty="0" smtClean="0"/>
              <a:t>Growing concern of on-site sanitation at h/h and community level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endParaRPr lang="en-GB" sz="2400" dirty="0" smtClean="0"/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en-GB" sz="2400" dirty="0" smtClean="0"/>
              <a:t>Low City Competitiveness and attractiveness</a:t>
            </a:r>
          </a:p>
          <a:p>
            <a:pPr eaLnBrk="1" hangingPunct="1">
              <a:defRPr/>
            </a:pPr>
            <a:endParaRPr lang="en-GB" sz="2400" dirty="0" smtClean="0"/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23813"/>
            <a:ext cx="411480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41910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86614"/>
            <a:ext cx="44196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6145E-1661-4F82-A765-42F059ECCD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At Institutional Level, there was...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52400" y="1143001"/>
            <a:ext cx="8534400" cy="4800600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Lack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effective financial management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Poor Revenue Management Systems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Lack of  Accountability that eroded public trust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Tainted Corporate Image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Poor management of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city infrastructure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including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sanitation management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A8A8A"/>
                </a:solidFill>
                <a:latin typeface="Calibri"/>
                <a:cs typeface="Calibri"/>
              </a:rPr>
              <a:t>5</a:t>
            </a:fld>
            <a:endParaRPr lang="en-US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1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GB" altLang="en-US" sz="5400" dirty="0" smtClean="0"/>
              <a:t>Kampala: 2011</a:t>
            </a:r>
          </a:p>
        </p:txBody>
      </p:sp>
      <p:sp>
        <p:nvSpPr>
          <p:cNvPr id="17412" name="Text Placeholder 6"/>
          <p:cNvSpPr>
            <a:spLocks noGrp="1"/>
          </p:cNvSpPr>
          <p:nvPr>
            <p:ph type="body" sz="half" idx="2"/>
          </p:nvPr>
        </p:nvSpPr>
        <p:spPr>
          <a:xfrm>
            <a:off x="3497377" y="2133600"/>
            <a:ext cx="5122863" cy="963612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Kampala City Council (KCC) was replaced by </a:t>
            </a:r>
            <a:r>
              <a:rPr lang="en-US" altLang="en-US" sz="2000" dirty="0" smtClean="0">
                <a:solidFill>
                  <a:srgbClr val="FF0000"/>
                </a:solidFill>
              </a:rPr>
              <a:t>Kampala Capital City Authority </a:t>
            </a:r>
            <a:r>
              <a:rPr lang="en-US" altLang="en-US" sz="2000" dirty="0" smtClean="0"/>
              <a:t>through an Act of Parliament (KCC Act 2010)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5982" y="1103412"/>
            <a:ext cx="2670036" cy="2269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50330" y="4361543"/>
            <a:ext cx="55514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>
                <a:latin typeface="Arial" pitchFamily="34" charset="0"/>
              </a:defRPr>
            </a:lvl1pPr>
            <a:lvl2pPr marL="742950" indent="-285750">
              <a:defRPr>
                <a:latin typeface="Verdana" pitchFamily="34" charset="0"/>
              </a:defRPr>
            </a:lvl2pPr>
            <a:lvl3pPr marL="1143000" indent="-228600">
              <a:defRPr>
                <a:latin typeface="Verdana" pitchFamily="34" charset="0"/>
              </a:defRPr>
            </a:lvl3pPr>
            <a:lvl4pPr marL="1600200" indent="-228600">
              <a:defRPr>
                <a:latin typeface="Verdana" pitchFamily="34" charset="0"/>
              </a:defRPr>
            </a:lvl4pPr>
            <a:lvl5pPr marL="2057400" indent="-228600">
              <a:defRPr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9pPr>
          </a:lstStyle>
          <a:p>
            <a:r>
              <a:rPr lang="en-GB" altLang="en-US" dirty="0" smtClean="0"/>
              <a:t>Represented at Cabinet by The  Minister for Presidency and responsible for  Kampala </a:t>
            </a:r>
            <a:endParaRPr lang="en-GB" alt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5486400"/>
            <a:ext cx="69016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dirty="0">
                <a:latin typeface="Arial" pitchFamily="34" charset="0"/>
              </a:rPr>
              <a:t>Streamlined internal management processes for revenue management, </a:t>
            </a:r>
            <a:r>
              <a:rPr lang="en-GB" altLang="en-US" dirty="0" smtClean="0">
                <a:latin typeface="Arial" pitchFamily="34" charset="0"/>
              </a:rPr>
              <a:t>procurement and disposal of assets ,recruitment </a:t>
            </a:r>
            <a:r>
              <a:rPr lang="en-GB" altLang="en-US" dirty="0">
                <a:latin typeface="Arial" pitchFamily="34" charset="0"/>
              </a:rPr>
              <a:t>and public accountability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26018" y="3411342"/>
            <a:ext cx="567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dirty="0">
                <a:latin typeface="Arial" pitchFamily="34" charset="0"/>
              </a:rPr>
              <a:t>Introduced a professional technical wing headed by the Executive Director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6018" y="1237565"/>
            <a:ext cx="5865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dirty="0" smtClean="0">
                <a:latin typeface="Arial" pitchFamily="34" charset="0"/>
              </a:rPr>
              <a:t>In 2005 ,Constitutional Amendments that placed the city under Central Government   </a:t>
            </a:r>
            <a:endParaRPr lang="en-GB" altLang="en-US" dirty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6145E-1661-4F82-A765-42F059ECCD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008000"/>
                </a:solidFill>
              </a:rPr>
              <a:t>KCCA’s Vision and Mission</a:t>
            </a:r>
            <a:r>
              <a:rPr lang="en-US" altLang="en-US" sz="3600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800100"/>
            <a:ext cx="4040188" cy="35814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>KCCA envisions Kampala as a </a:t>
            </a:r>
            <a:r>
              <a:rPr lang="en-US" sz="2000" b="1" dirty="0" smtClean="0">
                <a:solidFill>
                  <a:srgbClr val="FF0000"/>
                </a:solidFill>
              </a:rPr>
              <a:t>Vibrant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Attractive</a:t>
            </a:r>
            <a:r>
              <a:rPr lang="en-US" sz="2000" b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Sustainable City</a:t>
            </a:r>
            <a:endParaRPr lang="en-US" sz="2000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16841" y="838200"/>
            <a:ext cx="4041775" cy="43735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With a mission to Deliver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Quality Services</a:t>
            </a:r>
            <a:r>
              <a:rPr lang="en-US" dirty="0">
                <a:solidFill>
                  <a:prstClr val="black"/>
                </a:solidFill>
              </a:rPr>
              <a:t> to the City. </a:t>
            </a:r>
          </a:p>
          <a:p>
            <a:pPr eaLnBrk="1" hangingPunct="1">
              <a:defRPr/>
            </a:pPr>
            <a:endParaRPr lang="en-GB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3820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39055" y="6019800"/>
            <a:ext cx="7856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b="1" dirty="0">
                <a:latin typeface="Arial" pitchFamily="34" charset="0"/>
              </a:rPr>
              <a:t>Core Values: </a:t>
            </a:r>
          </a:p>
          <a:p>
            <a:r>
              <a:rPr lang="en-GB" altLang="en-US" b="1" dirty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GB" altLang="en-US" dirty="0">
                <a:latin typeface="Arial" pitchFamily="34" charset="0"/>
              </a:rPr>
              <a:t>lient Care-</a:t>
            </a:r>
            <a:r>
              <a:rPr lang="en-GB" altLang="en-US" b="1" dirty="0">
                <a:solidFill>
                  <a:srgbClr val="FF0000"/>
                </a:solidFill>
                <a:latin typeface="Arial" pitchFamily="34" charset="0"/>
              </a:rPr>
              <a:t>I</a:t>
            </a:r>
            <a:r>
              <a:rPr lang="en-GB" altLang="en-US" dirty="0">
                <a:latin typeface="Arial" pitchFamily="34" charset="0"/>
              </a:rPr>
              <a:t>ntegrity-</a:t>
            </a:r>
            <a:r>
              <a:rPr lang="en-GB" altLang="en-US" b="1" dirty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GB" altLang="en-US" dirty="0">
                <a:latin typeface="Arial" pitchFamily="34" charset="0"/>
              </a:rPr>
              <a:t>eamwork-</a:t>
            </a:r>
            <a:r>
              <a:rPr lang="en-GB" altLang="en-US" b="1" dirty="0">
                <a:solidFill>
                  <a:srgbClr val="FF0000"/>
                </a:solidFill>
                <a:latin typeface="Arial" pitchFamily="34" charset="0"/>
              </a:rPr>
              <a:t>I</a:t>
            </a:r>
            <a:r>
              <a:rPr lang="en-GB" altLang="en-US" dirty="0">
                <a:latin typeface="Arial" pitchFamily="34" charset="0"/>
              </a:rPr>
              <a:t>nnovativeness-</a:t>
            </a:r>
            <a:r>
              <a:rPr lang="en-GB" altLang="en-US" b="1" dirty="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GB" altLang="en-US" dirty="0">
                <a:latin typeface="Arial" pitchFamily="34" charset="0"/>
              </a:rPr>
              <a:t>xcellence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6B8DE-9E04-407D-81D3-BDD2619627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2943"/>
            <a:ext cx="9067800" cy="10238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  KCCA’s Strategic Challenges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066800"/>
            <a:ext cx="9067800" cy="51816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GB" sz="2800" dirty="0" smtClean="0"/>
              <a:t>How to make the city economy work and provide  a dissent employment?</a:t>
            </a:r>
          </a:p>
          <a:p>
            <a:endParaRPr lang="en-GB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GB" sz="2800" dirty="0" smtClean="0"/>
              <a:t>How to preserve the city’s natural ecosystems?</a:t>
            </a:r>
          </a:p>
          <a:p>
            <a:pPr marL="457200" indent="-457200">
              <a:buFont typeface="Wingdings" pitchFamily="2" charset="2"/>
              <a:buChar char="v"/>
            </a:pPr>
            <a:endParaRPr lang="en-GB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GB" sz="2800" dirty="0" smtClean="0"/>
              <a:t>How to enhance inclusive growth and social cohesion?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800" dirty="0" smtClean="0"/>
              <a:t>How to address the current Infrastructure deficit in the city</a:t>
            </a:r>
          </a:p>
          <a:p>
            <a:endParaRPr lang="en-GB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GB" sz="2800" dirty="0"/>
              <a:t>How to promote urban </a:t>
            </a:r>
            <a:r>
              <a:rPr lang="en-GB" sz="2800" dirty="0" smtClean="0"/>
              <a:t>governance to deliver value </a:t>
            </a:r>
            <a:r>
              <a:rPr lang="en-GB" sz="2800" dirty="0"/>
              <a:t>for money </a:t>
            </a:r>
            <a:r>
              <a:rPr lang="en-GB" sz="2800" dirty="0" smtClean="0"/>
              <a:t>and enhance citizen </a:t>
            </a:r>
            <a:r>
              <a:rPr lang="en-GB" sz="2800" dirty="0"/>
              <a:t>accountability?  </a:t>
            </a:r>
          </a:p>
          <a:p>
            <a:pPr marL="400050" indent="-400050">
              <a:buFont typeface="+mj-lt"/>
              <a:buAutoNum type="romanUcPeriod"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A8A8A"/>
                </a:solidFill>
                <a:latin typeface="Calibri"/>
                <a:cs typeface="Calibri"/>
              </a:rPr>
              <a:t>8</a:t>
            </a:fld>
            <a:endParaRPr lang="en-US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2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599" cy="533400"/>
          </a:xfrm>
          <a:solidFill>
            <a:schemeClr val="accent3"/>
          </a:solidFill>
        </p:spPr>
        <p:txBody>
          <a:bodyPr/>
          <a:lstStyle/>
          <a:p>
            <a:r>
              <a:rPr lang="en-GB" sz="2400" b="1" dirty="0" smtClean="0"/>
              <a:t> Institutional Restructuring and Transformation </a:t>
            </a:r>
            <a:endParaRPr lang="en-GB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" y="609600"/>
            <a:ext cx="9031266" cy="5410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Embraced a culture of zero tolerance to corruption.</a:t>
            </a:r>
          </a:p>
          <a:p>
            <a:r>
              <a:rPr lang="en-GB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Streamlined Domestic Revenue Mobilisation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Performance Management across all levels of the organisation was instituted.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Strengthened transparency and accountability for public funds (reduced bank a/</a:t>
            </a:r>
            <a:r>
              <a:rPr lang="en-GB" sz="2400" dirty="0" err="1" smtClean="0"/>
              <a:t>cs</a:t>
            </a:r>
            <a:r>
              <a:rPr lang="en-GB" sz="2400" dirty="0" smtClean="0"/>
              <a:t> from 151 to 8 accounts). 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Regained public trust as a result of a new corporate Image.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 </a:t>
            </a:r>
            <a:r>
              <a:rPr lang="en-GB" sz="2000" b="1" i="1" dirty="0" smtClean="0">
                <a:solidFill>
                  <a:schemeClr val="tx1"/>
                </a:solidFill>
              </a:rPr>
              <a:t>key concerns</a:t>
            </a:r>
            <a:r>
              <a:rPr lang="en-GB" sz="2000" b="1" i="1" dirty="0" smtClean="0">
                <a:solidFill>
                  <a:schemeClr val="accent6">
                    <a:lumMod val="50000"/>
                  </a:schemeClr>
                </a:solidFill>
              </a:rPr>
              <a:t>: To what extent can we attribute the results at KCCA to Leadership style, mode of restructuring and what best practices can be identified from it 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A8A8A"/>
                </a:solidFill>
                <a:latin typeface="Calibri"/>
                <a:cs typeface="Calibri"/>
              </a:rPr>
              <a:t>9</a:t>
            </a:fld>
            <a:endParaRPr lang="en-US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8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</TotalTime>
  <Words>1111</Words>
  <Application>Microsoft Office PowerPoint</Application>
  <PresentationFormat>On-screen Show (4:3)</PresentationFormat>
  <Paragraphs>220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KAMPALA- UGANDA’S STRATEGIC LOCATION </vt:lpstr>
      <vt:lpstr>        Snapshot and Kampala City </vt:lpstr>
      <vt:lpstr>Kampala: Before 2011 restructuring</vt:lpstr>
      <vt:lpstr>At Institutional Level, there was...</vt:lpstr>
      <vt:lpstr>Kampala: 2011</vt:lpstr>
      <vt:lpstr>KCCA’s Vision and Mission </vt:lpstr>
      <vt:lpstr>  KCCA’s Strategic Challenges</vt:lpstr>
      <vt:lpstr> Institutional Restructuring and Transformation </vt:lpstr>
      <vt:lpstr>Achievements cont’d:     REVENUE MOBILISATION TREASURY MGT</vt:lpstr>
      <vt:lpstr>Completed Roads Works</vt:lpstr>
      <vt:lpstr>Urban Agriculture (Kyanja Agriculture Resource centre) </vt:lpstr>
      <vt:lpstr>PowerPoint Presentation</vt:lpstr>
      <vt:lpstr>The Kampala Goes  Green Campaign </vt:lpstr>
      <vt:lpstr>PowerPoint Presentation</vt:lpstr>
      <vt:lpstr>Encouraging Firm Agglomeration and increased densification :Success stories at firm level </vt:lpstr>
      <vt:lpstr>Delight U ltd </vt:lpstr>
      <vt:lpstr>       Major  concerns  </vt:lpstr>
      <vt:lpstr>Critical Drivers for Firm Agglomeration and Increased density in Kampala </vt:lpstr>
      <vt:lpstr> Major forum concerns</vt:lpstr>
      <vt:lpstr>   In 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patrick</cp:lastModifiedBy>
  <cp:revision>144</cp:revision>
  <dcterms:created xsi:type="dcterms:W3CDTF">2014-09-17T16:03:12Z</dcterms:created>
  <dcterms:modified xsi:type="dcterms:W3CDTF">2015-07-01T12:57:03Z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2014-09-15T00:00:00Z</vt:filetime>
  </property>
  <property fmtid="{D5CDD505-2E9C-101B-9397-08002B2CF9AE}" pid="3" name="LastSaved">
    <vt:filetime>2014-09-17T00:00:00Z</vt:filetime>
  </property>
</Properties>
</file>