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charts/chart1.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65" r:id="rId5"/>
    <p:sldId id="266" r:id="rId6"/>
    <p:sldId id="259" r:id="rId7"/>
    <p:sldId id="260" r:id="rId8"/>
    <p:sldId id="261" r:id="rId9"/>
    <p:sldId id="262" r:id="rId10"/>
    <p:sldId id="263" r:id="rId11"/>
    <p:sldId id="264"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Arial" charset="0"/>
      </a:defRPr>
    </a:lvl1pPr>
    <a:lvl2pPr marL="457200" algn="l" rtl="0" fontAlgn="base">
      <a:spcBef>
        <a:spcPct val="0"/>
      </a:spcBef>
      <a:spcAft>
        <a:spcPct val="0"/>
      </a:spcAft>
      <a:defRPr kern="1200">
        <a:solidFill>
          <a:schemeClr val="tx1"/>
        </a:solidFill>
        <a:latin typeface="Arial" charset="0"/>
        <a:ea typeface="ＭＳ Ｐゴシック" charset="0"/>
        <a:cs typeface="Arial" charset="0"/>
      </a:defRPr>
    </a:lvl2pPr>
    <a:lvl3pPr marL="914400" algn="l" rtl="0" fontAlgn="base">
      <a:spcBef>
        <a:spcPct val="0"/>
      </a:spcBef>
      <a:spcAft>
        <a:spcPct val="0"/>
      </a:spcAft>
      <a:defRPr kern="1200">
        <a:solidFill>
          <a:schemeClr val="tx1"/>
        </a:solidFill>
        <a:latin typeface="Arial" charset="0"/>
        <a:ea typeface="ＭＳ Ｐゴシック" charset="0"/>
        <a:cs typeface="Arial" charset="0"/>
      </a:defRPr>
    </a:lvl3pPr>
    <a:lvl4pPr marL="1371600" algn="l" rtl="0" fontAlgn="base">
      <a:spcBef>
        <a:spcPct val="0"/>
      </a:spcBef>
      <a:spcAft>
        <a:spcPct val="0"/>
      </a:spcAft>
      <a:defRPr kern="1200">
        <a:solidFill>
          <a:schemeClr val="tx1"/>
        </a:solidFill>
        <a:latin typeface="Arial" charset="0"/>
        <a:ea typeface="ＭＳ Ｐゴシック" charset="0"/>
        <a:cs typeface="Arial" charset="0"/>
      </a:defRPr>
    </a:lvl4pPr>
    <a:lvl5pPr marL="1828800" algn="l"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5" d="100"/>
          <a:sy n="75" d="100"/>
        </p:scale>
        <p:origin x="-2048" y="-8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a:pPr>
            <a:r>
              <a:rPr lang="en-US" dirty="0"/>
              <a:t>Sierra</a:t>
            </a:r>
            <a:r>
              <a:rPr lang="en-US" baseline="0" dirty="0"/>
              <a:t> Leone </a:t>
            </a:r>
            <a:r>
              <a:rPr lang="en-US" dirty="0"/>
              <a:t>Investment flow 2002-</a:t>
            </a:r>
            <a:r>
              <a:rPr lang="en-US" dirty="0" smtClean="0"/>
              <a:t>2014</a:t>
            </a:r>
            <a:r>
              <a:rPr lang="en-US" baseline="0" dirty="0" smtClean="0"/>
              <a:t> (</a:t>
            </a:r>
            <a:r>
              <a:rPr lang="en-US" dirty="0" smtClean="0"/>
              <a:t>million </a:t>
            </a:r>
            <a:r>
              <a:rPr lang="en-US" dirty="0"/>
              <a:t>USD $)</a:t>
            </a:r>
          </a:p>
        </c:rich>
      </c:tx>
      <c:layout/>
      <c:overlay val="0"/>
    </c:title>
    <c:autoTitleDeleted val="0"/>
    <c:plotArea>
      <c:layout>
        <c:manualLayout>
          <c:layoutTarget val="inner"/>
          <c:xMode val="edge"/>
          <c:yMode val="edge"/>
          <c:x val="0.0"/>
          <c:y val="0.104109589041096"/>
          <c:w val="1.0"/>
          <c:h val="0.773905188221335"/>
        </c:manualLayout>
      </c:layout>
      <c:barChart>
        <c:barDir val="col"/>
        <c:grouping val="clustered"/>
        <c:varyColors val="0"/>
        <c:ser>
          <c:idx val="1"/>
          <c:order val="0"/>
          <c:tx>
            <c:strRef>
              <c:f>'Sierra Leone Investment Flow '!$C$3</c:f>
              <c:strCache>
                <c:ptCount val="1"/>
                <c:pt idx="0">
                  <c:v>Investment flow (millionUSD $)</c:v>
                </c:pt>
              </c:strCache>
            </c:strRef>
          </c:tx>
          <c:spPr>
            <a:solidFill>
              <a:schemeClr val="tx2">
                <a:lumMod val="40000"/>
                <a:lumOff val="60000"/>
              </a:schemeClr>
            </a:solidFill>
          </c:spPr>
          <c:invertIfNegative val="0"/>
          <c:dLbls>
            <c:showLegendKey val="0"/>
            <c:showVal val="1"/>
            <c:showCatName val="0"/>
            <c:showSerName val="0"/>
            <c:showPercent val="0"/>
            <c:showBubbleSize val="0"/>
            <c:showLeaderLines val="0"/>
          </c:dLbls>
          <c:cat>
            <c:numLit>
              <c:formatCode>General</c:formatCode>
              <c:ptCount val="12"/>
              <c:pt idx="0">
                <c:v>2002.0</c:v>
              </c:pt>
              <c:pt idx="1">
                <c:v>2003.0</c:v>
              </c:pt>
              <c:pt idx="2">
                <c:v>2004.0</c:v>
              </c:pt>
              <c:pt idx="3">
                <c:v>2005.0</c:v>
              </c:pt>
              <c:pt idx="4">
                <c:v>2006.0</c:v>
              </c:pt>
              <c:pt idx="5">
                <c:v>2007.0</c:v>
              </c:pt>
              <c:pt idx="6">
                <c:v>2008.0</c:v>
              </c:pt>
              <c:pt idx="7">
                <c:v>2009.0</c:v>
              </c:pt>
              <c:pt idx="8">
                <c:v>2010.0</c:v>
              </c:pt>
              <c:pt idx="9">
                <c:v>2011.0</c:v>
              </c:pt>
              <c:pt idx="10">
                <c:v>2012.0</c:v>
              </c:pt>
              <c:pt idx="11">
                <c:v>2013.0</c:v>
              </c:pt>
            </c:numLit>
          </c:cat>
          <c:val>
            <c:numRef>
              <c:f>'Sierra Leone Investment Flow '!$C$4:$C$15</c:f>
              <c:numCache>
                <c:formatCode>General</c:formatCode>
                <c:ptCount val="12"/>
                <c:pt idx="0">
                  <c:v>4.0</c:v>
                </c:pt>
                <c:pt idx="1">
                  <c:v>8.0</c:v>
                </c:pt>
                <c:pt idx="2">
                  <c:v>61.0</c:v>
                </c:pt>
                <c:pt idx="3">
                  <c:v>59.0</c:v>
                </c:pt>
                <c:pt idx="4">
                  <c:v>43.0</c:v>
                </c:pt>
                <c:pt idx="5">
                  <c:v>97.0</c:v>
                </c:pt>
                <c:pt idx="6">
                  <c:v>58.0</c:v>
                </c:pt>
                <c:pt idx="7">
                  <c:v>111.0</c:v>
                </c:pt>
                <c:pt idx="8">
                  <c:v>238.0</c:v>
                </c:pt>
                <c:pt idx="9">
                  <c:v>950.0</c:v>
                </c:pt>
                <c:pt idx="10">
                  <c:v>548.0</c:v>
                </c:pt>
                <c:pt idx="11">
                  <c:v>579.0</c:v>
                </c:pt>
              </c:numCache>
            </c:numRef>
          </c:val>
        </c:ser>
        <c:dLbls>
          <c:showLegendKey val="0"/>
          <c:showVal val="0"/>
          <c:showCatName val="0"/>
          <c:showSerName val="0"/>
          <c:showPercent val="0"/>
          <c:showBubbleSize val="0"/>
        </c:dLbls>
        <c:gapWidth val="75"/>
        <c:overlap val="-25"/>
        <c:axId val="-2122301896"/>
        <c:axId val="-2121602136"/>
      </c:barChart>
      <c:catAx>
        <c:axId val="-2122301896"/>
        <c:scaling>
          <c:orientation val="minMax"/>
        </c:scaling>
        <c:delete val="0"/>
        <c:axPos val="b"/>
        <c:numFmt formatCode="General" sourceLinked="1"/>
        <c:majorTickMark val="none"/>
        <c:minorTickMark val="none"/>
        <c:tickLblPos val="nextTo"/>
        <c:crossAx val="-2121602136"/>
        <c:crosses val="autoZero"/>
        <c:auto val="1"/>
        <c:lblAlgn val="ctr"/>
        <c:lblOffset val="100"/>
        <c:noMultiLvlLbl val="0"/>
      </c:catAx>
      <c:valAx>
        <c:axId val="-2121602136"/>
        <c:scaling>
          <c:orientation val="minMax"/>
        </c:scaling>
        <c:delete val="1"/>
        <c:axPos val="l"/>
        <c:numFmt formatCode="General" sourceLinked="1"/>
        <c:majorTickMark val="none"/>
        <c:minorTickMark val="none"/>
        <c:tickLblPos val="none"/>
        <c:crossAx val="-2122301896"/>
        <c:crosses val="autoZero"/>
        <c:crossBetween val="between"/>
      </c:valAx>
    </c:plotArea>
    <c:legend>
      <c:legendPos val="b"/>
      <c:layout/>
      <c:overlay val="0"/>
    </c:legend>
    <c:plotVisOnly val="1"/>
    <c:dispBlanksAs val="gap"/>
    <c:showDLblsOverMax val="0"/>
  </c:chart>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6778EF-1269-0545-B697-0D290910B969}" type="datetimeFigureOut">
              <a:rPr lang="en-US" smtClean="0"/>
              <a:t>7/1/15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55EADE-5F55-DE40-B075-A44062EBC398}" type="slidenum">
              <a:rPr lang="en-US" smtClean="0"/>
              <a:t>‹#›</a:t>
            </a:fld>
            <a:endParaRPr lang="en-US"/>
          </a:p>
        </p:txBody>
      </p:sp>
    </p:spTree>
    <p:extLst>
      <p:ext uri="{BB962C8B-B14F-4D97-AF65-F5344CB8AC3E}">
        <p14:creationId xmlns:p14="http://schemas.microsoft.com/office/powerpoint/2010/main" val="2051901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E3E1D7"/>
                </a:solidFill>
              </a:defRPr>
            </a:lvl1pPr>
          </a:lstStyle>
          <a:p>
            <a:fld id="{22AF32DA-D30A-F640-A7DB-C2432D2A695C}" type="datetimeFigureOut">
              <a:rPr lang="en-US"/>
              <a:pPr/>
              <a:t>6/29/15</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solidFill>
                  <a:srgbClr val="E3E1D7"/>
                </a:solidFill>
              </a:defRPr>
            </a:lvl1pPr>
          </a:lstStyle>
          <a:p>
            <a:fld id="{3EAD57D8-1C57-CF41-AA3F-02290DCD2ACE}" type="slidenum">
              <a:rPr lang="en-US"/>
              <a:pPr/>
              <a:t>‹#›</a:t>
            </a:fld>
            <a:endParaRPr lang="en-US"/>
          </a:p>
        </p:txBody>
      </p:sp>
    </p:spTree>
    <p:extLst>
      <p:ext uri="{BB962C8B-B14F-4D97-AF65-F5344CB8AC3E}">
        <p14:creationId xmlns:p14="http://schemas.microsoft.com/office/powerpoint/2010/main" val="6801781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68432215-34DD-554D-99A4-C053FF1CC0AB}" type="datetimeFigureOut">
              <a:rPr lang="en-US"/>
              <a:pPr/>
              <a:t>6/29/15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9A844C74-02DE-BF44-BBA7-0210BDA33380}" type="slidenum">
              <a:rPr lang="en-US"/>
              <a:pPr/>
              <a:t>‹#›</a:t>
            </a:fld>
            <a:endParaRPr lang="en-US"/>
          </a:p>
        </p:txBody>
      </p:sp>
    </p:spTree>
    <p:extLst>
      <p:ext uri="{BB962C8B-B14F-4D97-AF65-F5344CB8AC3E}">
        <p14:creationId xmlns:p14="http://schemas.microsoft.com/office/powerpoint/2010/main" val="263993001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BAE945B3-FCA4-3B45-8622-B5201FCE8328}" type="datetimeFigureOut">
              <a:rPr lang="en-US"/>
              <a:pPr/>
              <a:t>6/29/15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0C106A2-1EAF-8043-8DBA-BB00BCBB3BA9}" type="slidenum">
              <a:rPr lang="en-US"/>
              <a:pPr/>
              <a:t>‹#›</a:t>
            </a:fld>
            <a:endParaRPr lang="en-US"/>
          </a:p>
        </p:txBody>
      </p:sp>
    </p:spTree>
    <p:extLst>
      <p:ext uri="{BB962C8B-B14F-4D97-AF65-F5344CB8AC3E}">
        <p14:creationId xmlns:p14="http://schemas.microsoft.com/office/powerpoint/2010/main" val="263705578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fld id="{3558B19B-0437-124A-AB17-B62FC02F1B20}" type="datetimeFigureOut">
              <a:rPr lang="en-US"/>
              <a:pPr/>
              <a:t>6/29/15</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E3347DBE-CBED-8242-996B-63B67DE02D0F}" type="slidenum">
              <a:rPr lang="en-US"/>
              <a:pPr/>
              <a:t>‹#›</a:t>
            </a:fld>
            <a:endParaRPr lang="en-US"/>
          </a:p>
        </p:txBody>
      </p:sp>
    </p:spTree>
    <p:extLst>
      <p:ext uri="{BB962C8B-B14F-4D97-AF65-F5344CB8AC3E}">
        <p14:creationId xmlns:p14="http://schemas.microsoft.com/office/powerpoint/2010/main" val="206725779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E3E1D7"/>
                </a:solidFill>
              </a:defRPr>
            </a:lvl1pPr>
          </a:lstStyle>
          <a:p>
            <a:fld id="{A80B3EB0-80CE-8249-8964-069E96EED69C}" type="datetimeFigureOut">
              <a:rPr lang="en-US"/>
              <a:pPr/>
              <a:t>6/29/15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E3E1D7"/>
                </a:solidFill>
              </a:defRPr>
            </a:lvl1pPr>
          </a:lstStyle>
          <a:p>
            <a:fld id="{3D3DFC91-4969-9942-8D3D-CA912114D94D}" type="slidenum">
              <a:rPr lang="en-US"/>
              <a:pPr/>
              <a:t>‹#›</a:t>
            </a:fld>
            <a:endParaRPr lang="en-US"/>
          </a:p>
        </p:txBody>
      </p:sp>
    </p:spTree>
    <p:extLst>
      <p:ext uri="{BB962C8B-B14F-4D97-AF65-F5344CB8AC3E}">
        <p14:creationId xmlns:p14="http://schemas.microsoft.com/office/powerpoint/2010/main" val="414211563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7A7DB7A2-4691-5A46-961A-D6CA6FA30D7D}" type="datetimeFigureOut">
              <a:rPr lang="en-US"/>
              <a:pPr/>
              <a:t>6/29/15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F5BF558-AA9A-BB4C-A8CC-D1767600DCFF}" type="slidenum">
              <a:rPr lang="en-US"/>
              <a:pPr/>
              <a:t>‹#›</a:t>
            </a:fld>
            <a:endParaRPr lang="en-US"/>
          </a:p>
        </p:txBody>
      </p:sp>
    </p:spTree>
    <p:extLst>
      <p:ext uri="{BB962C8B-B14F-4D97-AF65-F5344CB8AC3E}">
        <p14:creationId xmlns:p14="http://schemas.microsoft.com/office/powerpoint/2010/main" val="169688777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fld id="{69850FEA-83DD-FD4C-AC2C-89B558D273DF}" type="datetimeFigureOut">
              <a:rPr lang="en-US"/>
              <a:pPr/>
              <a:t>6/29/15</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fld id="{244C05E8-746C-704F-A9A6-AB195E59D9A2}" type="slidenum">
              <a:rPr lang="en-US"/>
              <a:pPr/>
              <a:t>‹#›</a:t>
            </a:fld>
            <a:endParaRPr lang="en-US"/>
          </a:p>
        </p:txBody>
      </p:sp>
    </p:spTree>
    <p:extLst>
      <p:ext uri="{BB962C8B-B14F-4D97-AF65-F5344CB8AC3E}">
        <p14:creationId xmlns:p14="http://schemas.microsoft.com/office/powerpoint/2010/main" val="1488748954"/>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68FD66C3-5AEC-6544-B06B-492935C7097F}" type="datetimeFigureOut">
              <a:rPr lang="en-US"/>
              <a:pPr/>
              <a:t>6/29/15</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fld id="{E0F76497-6CEF-284C-87D3-CA11F0CEFAAA}" type="slidenum">
              <a:rPr lang="en-US"/>
              <a:pPr/>
              <a:t>‹#›</a:t>
            </a:fld>
            <a:endParaRPr lang="en-US"/>
          </a:p>
        </p:txBody>
      </p:sp>
    </p:spTree>
    <p:extLst>
      <p:ext uri="{BB962C8B-B14F-4D97-AF65-F5344CB8AC3E}">
        <p14:creationId xmlns:p14="http://schemas.microsoft.com/office/powerpoint/2010/main" val="184379839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6F6CFD62-AF21-DA45-97E6-CBD8A688F353}" type="datetimeFigureOut">
              <a:rPr lang="en-US"/>
              <a:pPr/>
              <a:t>6/29/15</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A620C2CF-297E-7146-ADFA-C949813C27D4}" type="slidenum">
              <a:rPr lang="en-US"/>
              <a:pPr/>
              <a:t>‹#›</a:t>
            </a:fld>
            <a:endParaRPr lang="en-US"/>
          </a:p>
        </p:txBody>
      </p:sp>
    </p:spTree>
    <p:extLst>
      <p:ext uri="{BB962C8B-B14F-4D97-AF65-F5344CB8AC3E}">
        <p14:creationId xmlns:p14="http://schemas.microsoft.com/office/powerpoint/2010/main" val="261284727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fld id="{61E128F3-AE6F-B84A-8851-C915B9E6391E}" type="datetimeFigureOut">
              <a:rPr lang="en-US"/>
              <a:pPr/>
              <a:t>6/29/15</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fld id="{69728BB8-63C6-9A44-B719-59E44D861AA3}" type="slidenum">
              <a:rPr lang="en-US"/>
              <a:pPr/>
              <a:t>‹#›</a:t>
            </a:fld>
            <a:endParaRPr lang="en-US"/>
          </a:p>
        </p:txBody>
      </p:sp>
    </p:spTree>
    <p:extLst>
      <p:ext uri="{BB962C8B-B14F-4D97-AF65-F5344CB8AC3E}">
        <p14:creationId xmlns:p14="http://schemas.microsoft.com/office/powerpoint/2010/main" val="32581063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endParaRPr lang="en-US"/>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fontAlgn="auto">
              <a:spcBef>
                <a:spcPts val="0"/>
              </a:spcBef>
              <a:spcAft>
                <a:spcPts val="0"/>
              </a:spcAft>
              <a:defRPr/>
            </a:pPr>
            <a:endParaRPr lang="en-US">
              <a:solidFill>
                <a:schemeClr val="lt1"/>
              </a:solidFill>
              <a:latin typeface="+mn-lt"/>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Drag picture to placeholder or click icon to add</a:t>
            </a:r>
            <a:endParaRPr lang="en-US" noProof="0" dirty="0"/>
          </a:p>
        </p:txBody>
      </p:sp>
      <p:sp>
        <p:nvSpPr>
          <p:cNvPr id="9" name="Date Placeholder 4"/>
          <p:cNvSpPr>
            <a:spLocks noGrp="1"/>
          </p:cNvSpPr>
          <p:nvPr>
            <p:ph type="dt" sz="half" idx="10"/>
          </p:nvPr>
        </p:nvSpPr>
        <p:spPr/>
        <p:txBody>
          <a:bodyPr/>
          <a:lstStyle>
            <a:lvl1pPr>
              <a:defRPr/>
            </a:lvl1pPr>
          </a:lstStyle>
          <a:p>
            <a:fld id="{F47F24FB-7A55-EC49-B50B-2EF468A44A6D}" type="datetimeFigureOut">
              <a:rPr lang="en-US"/>
              <a:pPr/>
              <a:t>6/29/15</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AFD4557C-ED68-6147-9E9C-AF3A157D3128}" type="slidenum">
              <a:rPr lang="en-US"/>
              <a:pPr/>
              <a:t>‹#›</a:t>
            </a:fld>
            <a:endParaRPr lang="en-US"/>
          </a:p>
        </p:txBody>
      </p:sp>
    </p:spTree>
    <p:extLst>
      <p:ext uri="{BB962C8B-B14F-4D97-AF65-F5344CB8AC3E}">
        <p14:creationId xmlns:p14="http://schemas.microsoft.com/office/powerpoint/2010/main" val="389038189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45720" rIns="0" bIns="0" numCol="1" anchor="b" anchorCtr="0" compatLnSpc="1">
            <a:prstTxWarp prst="textNoShape">
              <a:avLst/>
            </a:prstTxWarp>
          </a:bodyPr>
          <a:lstStyle/>
          <a:p>
            <a:pPr lvl="0"/>
            <a:r>
              <a:rPr lang="en-US" smtClean="0"/>
              <a:t>Click to edit Master title style</a:t>
            </a:r>
            <a:endParaRPr lang="en-US"/>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1D4577"/>
                </a:solidFill>
                <a:latin typeface="Constantia" charset="0"/>
              </a:defRPr>
            </a:lvl1pPr>
          </a:lstStyle>
          <a:p>
            <a:fld id="{B3B11CF8-710D-0B43-A150-3BD08931753E}" type="datetimeFigureOut">
              <a:rPr lang="en-US"/>
              <a:pPr/>
              <a:t>6/29/15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cs typeface="+mn-cs"/>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1D4577"/>
                </a:solidFill>
                <a:latin typeface="Constantia" charset="0"/>
              </a:defRPr>
            </a:lvl1pPr>
          </a:lstStyle>
          <a:p>
            <a:fld id="{C72805AF-92BF-2F42-9BF6-C391FC0F529C}" type="slidenum">
              <a:rPr lang="en-US"/>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a typeface="+mn-ea"/>
                <a:cs typeface="+mn-cs"/>
              </a:endParaRPr>
            </a:p>
          </p:txBody>
        </p:sp>
      </p:grpSp>
    </p:spTree>
  </p:cSld>
  <p:clrMap bg1="lt1" tx1="dk1" bg2="lt2" tx2="dk2" accent1="accent1" accent2="accent2" accent3="accent3" accent4="accent4" accent5="accent5" accent6="accent6" hlink="hlink" folHlink="folHlink"/>
  <p:sldLayoutIdLst>
    <p:sldLayoutId id="2147483695" r:id="rId1"/>
    <p:sldLayoutId id="2147483687" r:id="rId2"/>
    <p:sldLayoutId id="2147483696" r:id="rId3"/>
    <p:sldLayoutId id="2147483688" r:id="rId4"/>
    <p:sldLayoutId id="2147483689" r:id="rId5"/>
    <p:sldLayoutId id="2147483690" r:id="rId6"/>
    <p:sldLayoutId id="2147483691" r:id="rId7"/>
    <p:sldLayoutId id="2147483692" r:id="rId8"/>
    <p:sldLayoutId id="2147483697" r:id="rId9"/>
    <p:sldLayoutId id="2147483693" r:id="rId10"/>
    <p:sldLayoutId id="2147483694" r:id="rId11"/>
  </p:sldLayoutIdLst>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txStyles>
    <p:titleStyle>
      <a:lvl1pPr algn="l" rtl="0" eaLnBrk="1" fontAlgn="base" hangingPunct="1">
        <a:spcBef>
          <a:spcPct val="0"/>
        </a:spcBef>
        <a:spcAft>
          <a:spcPct val="0"/>
        </a:spcAft>
        <a:defRPr sz="5000" kern="1200">
          <a:solidFill>
            <a:schemeClr val="tx2"/>
          </a:solidFill>
          <a:latin typeface="+mj-lt"/>
          <a:ea typeface="ＭＳ Ｐゴシック" charset="0"/>
          <a:cs typeface="+mj-cs"/>
        </a:defRPr>
      </a:lvl1pPr>
      <a:lvl2pPr algn="l" rtl="0" eaLnBrk="1" fontAlgn="base" hangingPunct="1">
        <a:spcBef>
          <a:spcPct val="0"/>
        </a:spcBef>
        <a:spcAft>
          <a:spcPct val="0"/>
        </a:spcAft>
        <a:defRPr sz="5000">
          <a:solidFill>
            <a:schemeClr val="tx2"/>
          </a:solidFill>
          <a:latin typeface="Calibri" charset="0"/>
          <a:ea typeface="ＭＳ Ｐゴシック" charset="0"/>
        </a:defRPr>
      </a:lvl2pPr>
      <a:lvl3pPr algn="l" rtl="0" eaLnBrk="1" fontAlgn="base" hangingPunct="1">
        <a:spcBef>
          <a:spcPct val="0"/>
        </a:spcBef>
        <a:spcAft>
          <a:spcPct val="0"/>
        </a:spcAft>
        <a:defRPr sz="5000">
          <a:solidFill>
            <a:schemeClr val="tx2"/>
          </a:solidFill>
          <a:latin typeface="Calibri" charset="0"/>
          <a:ea typeface="ＭＳ Ｐゴシック" charset="0"/>
        </a:defRPr>
      </a:lvl3pPr>
      <a:lvl4pPr algn="l" rtl="0" eaLnBrk="1" fontAlgn="base" hangingPunct="1">
        <a:spcBef>
          <a:spcPct val="0"/>
        </a:spcBef>
        <a:spcAft>
          <a:spcPct val="0"/>
        </a:spcAft>
        <a:defRPr sz="5000">
          <a:solidFill>
            <a:schemeClr val="tx2"/>
          </a:solidFill>
          <a:latin typeface="Calibri" charset="0"/>
          <a:ea typeface="ＭＳ Ｐゴシック" charset="0"/>
        </a:defRPr>
      </a:lvl4pPr>
      <a:lvl5pPr algn="l" rtl="0" eaLnBrk="1" fontAlgn="base" hangingPunct="1">
        <a:spcBef>
          <a:spcPct val="0"/>
        </a:spcBef>
        <a:spcAft>
          <a:spcPct val="0"/>
        </a:spcAft>
        <a:defRPr sz="5000">
          <a:solidFill>
            <a:schemeClr val="tx2"/>
          </a:solidFill>
          <a:latin typeface="Calibri" charset="0"/>
          <a:ea typeface="ＭＳ Ｐゴシック" charset="0"/>
        </a:defRPr>
      </a:lvl5pPr>
      <a:lvl6pPr marL="457200" algn="l" rtl="0" eaLnBrk="1" fontAlgn="base" hangingPunct="1">
        <a:spcBef>
          <a:spcPct val="0"/>
        </a:spcBef>
        <a:spcAft>
          <a:spcPct val="0"/>
        </a:spcAft>
        <a:defRPr sz="5000">
          <a:solidFill>
            <a:schemeClr val="tx2"/>
          </a:solidFill>
          <a:latin typeface="Calibri" charset="0"/>
          <a:ea typeface="ＭＳ Ｐゴシック" charset="0"/>
        </a:defRPr>
      </a:lvl6pPr>
      <a:lvl7pPr marL="914400" algn="l" rtl="0" eaLnBrk="1" fontAlgn="base" hangingPunct="1">
        <a:spcBef>
          <a:spcPct val="0"/>
        </a:spcBef>
        <a:spcAft>
          <a:spcPct val="0"/>
        </a:spcAft>
        <a:defRPr sz="5000">
          <a:solidFill>
            <a:schemeClr val="tx2"/>
          </a:solidFill>
          <a:latin typeface="Calibri" charset="0"/>
          <a:ea typeface="ＭＳ Ｐゴシック" charset="0"/>
        </a:defRPr>
      </a:lvl7pPr>
      <a:lvl8pPr marL="1371600" algn="l" rtl="0" eaLnBrk="1" fontAlgn="base" hangingPunct="1">
        <a:spcBef>
          <a:spcPct val="0"/>
        </a:spcBef>
        <a:spcAft>
          <a:spcPct val="0"/>
        </a:spcAft>
        <a:defRPr sz="5000">
          <a:solidFill>
            <a:schemeClr val="tx2"/>
          </a:solidFill>
          <a:latin typeface="Calibri" charset="0"/>
          <a:ea typeface="ＭＳ Ｐゴシック" charset="0"/>
        </a:defRPr>
      </a:lvl8pPr>
      <a:lvl9pPr marL="1828800" algn="l" rtl="0" eaLnBrk="1" fontAlgn="base" hangingPunct="1">
        <a:spcBef>
          <a:spcPct val="0"/>
        </a:spcBef>
        <a:spcAft>
          <a:spcPct val="0"/>
        </a:spcAft>
        <a:defRPr sz="5000">
          <a:solidFill>
            <a:schemeClr val="tx2"/>
          </a:solidFill>
          <a:latin typeface="Calibri" charset="0"/>
          <a:ea typeface="ＭＳ Ｐゴシック" charset="0"/>
        </a:defRPr>
      </a:lvl9pPr>
    </p:titleStyle>
    <p:bodyStyle>
      <a:lvl1pPr marL="273050" indent="-273050" algn="l" rtl="0" eaLnBrk="1" fontAlgn="base" hangingPunct="1">
        <a:spcBef>
          <a:spcPct val="20000"/>
        </a:spcBef>
        <a:spcAft>
          <a:spcPct val="0"/>
        </a:spcAft>
        <a:buClr>
          <a:srgbClr val="9BBB59"/>
        </a:buClr>
        <a:buSzPct val="95000"/>
        <a:buFont typeface="Wingdings 2" charset="0"/>
        <a:buChar char=""/>
        <a:defRPr sz="2600" kern="1200">
          <a:solidFill>
            <a:schemeClr val="tx1"/>
          </a:solidFill>
          <a:latin typeface="+mn-lt"/>
          <a:ea typeface="ＭＳ Ｐゴシック" charset="0"/>
          <a:cs typeface="+mn-cs"/>
        </a:defRPr>
      </a:lvl1pPr>
      <a:lvl2pPr marL="639763" indent="-246063" algn="l" rtl="0" eaLnBrk="1" fontAlgn="base" hangingPunct="1">
        <a:spcBef>
          <a:spcPct val="20000"/>
        </a:spcBef>
        <a:spcAft>
          <a:spcPct val="0"/>
        </a:spcAft>
        <a:buClr>
          <a:schemeClr val="accent1"/>
        </a:buClr>
        <a:buSzPct val="85000"/>
        <a:buFont typeface="Wingdings 2" charset="0"/>
        <a:buChar char=""/>
        <a:defRPr sz="2400" kern="1200">
          <a:solidFill>
            <a:schemeClr val="tx1"/>
          </a:solidFill>
          <a:latin typeface="+mn-lt"/>
          <a:ea typeface="ＭＳ Ｐゴシック" charset="0"/>
          <a:cs typeface="+mn-cs"/>
        </a:defRPr>
      </a:lvl2pPr>
      <a:lvl3pPr marL="914400" indent="-246063" algn="l" rtl="0" eaLnBrk="1" fontAlgn="base" hangingPunct="1">
        <a:spcBef>
          <a:spcPct val="20000"/>
        </a:spcBef>
        <a:spcAft>
          <a:spcPct val="0"/>
        </a:spcAft>
        <a:buClr>
          <a:schemeClr val="accent2"/>
        </a:buClr>
        <a:buSzPct val="70000"/>
        <a:buFont typeface="Wingdings 2" charset="0"/>
        <a:buChar char=""/>
        <a:defRPr sz="2100" kern="1200">
          <a:solidFill>
            <a:schemeClr val="tx1"/>
          </a:solidFill>
          <a:latin typeface="+mn-lt"/>
          <a:ea typeface="ＭＳ Ｐゴシック" charset="0"/>
          <a:cs typeface="+mn-cs"/>
        </a:defRPr>
      </a:lvl3pPr>
      <a:lvl4pPr marL="1187450" indent="-209550" algn="l" rtl="0" eaLnBrk="1" fontAlgn="base" hangingPunct="1">
        <a:spcBef>
          <a:spcPct val="20000"/>
        </a:spcBef>
        <a:spcAft>
          <a:spcPct val="0"/>
        </a:spcAft>
        <a:buClr>
          <a:srgbClr val="9BBB59"/>
        </a:buClr>
        <a:buSzPct val="65000"/>
        <a:buFont typeface="Wingdings 2" charset="0"/>
        <a:buChar char=""/>
        <a:defRPr sz="2000" kern="1200">
          <a:solidFill>
            <a:schemeClr val="tx1"/>
          </a:solidFill>
          <a:latin typeface="+mn-lt"/>
          <a:ea typeface="ＭＳ Ｐゴシック" charset="0"/>
          <a:cs typeface="+mn-cs"/>
        </a:defRPr>
      </a:lvl4pPr>
      <a:lvl5pPr marL="1462088" indent="-209550" algn="l" rtl="0" eaLnBrk="1" fontAlgn="base" hangingPunct="1">
        <a:spcBef>
          <a:spcPct val="20000"/>
        </a:spcBef>
        <a:spcAft>
          <a:spcPct val="0"/>
        </a:spcAft>
        <a:buClr>
          <a:srgbClr val="8064A2"/>
        </a:buClr>
        <a:buSzPct val="65000"/>
        <a:buFont typeface="Wingdings 2" charset="0"/>
        <a:buChar char=""/>
        <a:defRPr sz="2000" kern="1200">
          <a:solidFill>
            <a:schemeClr val="tx1"/>
          </a:solidFill>
          <a:latin typeface="+mn-lt"/>
          <a:ea typeface="ＭＳ Ｐゴシック" charset="0"/>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24188"/>
            <a:ext cx="7851648" cy="1377519"/>
          </a:xfrm>
        </p:spPr>
        <p:txBody>
          <a:bodyPr>
            <a:normAutofit fontScale="90000"/>
          </a:bodyPr>
          <a:lstStyle/>
          <a:p>
            <a:pPr algn="ctr"/>
            <a:r>
              <a:rPr lang="en-US" dirty="0" smtClean="0"/>
              <a:t>Grappling with Post Ebola recovery and reconstruction</a:t>
            </a:r>
            <a:endParaRPr lang="en-US" dirty="0"/>
          </a:p>
        </p:txBody>
      </p:sp>
      <p:sp>
        <p:nvSpPr>
          <p:cNvPr id="3" name="Subtitle 2"/>
          <p:cNvSpPr>
            <a:spLocks noGrp="1"/>
          </p:cNvSpPr>
          <p:nvPr>
            <p:ph type="subTitle" idx="1"/>
          </p:nvPr>
        </p:nvSpPr>
        <p:spPr>
          <a:xfrm>
            <a:off x="533400" y="2303040"/>
            <a:ext cx="7854696" cy="4197128"/>
          </a:xfrm>
        </p:spPr>
        <p:txBody>
          <a:bodyPr>
            <a:normAutofit/>
          </a:bodyPr>
          <a:lstStyle/>
          <a:p>
            <a:pPr algn="l"/>
            <a:r>
              <a:rPr lang="en-US" sz="2800" dirty="0" smtClean="0"/>
              <a:t>Applying the </a:t>
            </a:r>
            <a:r>
              <a:rPr lang="en-US" sz="2800" dirty="0" smtClean="0"/>
              <a:t>formula for a post </a:t>
            </a:r>
            <a:r>
              <a:rPr lang="en-US" sz="2800" dirty="0" smtClean="0"/>
              <a:t>natural or man-made </a:t>
            </a:r>
            <a:r>
              <a:rPr lang="en-US" sz="2800" dirty="0" smtClean="0"/>
              <a:t>crises, </a:t>
            </a:r>
            <a:r>
              <a:rPr lang="en-US" sz="2800" dirty="0" smtClean="0"/>
              <a:t>to  the hardest-hit countries of the MRU is fraught with risk. </a:t>
            </a:r>
            <a:r>
              <a:rPr lang="en-US" sz="2800" dirty="0" smtClean="0"/>
              <a:t>Drawing from</a:t>
            </a:r>
            <a:r>
              <a:rPr lang="en-US" sz="2800" dirty="0" smtClean="0"/>
              <a:t> </a:t>
            </a:r>
            <a:r>
              <a:rPr lang="en-US" sz="2800" dirty="0" smtClean="0"/>
              <a:t>the case of  SL the presentation </a:t>
            </a:r>
            <a:r>
              <a:rPr lang="en-US" sz="2800" dirty="0" smtClean="0"/>
              <a:t>examines</a:t>
            </a:r>
            <a:r>
              <a:rPr lang="en-US" sz="2800" dirty="0" smtClean="0"/>
              <a:t> </a:t>
            </a:r>
            <a:r>
              <a:rPr lang="en-US" sz="2800" dirty="0" smtClean="0"/>
              <a:t>some of the  </a:t>
            </a:r>
            <a:r>
              <a:rPr lang="en-US" sz="2800" dirty="0" smtClean="0"/>
              <a:t>underlying forces that explain some </a:t>
            </a:r>
            <a:r>
              <a:rPr lang="en-US" sz="2800" dirty="0" smtClean="0"/>
              <a:t>policy dilemmas  on the road to </a:t>
            </a:r>
            <a:r>
              <a:rPr lang="en-US" sz="2800" dirty="0" smtClean="0"/>
              <a:t>recovery/reconstruction</a:t>
            </a:r>
            <a:r>
              <a:rPr lang="en-US" sz="2800" dirty="0" smtClean="0"/>
              <a:t>.   The aim is to encourage research </a:t>
            </a:r>
            <a:r>
              <a:rPr lang="en-US" sz="2800" dirty="0" smtClean="0"/>
              <a:t>and </a:t>
            </a:r>
            <a:r>
              <a:rPr lang="en-US" sz="2800" dirty="0" smtClean="0"/>
              <a:t>debate in support of the countries </a:t>
            </a:r>
            <a:r>
              <a:rPr lang="en-US" sz="2800" dirty="0" smtClean="0"/>
              <a:t>efforts and  </a:t>
            </a:r>
            <a:r>
              <a:rPr lang="en-US" sz="2800" dirty="0" smtClean="0"/>
              <a:t>hope that there may be lessons for other countries </a:t>
            </a:r>
            <a:endParaRPr lang="en-US" sz="2800" dirty="0"/>
          </a:p>
        </p:txBody>
      </p:sp>
    </p:spTree>
    <p:extLst>
      <p:ext uri="{BB962C8B-B14F-4D97-AF65-F5344CB8AC3E}">
        <p14:creationId xmlns:p14="http://schemas.microsoft.com/office/powerpoint/2010/main" val="53415411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Grappling with post Ebola</a:t>
            </a:r>
            <a:endParaRPr lang="en-US" dirty="0"/>
          </a:p>
        </p:txBody>
      </p:sp>
      <p:sp>
        <p:nvSpPr>
          <p:cNvPr id="3" name="Content Placeholder 2"/>
          <p:cNvSpPr>
            <a:spLocks noGrp="1"/>
          </p:cNvSpPr>
          <p:nvPr>
            <p:ph idx="1"/>
          </p:nvPr>
        </p:nvSpPr>
        <p:spPr/>
        <p:txBody>
          <a:bodyPr/>
          <a:lstStyle/>
          <a:p>
            <a:r>
              <a:rPr lang="en-US" dirty="0" smtClean="0"/>
              <a:t>Areas for research</a:t>
            </a:r>
          </a:p>
          <a:p>
            <a:pPr lvl="1"/>
            <a:r>
              <a:rPr lang="en-US" dirty="0" smtClean="0"/>
              <a:t>The search for a</a:t>
            </a:r>
            <a:r>
              <a:rPr lang="en-US" dirty="0" smtClean="0"/>
              <a:t>ppropriate </a:t>
            </a:r>
            <a:r>
              <a:rPr lang="en-US" dirty="0" smtClean="0"/>
              <a:t>low cost health systems (Cuba …)</a:t>
            </a:r>
          </a:p>
          <a:p>
            <a:pPr lvl="1"/>
            <a:endParaRPr lang="en-US" dirty="0" smtClean="0"/>
          </a:p>
          <a:p>
            <a:pPr lvl="1"/>
            <a:r>
              <a:rPr lang="en-US" dirty="0" smtClean="0"/>
              <a:t>Promoting </a:t>
            </a:r>
            <a:r>
              <a:rPr lang="en-US" dirty="0" smtClean="0"/>
              <a:t>diversification – easier said than done</a:t>
            </a:r>
            <a:endParaRPr lang="en-US" dirty="0" smtClean="0"/>
          </a:p>
          <a:p>
            <a:pPr lvl="1"/>
            <a:endParaRPr lang="en-US" dirty="0" smtClean="0"/>
          </a:p>
          <a:p>
            <a:pPr lvl="1"/>
            <a:r>
              <a:rPr lang="en-US" dirty="0" smtClean="0"/>
              <a:t>Growth triangles and private sector-led growth</a:t>
            </a:r>
          </a:p>
          <a:p>
            <a:pPr lvl="1"/>
            <a:endParaRPr lang="en-US" dirty="0" smtClean="0"/>
          </a:p>
          <a:p>
            <a:pPr lvl="1"/>
            <a:r>
              <a:rPr lang="en-US" dirty="0" smtClean="0"/>
              <a:t>Enhancing public service </a:t>
            </a:r>
            <a:r>
              <a:rPr lang="en-US" dirty="0" smtClean="0"/>
              <a:t>delivery</a:t>
            </a:r>
          </a:p>
          <a:p>
            <a:pPr lvl="1"/>
            <a:r>
              <a:rPr lang="en-US" dirty="0" err="1" smtClean="0"/>
              <a:t>Poltical</a:t>
            </a:r>
            <a:r>
              <a:rPr lang="en-US" dirty="0" smtClean="0"/>
              <a:t> economy of </a:t>
            </a:r>
            <a:r>
              <a:rPr lang="en-US" dirty="0" err="1" smtClean="0"/>
              <a:t>decentralisation</a:t>
            </a:r>
            <a:r>
              <a:rPr lang="en-US" dirty="0" smtClean="0"/>
              <a:t> (change in power politics…)</a:t>
            </a:r>
            <a:endParaRPr lang="en-US" dirty="0" smtClean="0"/>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394523341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68568"/>
          </a:xfrm>
        </p:spPr>
        <p:txBody>
          <a:bodyPr/>
          <a:lstStyle/>
          <a:p>
            <a:r>
              <a:rPr lang="en-US" dirty="0" smtClean="0"/>
              <a:t>Conclusions</a:t>
            </a:r>
            <a:endParaRPr lang="en-US" dirty="0"/>
          </a:p>
        </p:txBody>
      </p:sp>
      <p:sp>
        <p:nvSpPr>
          <p:cNvPr id="3" name="Content Placeholder 2"/>
          <p:cNvSpPr>
            <a:spLocks noGrp="1"/>
          </p:cNvSpPr>
          <p:nvPr>
            <p:ph idx="1"/>
          </p:nvPr>
        </p:nvSpPr>
        <p:spPr>
          <a:xfrm>
            <a:off x="457200" y="968568"/>
            <a:ext cx="8229600" cy="5356033"/>
          </a:xfrm>
        </p:spPr>
        <p:txBody>
          <a:bodyPr/>
          <a:lstStyle/>
          <a:p>
            <a:r>
              <a:rPr lang="en-US" i="1" dirty="0"/>
              <a:t>The failure to contain the disease and the simultaneous fall in commodity prices exposed the fragility of the sub region and its vulnerability to shocks of various types. As the sub region staggers towards the recovery road, it is essential </a:t>
            </a:r>
            <a:r>
              <a:rPr lang="en-US" i="1" dirty="0" smtClean="0"/>
              <a:t>to give </a:t>
            </a:r>
            <a:r>
              <a:rPr lang="en-US" i="1" dirty="0"/>
              <a:t>adequate </a:t>
            </a:r>
            <a:r>
              <a:rPr lang="en-US" i="1" dirty="0" smtClean="0"/>
              <a:t>attention </a:t>
            </a:r>
            <a:r>
              <a:rPr lang="en-US" i="1" dirty="0"/>
              <a:t>to the sources of vulnerability otherwise </a:t>
            </a:r>
            <a:r>
              <a:rPr lang="en-US" i="1" dirty="0" smtClean="0"/>
              <a:t> </a:t>
            </a:r>
            <a:r>
              <a:rPr lang="en-US" i="1" dirty="0"/>
              <a:t>another threat could occur and this time with more disastrous consequences for the </a:t>
            </a:r>
            <a:r>
              <a:rPr lang="en-US" i="1" dirty="0" smtClean="0"/>
              <a:t>world. </a:t>
            </a:r>
            <a:endParaRPr lang="en-US" dirty="0"/>
          </a:p>
          <a:p>
            <a:r>
              <a:rPr lang="en-US" i="1" strike="sngStrike" dirty="0"/>
              <a:t> </a:t>
            </a:r>
            <a:r>
              <a:rPr lang="en-US" i="1" dirty="0"/>
              <a:t> The epidemic has thrown the spotlight on the interdependence of the globalized world and how incidents in far-away places can threaten and even wreck the achievements </a:t>
            </a:r>
            <a:r>
              <a:rPr lang="en-US" i="1" dirty="0" smtClean="0"/>
              <a:t>elsewhere irrespective of the levels of development.</a:t>
            </a:r>
            <a:r>
              <a:rPr lang="en-US" i="1" dirty="0" smtClean="0"/>
              <a:t>.</a:t>
            </a:r>
            <a:endParaRPr lang="en-US" dirty="0"/>
          </a:p>
          <a:p>
            <a:endParaRPr lang="en-US" dirty="0"/>
          </a:p>
        </p:txBody>
      </p:sp>
    </p:spTree>
    <p:extLst>
      <p:ext uri="{BB962C8B-B14F-4D97-AF65-F5344CB8AC3E}">
        <p14:creationId xmlns:p14="http://schemas.microsoft.com/office/powerpoint/2010/main" val="3929000401"/>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190"/>
            <a:ext cx="8229600" cy="1119234"/>
          </a:xfrm>
        </p:spPr>
        <p:txBody>
          <a:bodyPr/>
          <a:lstStyle/>
          <a:p>
            <a:r>
              <a:rPr lang="en-US" dirty="0" smtClean="0"/>
              <a:t>Grappling with post Ebola</a:t>
            </a:r>
            <a:endParaRPr lang="en-US" dirty="0"/>
          </a:p>
        </p:txBody>
      </p:sp>
      <p:sp>
        <p:nvSpPr>
          <p:cNvPr id="3" name="Content Placeholder 2"/>
          <p:cNvSpPr>
            <a:spLocks noGrp="1"/>
          </p:cNvSpPr>
          <p:nvPr>
            <p:ph idx="1"/>
          </p:nvPr>
        </p:nvSpPr>
        <p:spPr/>
        <p:txBody>
          <a:bodyPr/>
          <a:lstStyle/>
          <a:p>
            <a:r>
              <a:rPr lang="en-US" dirty="0" smtClean="0"/>
              <a:t>Introduction  (pledging </a:t>
            </a:r>
            <a:r>
              <a:rPr lang="en-US" dirty="0" err="1" smtClean="0"/>
              <a:t>conf</a:t>
            </a:r>
            <a:r>
              <a:rPr lang="en-US" dirty="0" smtClean="0"/>
              <a:t> plus)</a:t>
            </a:r>
            <a:endParaRPr lang="en-US" dirty="0" smtClean="0"/>
          </a:p>
          <a:p>
            <a:r>
              <a:rPr lang="en-US" sz="1400" dirty="0" smtClean="0"/>
              <a:t>Background and historical trends (Structural features of pre Ebola </a:t>
            </a:r>
            <a:r>
              <a:rPr lang="en-US" sz="1400" dirty="0" smtClean="0"/>
              <a:t>economy in earlier presentations)</a:t>
            </a:r>
            <a:endParaRPr lang="en-US" sz="1400" dirty="0" smtClean="0"/>
          </a:p>
          <a:p>
            <a:r>
              <a:rPr lang="en-US" dirty="0" smtClean="0"/>
              <a:t>Ebola’s passage; effects, flaws and opportunities revealed</a:t>
            </a:r>
          </a:p>
          <a:p>
            <a:r>
              <a:rPr lang="en-US" dirty="0" smtClean="0"/>
              <a:t>Mitigating effects of Ebola dividend</a:t>
            </a:r>
          </a:p>
          <a:p>
            <a:r>
              <a:rPr lang="en-US" dirty="0"/>
              <a:t>E</a:t>
            </a:r>
            <a:r>
              <a:rPr lang="en-US" dirty="0" smtClean="0"/>
              <a:t>ffects </a:t>
            </a:r>
            <a:r>
              <a:rPr lang="en-US" dirty="0" smtClean="0"/>
              <a:t>of parallel shocks ( price fall in major exports and increasing political tensions)</a:t>
            </a:r>
          </a:p>
          <a:p>
            <a:r>
              <a:rPr lang="en-US" dirty="0" smtClean="0"/>
              <a:t>Policy dilemmas</a:t>
            </a:r>
          </a:p>
          <a:p>
            <a:r>
              <a:rPr lang="en-US" dirty="0" smtClean="0"/>
              <a:t>A research agenda for the way forward</a:t>
            </a:r>
          </a:p>
          <a:p>
            <a:endParaRPr lang="en-US" dirty="0"/>
          </a:p>
        </p:txBody>
      </p:sp>
    </p:spTree>
    <p:extLst>
      <p:ext uri="{BB962C8B-B14F-4D97-AF65-F5344CB8AC3E}">
        <p14:creationId xmlns:p14="http://schemas.microsoft.com/office/powerpoint/2010/main" val="1467076172"/>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514350"/>
          </a:xfrm>
        </p:spPr>
        <p:txBody>
          <a:bodyPr/>
          <a:lstStyle/>
          <a:p>
            <a:r>
              <a:rPr lang="en-US" dirty="0" smtClean="0"/>
              <a:t>Grappling with post Ebola</a:t>
            </a:r>
            <a:endParaRPr lang="en-US" dirty="0"/>
          </a:p>
        </p:txBody>
      </p:sp>
      <p:sp>
        <p:nvSpPr>
          <p:cNvPr id="3" name="Content Placeholder 2"/>
          <p:cNvSpPr>
            <a:spLocks noGrp="1"/>
          </p:cNvSpPr>
          <p:nvPr>
            <p:ph idx="1"/>
          </p:nvPr>
        </p:nvSpPr>
        <p:spPr>
          <a:xfrm>
            <a:off x="457200" y="1405467"/>
            <a:ext cx="8229600" cy="4919133"/>
          </a:xfrm>
        </p:spPr>
        <p:txBody>
          <a:bodyPr/>
          <a:lstStyle/>
          <a:p>
            <a:r>
              <a:rPr lang="en-US" dirty="0" smtClean="0"/>
              <a:t>Background, trends, and structure of the economy</a:t>
            </a:r>
          </a:p>
          <a:p>
            <a:pPr lvl="1"/>
            <a:endParaRPr lang="en-US" dirty="0" smtClean="0"/>
          </a:p>
          <a:p>
            <a:pPr lvl="1"/>
            <a:r>
              <a:rPr lang="en-US" dirty="0" smtClean="0"/>
              <a:t>Data on</a:t>
            </a:r>
            <a:r>
              <a:rPr lang="en-US" dirty="0" smtClean="0"/>
              <a:t>  </a:t>
            </a:r>
            <a:r>
              <a:rPr lang="en-US" dirty="0" smtClean="0"/>
              <a:t>GDP growth/ investment and public debt trends</a:t>
            </a:r>
          </a:p>
          <a:p>
            <a:pPr lvl="1"/>
            <a:endParaRPr lang="en-US" dirty="0" smtClean="0"/>
          </a:p>
          <a:p>
            <a:pPr lvl="1"/>
            <a:r>
              <a:rPr lang="en-US" dirty="0"/>
              <a:t>R</a:t>
            </a:r>
            <a:r>
              <a:rPr lang="en-US" dirty="0" smtClean="0"/>
              <a:t>elative </a:t>
            </a:r>
            <a:r>
              <a:rPr lang="en-US" dirty="0" smtClean="0"/>
              <a:t>market size, structure of production</a:t>
            </a:r>
          </a:p>
          <a:p>
            <a:pPr lvl="1"/>
            <a:endParaRPr lang="en-US" dirty="0" smtClean="0"/>
          </a:p>
          <a:p>
            <a:pPr lvl="1"/>
            <a:r>
              <a:rPr lang="en-US" dirty="0" smtClean="0"/>
              <a:t>Contents </a:t>
            </a:r>
            <a:r>
              <a:rPr lang="en-US" dirty="0" smtClean="0"/>
              <a:t>of the “boom</a:t>
            </a:r>
            <a:r>
              <a:rPr lang="en-US" dirty="0" smtClean="0"/>
              <a:t>” – a few large investments / construction/ services </a:t>
            </a:r>
          </a:p>
          <a:p>
            <a:pPr lvl="1"/>
            <a:endParaRPr lang="en-US" dirty="0" smtClean="0"/>
          </a:p>
          <a:p>
            <a:pPr lvl="1"/>
            <a:r>
              <a:rPr lang="en-US" dirty="0" smtClean="0"/>
              <a:t> Major bottlenecks: energy/ infrastructure/public service delivery/ corruption / education levels</a:t>
            </a:r>
          </a:p>
          <a:p>
            <a:pPr lvl="1"/>
            <a:endParaRPr lang="en-US" dirty="0" smtClean="0"/>
          </a:p>
          <a:p>
            <a:pPr marL="393700" lvl="1" indent="0">
              <a:buNone/>
            </a:pPr>
            <a:endParaRPr lang="en-US" dirty="0" smtClean="0"/>
          </a:p>
          <a:p>
            <a:pPr lvl="1"/>
            <a:endParaRPr lang="en-US" strike="sngStrike" dirty="0"/>
          </a:p>
        </p:txBody>
      </p:sp>
    </p:spTree>
    <p:extLst>
      <p:ext uri="{BB962C8B-B14F-4D97-AF65-F5344CB8AC3E}">
        <p14:creationId xmlns:p14="http://schemas.microsoft.com/office/powerpoint/2010/main" val="4099604018"/>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21348473"/>
              </p:ext>
            </p:extLst>
          </p:nvPr>
        </p:nvGraphicFramePr>
        <p:xfrm>
          <a:off x="228600" y="457201"/>
          <a:ext cx="8382000" cy="55626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11560" y="188640"/>
            <a:ext cx="8291264" cy="648072"/>
          </a:xfrm>
          <a:solidFill>
            <a:srgbClr val="C00000"/>
          </a:solidFill>
        </p:spPr>
        <p:txBody>
          <a:bodyPr>
            <a:noAutofit/>
          </a:bodyPr>
          <a:lstStyle/>
          <a:p>
            <a:pPr algn="ctr"/>
            <a:r>
              <a:rPr lang="en-GB" sz="3200" dirty="0" smtClean="0">
                <a:solidFill>
                  <a:schemeClr val="bg1"/>
                </a:solidFill>
              </a:rPr>
              <a:t>The Economy Before the Ebola   </a:t>
            </a:r>
            <a:endParaRPr lang="en-GB" sz="3200" dirty="0">
              <a:solidFill>
                <a:schemeClr val="bg1"/>
              </a:solidFill>
            </a:endParaRPr>
          </a:p>
        </p:txBody>
      </p:sp>
      <p:pic>
        <p:nvPicPr>
          <p:cNvPr id="1028" name="Picture 4"/>
          <p:cNvPicPr>
            <a:picLocks noChangeAspect="1" noChangeArrowheads="1"/>
          </p:cNvPicPr>
          <p:nvPr/>
        </p:nvPicPr>
        <p:blipFill>
          <a:blip r:embed="rId2" cstate="print"/>
          <a:srcRect/>
          <a:stretch>
            <a:fillRect/>
          </a:stretch>
        </p:blipFill>
        <p:spPr bwMode="auto">
          <a:xfrm>
            <a:off x="1115616" y="980728"/>
            <a:ext cx="6792913" cy="5688632"/>
          </a:xfrm>
          <a:prstGeom prst="rect">
            <a:avLst/>
          </a:prstGeom>
          <a:noFill/>
          <a:ln w="9525">
            <a:noFill/>
            <a:miter lim="800000"/>
            <a:headEnd/>
            <a:tailEnd/>
          </a:ln>
          <a:effectLst/>
        </p:spPr>
      </p:pic>
    </p:spTree>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34472"/>
          </a:xfrm>
        </p:spPr>
        <p:txBody>
          <a:bodyPr/>
          <a:lstStyle/>
          <a:p>
            <a:r>
              <a:rPr lang="en-US" dirty="0" smtClean="0"/>
              <a:t>Grappling with post Ebola</a:t>
            </a:r>
            <a:endParaRPr lang="en-US" dirty="0"/>
          </a:p>
        </p:txBody>
      </p:sp>
      <p:sp>
        <p:nvSpPr>
          <p:cNvPr id="3" name="Content Placeholder 2"/>
          <p:cNvSpPr>
            <a:spLocks noGrp="1"/>
          </p:cNvSpPr>
          <p:nvPr>
            <p:ph idx="1"/>
          </p:nvPr>
        </p:nvSpPr>
        <p:spPr>
          <a:xfrm>
            <a:off x="457200" y="1657327"/>
            <a:ext cx="8229600" cy="4667273"/>
          </a:xfrm>
        </p:spPr>
        <p:txBody>
          <a:bodyPr/>
          <a:lstStyle/>
          <a:p>
            <a:r>
              <a:rPr lang="en-US" dirty="0" smtClean="0"/>
              <a:t>Ebola’s passage:</a:t>
            </a:r>
          </a:p>
          <a:p>
            <a:pPr lvl="1"/>
            <a:r>
              <a:rPr lang="en-US" dirty="0" smtClean="0"/>
              <a:t>Humanitarian, economic (direct and indirect), administration, </a:t>
            </a:r>
          </a:p>
          <a:p>
            <a:pPr lvl="1"/>
            <a:r>
              <a:rPr lang="en-US" dirty="0" smtClean="0"/>
              <a:t>Repercussions on the sub region- trade, tourism </a:t>
            </a:r>
            <a:r>
              <a:rPr lang="en-US" dirty="0" err="1" smtClean="0"/>
              <a:t>etc</a:t>
            </a:r>
            <a:endParaRPr lang="en-US" dirty="0" smtClean="0"/>
          </a:p>
          <a:p>
            <a:pPr lvl="1"/>
            <a:r>
              <a:rPr lang="en-US" dirty="0" smtClean="0"/>
              <a:t>Weaknesses </a:t>
            </a:r>
            <a:r>
              <a:rPr lang="en-US" dirty="0" smtClean="0"/>
              <a:t>revealed. Health systems, public administration (service delivery, coordination, impunity, corruption and capacity). </a:t>
            </a:r>
            <a:endParaRPr lang="en-US" dirty="0" smtClean="0"/>
          </a:p>
          <a:p>
            <a:pPr lvl="1"/>
            <a:r>
              <a:rPr lang="en-US" dirty="0" smtClean="0"/>
              <a:t>Opportunities: </a:t>
            </a:r>
            <a:r>
              <a:rPr lang="en-US" dirty="0" smtClean="0"/>
              <a:t>regional </a:t>
            </a:r>
            <a:r>
              <a:rPr lang="en-US" dirty="0" smtClean="0"/>
              <a:t>collaboration, </a:t>
            </a:r>
            <a:r>
              <a:rPr lang="en-US" dirty="0" smtClean="0"/>
              <a:t>public and private </a:t>
            </a:r>
            <a:r>
              <a:rPr lang="en-US" dirty="0" smtClean="0"/>
              <a:t>sector ties, </a:t>
            </a:r>
            <a:r>
              <a:rPr lang="en-US" dirty="0" smtClean="0"/>
              <a:t>policy reforms (</a:t>
            </a:r>
            <a:r>
              <a:rPr lang="en-US" dirty="0" err="1" smtClean="0"/>
              <a:t>decentralisation</a:t>
            </a:r>
            <a:r>
              <a:rPr lang="en-US" dirty="0" smtClean="0"/>
              <a:t>)</a:t>
            </a:r>
          </a:p>
          <a:p>
            <a:pPr lvl="1"/>
            <a:r>
              <a:rPr lang="en-US" dirty="0" smtClean="0"/>
              <a:t>Health </a:t>
            </a:r>
            <a:r>
              <a:rPr lang="en-US" dirty="0" smtClean="0"/>
              <a:t>status: </a:t>
            </a:r>
            <a:r>
              <a:rPr lang="en-US" dirty="0" smtClean="0"/>
              <a:t>widespread resort to self cure </a:t>
            </a:r>
            <a:r>
              <a:rPr lang="en-US" dirty="0" smtClean="0"/>
              <a:t>or </a:t>
            </a:r>
            <a:r>
              <a:rPr lang="en-US" dirty="0" smtClean="0"/>
              <a:t>quacks. Effects on maternal and child mortality unknown so far</a:t>
            </a:r>
          </a:p>
          <a:p>
            <a:pPr lvl="1"/>
            <a:r>
              <a:rPr lang="en-US" dirty="0" smtClean="0"/>
              <a:t>Control measures </a:t>
            </a:r>
            <a:r>
              <a:rPr lang="en-US" dirty="0" smtClean="0"/>
              <a:t>affect</a:t>
            </a:r>
            <a:r>
              <a:rPr lang="en-US" dirty="0" smtClean="0"/>
              <a:t> </a:t>
            </a:r>
            <a:r>
              <a:rPr lang="en-US" dirty="0" smtClean="0"/>
              <a:t>trade and livelihoods </a:t>
            </a:r>
          </a:p>
          <a:p>
            <a:pPr lvl="1"/>
            <a:endParaRPr lang="en-US" dirty="0"/>
          </a:p>
        </p:txBody>
      </p:sp>
    </p:spTree>
    <p:extLst>
      <p:ext uri="{BB962C8B-B14F-4D97-AF65-F5344CB8AC3E}">
        <p14:creationId xmlns:p14="http://schemas.microsoft.com/office/powerpoint/2010/main" val="2178957986"/>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Grappling with </a:t>
            </a:r>
            <a:r>
              <a:rPr lang="en-US" smtClean="0"/>
              <a:t>post Ebola</a:t>
            </a:r>
            <a:endParaRPr lang="en-US"/>
          </a:p>
        </p:txBody>
      </p:sp>
      <p:sp>
        <p:nvSpPr>
          <p:cNvPr id="3" name="Content Placeholder 2"/>
          <p:cNvSpPr>
            <a:spLocks noGrp="1"/>
          </p:cNvSpPr>
          <p:nvPr>
            <p:ph idx="1"/>
          </p:nvPr>
        </p:nvSpPr>
        <p:spPr/>
        <p:txBody>
          <a:bodyPr/>
          <a:lstStyle/>
          <a:p>
            <a:pPr marL="0" indent="0">
              <a:buNone/>
            </a:pPr>
            <a:r>
              <a:rPr lang="en-US" b="1" dirty="0" smtClean="0"/>
              <a:t>Mitigating effects of the Ebola dividend</a:t>
            </a:r>
          </a:p>
          <a:p>
            <a:endParaRPr lang="en-US" dirty="0" smtClean="0"/>
          </a:p>
          <a:p>
            <a:r>
              <a:rPr lang="en-US" dirty="0" smtClean="0"/>
              <a:t>Employment,(28K on hazard pay) </a:t>
            </a:r>
            <a:r>
              <a:rPr lang="en-US" dirty="0" smtClean="0"/>
              <a:t>enhancement of civic </a:t>
            </a:r>
            <a:r>
              <a:rPr lang="en-US" dirty="0" err="1" smtClean="0"/>
              <a:t>responsibilty</a:t>
            </a:r>
            <a:r>
              <a:rPr lang="en-US" dirty="0" smtClean="0"/>
              <a:t>, infusion of work ethics and general unifying mode among </a:t>
            </a:r>
            <a:r>
              <a:rPr lang="en-US" dirty="0" smtClean="0"/>
              <a:t>population</a:t>
            </a:r>
          </a:p>
          <a:p>
            <a:endParaRPr lang="en-US" dirty="0" smtClean="0"/>
          </a:p>
          <a:p>
            <a:r>
              <a:rPr lang="en-US" dirty="0"/>
              <a:t>I</a:t>
            </a:r>
            <a:r>
              <a:rPr lang="en-US" dirty="0" smtClean="0"/>
              <a:t>nternational support: +</a:t>
            </a:r>
            <a:r>
              <a:rPr lang="en-US" dirty="0" err="1" smtClean="0"/>
              <a:t>ve</a:t>
            </a:r>
            <a:r>
              <a:rPr lang="en-US" dirty="0" smtClean="0"/>
              <a:t> </a:t>
            </a:r>
            <a:r>
              <a:rPr lang="en-US" dirty="0" smtClean="0"/>
              <a:t>even if slow; public debt, relaxation of expenditure limits, </a:t>
            </a:r>
            <a:r>
              <a:rPr lang="en-US" dirty="0" smtClean="0"/>
              <a:t>boost </a:t>
            </a:r>
            <a:r>
              <a:rPr lang="en-US" dirty="0" smtClean="0"/>
              <a:t>of </a:t>
            </a:r>
            <a:r>
              <a:rPr lang="en-US" dirty="0" smtClean="0"/>
              <a:t>tourism - </a:t>
            </a:r>
            <a:r>
              <a:rPr lang="en-US" dirty="0" smtClean="0"/>
              <a:t>hotels went from 10 – 20 % occupancy to 80% at height of epidemic.</a:t>
            </a:r>
            <a:endParaRPr lang="en-US" dirty="0"/>
          </a:p>
        </p:txBody>
      </p:sp>
    </p:spTree>
    <p:extLst>
      <p:ext uri="{BB962C8B-B14F-4D97-AF65-F5344CB8AC3E}">
        <p14:creationId xmlns:p14="http://schemas.microsoft.com/office/powerpoint/2010/main" val="242224711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0134"/>
            <a:ext cx="8229600" cy="1168400"/>
          </a:xfrm>
        </p:spPr>
        <p:txBody>
          <a:bodyPr/>
          <a:lstStyle/>
          <a:p>
            <a:r>
              <a:rPr lang="en-US" dirty="0" smtClean="0"/>
              <a:t>Grappling with post Ebola</a:t>
            </a:r>
            <a:endParaRPr lang="en-US" dirty="0"/>
          </a:p>
        </p:txBody>
      </p:sp>
      <p:sp>
        <p:nvSpPr>
          <p:cNvPr id="3" name="Content Placeholder 2"/>
          <p:cNvSpPr>
            <a:spLocks noGrp="1"/>
          </p:cNvSpPr>
          <p:nvPr>
            <p:ph idx="1"/>
          </p:nvPr>
        </p:nvSpPr>
        <p:spPr>
          <a:xfrm>
            <a:off x="457200" y="1591733"/>
            <a:ext cx="8229600" cy="4732867"/>
          </a:xfrm>
        </p:spPr>
        <p:txBody>
          <a:bodyPr/>
          <a:lstStyle/>
          <a:p>
            <a:r>
              <a:rPr lang="en-US" b="1" dirty="0" smtClean="0"/>
              <a:t>Parallel Shock</a:t>
            </a:r>
          </a:p>
          <a:p>
            <a:r>
              <a:rPr lang="en-US" dirty="0" smtClean="0"/>
              <a:t>The </a:t>
            </a:r>
            <a:r>
              <a:rPr lang="en-US" dirty="0" smtClean="0"/>
              <a:t>quiet shock; fall in prices of iron ore gold and oil.</a:t>
            </a:r>
          </a:p>
          <a:p>
            <a:pPr lvl="1"/>
            <a:r>
              <a:rPr lang="en-US" dirty="0" smtClean="0"/>
              <a:t>Public </a:t>
            </a:r>
            <a:r>
              <a:rPr lang="en-US" dirty="0" smtClean="0"/>
              <a:t>revenues – projection of $180m but actual $40m, other tax revenues dramatic decline</a:t>
            </a:r>
            <a:endParaRPr lang="en-US" dirty="0" smtClean="0"/>
          </a:p>
          <a:p>
            <a:pPr lvl="1"/>
            <a:endParaRPr lang="en-US" dirty="0" smtClean="0"/>
          </a:p>
          <a:p>
            <a:pPr lvl="1"/>
            <a:r>
              <a:rPr lang="en-US" dirty="0" smtClean="0"/>
              <a:t>Small </a:t>
            </a:r>
            <a:r>
              <a:rPr lang="en-US" dirty="0" smtClean="0"/>
              <a:t>scale </a:t>
            </a:r>
            <a:r>
              <a:rPr lang="en-US" dirty="0" smtClean="0"/>
              <a:t>industries:</a:t>
            </a:r>
            <a:r>
              <a:rPr lang="en-US" dirty="0" smtClean="0"/>
              <a:t> - support enterprises close,  </a:t>
            </a:r>
            <a:r>
              <a:rPr lang="en-US" dirty="0" err="1" smtClean="0"/>
              <a:t>fal</a:t>
            </a:r>
            <a:r>
              <a:rPr lang="en-US" dirty="0" smtClean="0"/>
              <a:t> in employment for urban workers  (dangers of LC &amp; mining) </a:t>
            </a:r>
            <a:endParaRPr lang="en-US" dirty="0" smtClean="0"/>
          </a:p>
          <a:p>
            <a:pPr lvl="1"/>
            <a:r>
              <a:rPr lang="en-US" dirty="0" smtClean="0"/>
              <a:t>The </a:t>
            </a:r>
            <a:r>
              <a:rPr lang="en-US" dirty="0" smtClean="0"/>
              <a:t>investment climate: False boom of </a:t>
            </a:r>
            <a:r>
              <a:rPr lang="en-US" dirty="0" err="1" smtClean="0"/>
              <a:t>expections</a:t>
            </a:r>
            <a:r>
              <a:rPr lang="en-US" dirty="0" smtClean="0"/>
              <a:t> from oil. Fall from a high of almost $1b in 2011 - $100 in 2014.</a:t>
            </a:r>
            <a:endParaRPr lang="en-US" dirty="0" smtClean="0"/>
          </a:p>
          <a:p>
            <a:pPr lvl="1"/>
            <a:endParaRPr lang="en-US" dirty="0"/>
          </a:p>
        </p:txBody>
      </p:sp>
    </p:spTree>
    <p:extLst>
      <p:ext uri="{BB962C8B-B14F-4D97-AF65-F5344CB8AC3E}">
        <p14:creationId xmlns:p14="http://schemas.microsoft.com/office/powerpoint/2010/main" val="1430769747"/>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8952"/>
            <a:ext cx="8229600" cy="1097710"/>
          </a:xfrm>
        </p:spPr>
        <p:txBody>
          <a:bodyPr/>
          <a:lstStyle/>
          <a:p>
            <a:r>
              <a:rPr lang="en-US" dirty="0" smtClean="0"/>
              <a:t>Grappling with post Ebola</a:t>
            </a:r>
            <a:endParaRPr lang="en-US" dirty="0"/>
          </a:p>
        </p:txBody>
      </p:sp>
      <p:sp>
        <p:nvSpPr>
          <p:cNvPr id="3" name="Content Placeholder 2"/>
          <p:cNvSpPr>
            <a:spLocks noGrp="1"/>
          </p:cNvSpPr>
          <p:nvPr>
            <p:ph idx="1"/>
          </p:nvPr>
        </p:nvSpPr>
        <p:spPr/>
        <p:txBody>
          <a:bodyPr/>
          <a:lstStyle/>
          <a:p>
            <a:r>
              <a:rPr lang="en-US" dirty="0" smtClean="0"/>
              <a:t>Policy challenges accentuated by twin shocks of Ebola and price falls.</a:t>
            </a:r>
          </a:p>
          <a:p>
            <a:r>
              <a:rPr lang="en-US" dirty="0" smtClean="0"/>
              <a:t>Exposed fragility and </a:t>
            </a:r>
            <a:r>
              <a:rPr lang="en-US" dirty="0" err="1" smtClean="0"/>
              <a:t>vulnerabilty</a:t>
            </a:r>
            <a:r>
              <a:rPr lang="en-US" dirty="0"/>
              <a:t> </a:t>
            </a:r>
            <a:r>
              <a:rPr lang="en-US" dirty="0" smtClean="0"/>
              <a:t>are alarm bells: response?</a:t>
            </a:r>
            <a:endParaRPr lang="en-US" dirty="0" smtClean="0"/>
          </a:p>
          <a:p>
            <a:pPr lvl="1"/>
            <a:r>
              <a:rPr lang="en-US" dirty="0" smtClean="0"/>
              <a:t>how to build back better on current system?</a:t>
            </a:r>
          </a:p>
          <a:p>
            <a:pPr lvl="1"/>
            <a:r>
              <a:rPr lang="en-US" dirty="0" smtClean="0"/>
              <a:t>How to deal with governance and capacity issues </a:t>
            </a:r>
            <a:r>
              <a:rPr lang="en-US" dirty="0" smtClean="0"/>
              <a:t>at this</a:t>
            </a:r>
            <a:r>
              <a:rPr lang="en-US" dirty="0" smtClean="0"/>
              <a:t> </a:t>
            </a:r>
            <a:r>
              <a:rPr lang="en-US" dirty="0" smtClean="0"/>
              <a:t>time of weakness?</a:t>
            </a:r>
          </a:p>
          <a:p>
            <a:pPr lvl="1"/>
            <a:r>
              <a:rPr lang="en-US" dirty="0" smtClean="0"/>
              <a:t>What are the options for true </a:t>
            </a:r>
            <a:r>
              <a:rPr lang="en-US" dirty="0" smtClean="0"/>
              <a:t>diversification?</a:t>
            </a:r>
            <a:endParaRPr lang="en-US" dirty="0" smtClean="0"/>
          </a:p>
          <a:p>
            <a:pPr lvl="1"/>
            <a:r>
              <a:rPr lang="en-US" dirty="0" smtClean="0"/>
              <a:t>How to pursue regional collaboration </a:t>
            </a:r>
            <a:r>
              <a:rPr lang="en-US" dirty="0" smtClean="0"/>
              <a:t>through </a:t>
            </a:r>
            <a:r>
              <a:rPr lang="en-US" dirty="0" smtClean="0"/>
              <a:t>private sector</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2541470120"/>
      </p:ext>
    </p:extLst>
  </p:cSld>
  <p:clrMapOvr>
    <a:masterClrMapping/>
  </p:clrMapOvr>
  <mc:AlternateContent xmlns:mc="http://schemas.openxmlformats.org/markup-compatibility/2006">
    <mc:Choice xmlns:p14="http://schemas.microsoft.com/office/powerpoint/2010/main" Requires="p14">
      <p:transition p14:dur="0"/>
    </mc:Choice>
    <mc:Fallback>
      <p:transition xmlns:p14="http://schemas.microsoft.com/office/powerpoint/2010/mai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Default Theme.thmx</Template>
  <TotalTime>3520</TotalTime>
  <Words>693</Words>
  <Application>Microsoft Macintosh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Theme</vt:lpstr>
      <vt:lpstr>Grappling with Post Ebola recovery and reconstruction</vt:lpstr>
      <vt:lpstr>Grappling with post Ebola</vt:lpstr>
      <vt:lpstr>Grappling with post Ebola</vt:lpstr>
      <vt:lpstr>PowerPoint Presentation</vt:lpstr>
      <vt:lpstr>The Economy Before the Ebola   </vt:lpstr>
      <vt:lpstr>Grappling with post Ebola</vt:lpstr>
      <vt:lpstr>Grappling with post Ebola</vt:lpstr>
      <vt:lpstr>Grappling with post Ebola</vt:lpstr>
      <vt:lpstr>Grappling with post Ebola</vt:lpstr>
      <vt:lpstr>Grappling with post Ebola</vt:lpstr>
      <vt:lpstr>Conclusions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Grappling with Post Ebola recovery and reconstruction</dc:title>
  <dc:creator>Herbert Mcleod</dc:creator>
  <cp:lastModifiedBy>Herbert Mcleod</cp:lastModifiedBy>
  <cp:revision>30</cp:revision>
  <dcterms:created xsi:type="dcterms:W3CDTF">2015-06-28T15:33:24Z</dcterms:created>
  <dcterms:modified xsi:type="dcterms:W3CDTF">2015-07-01T10:33:20Z</dcterms:modified>
</cp:coreProperties>
</file>