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0" r:id="rId4"/>
  </p:sldMasterIdLst>
  <p:notesMasterIdLst>
    <p:notesMasterId r:id="rId12"/>
  </p:notesMasterIdLst>
  <p:handoutMasterIdLst>
    <p:handoutMasterId r:id="rId13"/>
  </p:handoutMasterIdLst>
  <p:sldIdLst>
    <p:sldId id="1271" r:id="rId5"/>
    <p:sldId id="1294" r:id="rId6"/>
    <p:sldId id="1285" r:id="rId7"/>
    <p:sldId id="1292" r:id="rId8"/>
    <p:sldId id="1247" r:id="rId9"/>
    <p:sldId id="1296" r:id="rId10"/>
    <p:sldId id="1297" r:id="rId11"/>
  </p:sldIdLst>
  <p:sldSz cx="9144000" cy="6858000" type="screen4x3"/>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4">
          <p15:clr>
            <a:srgbClr val="A4A3A4"/>
          </p15:clr>
        </p15:guide>
        <p15:guide id="2" orient="horz" pos="966">
          <p15:clr>
            <a:srgbClr val="A4A3A4"/>
          </p15:clr>
        </p15:guide>
        <p15:guide id="3" orient="horz" pos="2382">
          <p15:clr>
            <a:srgbClr val="A4A3A4"/>
          </p15:clr>
        </p15:guide>
        <p15:guide id="4" orient="horz" pos="3317">
          <p15:clr>
            <a:srgbClr val="A4A3A4"/>
          </p15:clr>
        </p15:guide>
        <p15:guide id="5" orient="horz" pos="3568">
          <p15:clr>
            <a:srgbClr val="A4A3A4"/>
          </p15:clr>
        </p15:guide>
        <p15:guide id="6" orient="horz" pos="825">
          <p15:clr>
            <a:srgbClr val="A4A3A4"/>
          </p15:clr>
        </p15:guide>
        <p15:guide id="7" pos="2880">
          <p15:clr>
            <a:srgbClr val="A4A3A4"/>
          </p15:clr>
        </p15:guide>
        <p15:guide id="8" pos="713">
          <p15:clr>
            <a:srgbClr val="A4A3A4"/>
          </p15:clr>
        </p15:guide>
        <p15:guide id="9" pos="5234">
          <p15:clr>
            <a:srgbClr val="A4A3A4"/>
          </p15:clr>
        </p15:guide>
        <p15:guide id="10" pos="88">
          <p15:clr>
            <a:srgbClr val="A4A3A4"/>
          </p15:clr>
        </p15:guide>
        <p15:guide id="11" pos="3744">
          <p15:clr>
            <a:srgbClr val="A4A3A4"/>
          </p15:clr>
        </p15:guide>
        <p15:guide id="12" pos="2936">
          <p15:clr>
            <a:srgbClr val="A4A3A4"/>
          </p15:clr>
        </p15:guide>
        <p15:guide id="13" pos="2824">
          <p15:clr>
            <a:srgbClr val="A4A3A4"/>
          </p15:clr>
        </p15:guide>
        <p15:guide id="14" pos="3471">
          <p15:clr>
            <a:srgbClr val="A4A3A4"/>
          </p15:clr>
        </p15:guide>
      </p15:sldGuideLst>
    </p:ext>
    <p:ext uri="{2D200454-40CA-4A62-9FC3-DE9A4176ACB9}">
      <p15:notesGuideLst xmlns:p15="http://schemas.microsoft.com/office/powerpoint/2012/main">
        <p15:guide id="1" orient="horz" pos="5713">
          <p15:clr>
            <a:srgbClr val="A4A3A4"/>
          </p15:clr>
        </p15:guide>
        <p15:guide id="2" pos="39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chita Guntakatta" initials="SG" lastIdx="1" clrIdx="0"/>
  <p:cmAuthor id="1" name="Natalie Revelle" initials="NR" lastIdx="1" clrIdx="1"/>
  <p:cmAuthor id="2" name="Andrew Farnum" initials="AF" lastIdx="17" clrIdx="2"/>
  <p:cmAuthor id="3" name="Noah Wepman" initials="N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F7E"/>
    <a:srgbClr val="1C3F6F"/>
    <a:srgbClr val="1C4E6F"/>
    <a:srgbClr val="8CB7C7"/>
    <a:srgbClr val="000000"/>
    <a:srgbClr val="FFFF00"/>
    <a:srgbClr val="000066"/>
    <a:srgbClr val="332D13"/>
    <a:srgbClr val="CFAAAC"/>
    <a:srgbClr val="CED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94422" autoAdjust="0"/>
  </p:normalViewPr>
  <p:slideViewPr>
    <p:cSldViewPr snapToGrid="0">
      <p:cViewPr varScale="1">
        <p:scale>
          <a:sx n="78" d="100"/>
          <a:sy n="78" d="100"/>
        </p:scale>
        <p:origin x="168" y="77"/>
      </p:cViewPr>
      <p:guideLst>
        <p:guide orient="horz" pos="714"/>
        <p:guide orient="horz" pos="966"/>
        <p:guide orient="horz" pos="2382"/>
        <p:guide orient="horz" pos="3317"/>
        <p:guide orient="horz" pos="3568"/>
        <p:guide orient="horz" pos="825"/>
        <p:guide pos="2880"/>
        <p:guide pos="713"/>
        <p:guide pos="5234"/>
        <p:guide pos="88"/>
        <p:guide pos="3744"/>
        <p:guide pos="2936"/>
        <p:guide pos="2824"/>
        <p:guide pos="34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126" y="-78"/>
      </p:cViewPr>
      <p:guideLst>
        <p:guide orient="horz" pos="5713"/>
        <p:guide pos="399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0245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749" tIns="46874" rIns="93749" bIns="46874"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749" tIns="46874" rIns="93749" bIns="4687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40145" y="8603981"/>
            <a:ext cx="700685" cy="465455"/>
          </a:xfrm>
          <a:prstGeom prst="rect">
            <a:avLst/>
          </a:prstGeom>
        </p:spPr>
        <p:txBody>
          <a:bodyPr vert="horz" lIns="93749" tIns="46874" rIns="93749" bIns="46874" rtlCol="0" anchor="b"/>
          <a:lstStyle>
            <a:lvl1pPr algn="r">
              <a:defRPr sz="1200"/>
            </a:lvl1pPr>
          </a:lstStyle>
          <a:p>
            <a:fld id="{8B263312-38AA-4E1E-B2B5-0F8F122B24FE}" type="slidenum">
              <a:rPr lang="en-US" smtClean="0"/>
              <a:pPr/>
              <a:t>‹#›</a:t>
            </a:fld>
            <a:endParaRPr lang="en-US" dirty="0"/>
          </a:p>
        </p:txBody>
      </p:sp>
      <p:sp>
        <p:nvSpPr>
          <p:cNvPr id="8" name="Footer Placeholder 7"/>
          <p:cNvSpPr>
            <a:spLocks noGrp="1"/>
          </p:cNvSpPr>
          <p:nvPr>
            <p:ph type="ftr" sz="quarter" idx="4"/>
          </p:nvPr>
        </p:nvSpPr>
        <p:spPr>
          <a:xfrm>
            <a:off x="672552" y="8604294"/>
            <a:ext cx="3043979" cy="465141"/>
          </a:xfrm>
          <a:prstGeom prst="rect">
            <a:avLst/>
          </a:prstGeom>
        </p:spPr>
        <p:txBody>
          <a:bodyPr vert="horz" lIns="91576" tIns="45788" rIns="91576" bIns="45788" rtlCol="0" anchor="b"/>
          <a:lstStyle>
            <a:lvl1pPr algn="l">
              <a:defRPr sz="1200"/>
            </a:lvl1pPr>
          </a:lstStyle>
          <a:p>
            <a:r>
              <a:rPr lang="en-US" dirty="0" smtClean="0"/>
              <a:t>© 2009 Bill &amp; Melinda Gates Foundation</a:t>
            </a:r>
            <a:endParaRPr lang="en-US" dirty="0"/>
          </a:p>
        </p:txBody>
      </p:sp>
    </p:spTree>
    <p:extLst>
      <p:ext uri="{BB962C8B-B14F-4D97-AF65-F5344CB8AC3E}">
        <p14:creationId xmlns:p14="http://schemas.microsoft.com/office/powerpoint/2010/main" val="47683277"/>
      </p:ext>
    </p:extLst>
  </p:cSld>
  <p:clrMap bg1="lt1" tx1="dk1" bg2="lt2" tx2="dk2" accent1="accent1" accent2="accent2" accent3="accent3" accent4="accent4" accent5="accent5" accent6="accent6" hlink="hlink" folHlink="folHlink"/>
  <p:hf sldNum="0" hdr="0" ftr="0" dt="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latin typeface="Calibri"/>
              </a:rPr>
              <a:pPr/>
              <a:t>3</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solidFill>
                <a:latin typeface="Calibri"/>
              </a:rPr>
              <a:t>© 2012 Bill &amp; Melinda Gates Foundation</a:t>
            </a:r>
            <a:endParaRPr lang="en-US" dirty="0">
              <a:solidFill>
                <a:prstClr val="black"/>
              </a:solidFill>
              <a:latin typeface="Calibri"/>
            </a:endParaRPr>
          </a:p>
        </p:txBody>
      </p:sp>
    </p:spTree>
    <p:extLst>
      <p:ext uri="{BB962C8B-B14F-4D97-AF65-F5344CB8AC3E}">
        <p14:creationId xmlns:p14="http://schemas.microsoft.com/office/powerpoint/2010/main" val="911617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235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TextBox 2"/>
          <p:cNvSpPr txBox="1"/>
          <p:nvPr userDrawn="1"/>
        </p:nvSpPr>
        <p:spPr>
          <a:xfrm>
            <a:off x="8603228" y="6456522"/>
            <a:ext cx="589936" cy="240450"/>
          </a:xfrm>
          <a:prstGeom prst="rect">
            <a:avLst/>
          </a:prstGeom>
          <a:noFill/>
        </p:spPr>
        <p:txBody>
          <a:bodyPr wrap="square" rtlCol="0">
            <a:spAutoFit/>
          </a:bodyPr>
          <a:lstStyle/>
          <a:p>
            <a:pPr marL="0" indent="0">
              <a:lnSpc>
                <a:spcPct val="90000"/>
              </a:lnSpc>
              <a:spcBef>
                <a:spcPct val="20000"/>
              </a:spcBef>
              <a:buClr>
                <a:srgbClr val="CE6B28"/>
              </a:buClr>
              <a:buFont typeface="Wingdings" pitchFamily="2" charset="2"/>
              <a:buNone/>
            </a:pPr>
            <a:fld id="{1D3168CB-195D-DE4A-84F6-31A8FBDE8255}" type="slidenum">
              <a:rPr lang="en-US" sz="1000" b="1" smtClean="0">
                <a:solidFill>
                  <a:schemeClr val="accent6">
                    <a:lumMod val="50000"/>
                    <a:lumOff val="50000"/>
                  </a:schemeClr>
                </a:solidFill>
              </a:rPr>
              <a:t>‹#›</a:t>
            </a:fld>
            <a:endParaRPr lang="en-US" sz="1000" b="1" dirty="0" smtClean="0">
              <a:solidFill>
                <a:schemeClr val="accent6">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ine">
    <p:spTree>
      <p:nvGrpSpPr>
        <p:cNvPr id="1" name=""/>
        <p:cNvGrpSpPr/>
        <p:nvPr/>
      </p:nvGrpSpPr>
      <p:grpSpPr>
        <a:xfrm>
          <a:off x="0" y="0"/>
          <a:ext cx="0" cy="0"/>
          <a:chOff x="0" y="0"/>
          <a:chExt cx="0" cy="0"/>
        </a:xfrm>
      </p:grpSpPr>
      <p:cxnSp>
        <p:nvCxnSpPr>
          <p:cNvPr id="2" name="Straight Connector 1"/>
          <p:cNvCxnSpPr/>
          <p:nvPr userDrawn="1"/>
        </p:nvCxnSpPr>
        <p:spPr>
          <a:xfrm>
            <a:off x="1097" y="5807054"/>
            <a:ext cx="9162874" cy="0"/>
          </a:xfrm>
          <a:prstGeom prst="line">
            <a:avLst/>
          </a:prstGeom>
          <a:ln w="38100" cmpd="sng"/>
        </p:spPr>
        <p:style>
          <a:lnRef idx="1">
            <a:schemeClr val="accent3"/>
          </a:lnRef>
          <a:fillRef idx="0">
            <a:schemeClr val="accent3"/>
          </a:fillRef>
          <a:effectRef idx="0">
            <a:schemeClr val="accent3"/>
          </a:effectRef>
          <a:fontRef idx="minor">
            <a:schemeClr val="tx1"/>
          </a:fontRef>
        </p:style>
      </p:cxnSp>
      <p:sp>
        <p:nvSpPr>
          <p:cNvPr id="3" name="TextBox 2"/>
          <p:cNvSpPr txBox="1"/>
          <p:nvPr userDrawn="1"/>
        </p:nvSpPr>
        <p:spPr>
          <a:xfrm>
            <a:off x="8603228" y="6456522"/>
            <a:ext cx="589936" cy="240450"/>
          </a:xfrm>
          <a:prstGeom prst="rect">
            <a:avLst/>
          </a:prstGeom>
          <a:noFill/>
        </p:spPr>
        <p:txBody>
          <a:bodyPr wrap="square" rtlCol="0">
            <a:spAutoFit/>
          </a:bodyPr>
          <a:lstStyle/>
          <a:p>
            <a:pPr marL="0" indent="0">
              <a:lnSpc>
                <a:spcPct val="90000"/>
              </a:lnSpc>
              <a:spcBef>
                <a:spcPct val="20000"/>
              </a:spcBef>
              <a:buClr>
                <a:srgbClr val="CE6B28"/>
              </a:buClr>
              <a:buFont typeface="Wingdings" pitchFamily="2" charset="2"/>
              <a:buNone/>
            </a:pPr>
            <a:fld id="{1D3168CB-195D-DE4A-84F6-31A8FBDE8255}" type="slidenum">
              <a:rPr lang="en-US" sz="1000" b="1" smtClean="0">
                <a:solidFill>
                  <a:schemeClr val="accent6">
                    <a:lumMod val="50000"/>
                    <a:lumOff val="50000"/>
                  </a:schemeClr>
                </a:solidFill>
              </a:rPr>
              <a:t>‹#›</a:t>
            </a:fld>
            <a:endParaRPr lang="en-US" sz="1000" b="1" dirty="0" smtClean="0">
              <a:solidFill>
                <a:schemeClr val="accent6">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2107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720349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8" name="Rectangle 7"/>
          <p:cNvSpPr/>
          <p:nvPr/>
        </p:nvSpPr>
        <p:spPr bwMode="auto">
          <a:xfrm>
            <a:off x="0" y="6294001"/>
            <a:ext cx="9144000" cy="564001"/>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977C00">
                  <a:lumMod val="50000"/>
                </a:srgbClr>
              </a:solidFill>
              <a:latin typeface="Segoe" pitchFamily="34" charset="0"/>
            </a:endParaRPr>
          </a:p>
        </p:txBody>
      </p:sp>
      <p:sp>
        <p:nvSpPr>
          <p:cNvPr id="6" name="Date Placeholder 3"/>
          <p:cNvSpPr>
            <a:spLocks noGrp="1"/>
          </p:cNvSpPr>
          <p:nvPr>
            <p:ph type="dt" sz="half" idx="2"/>
          </p:nvPr>
        </p:nvSpPr>
        <p:spPr>
          <a:xfrm>
            <a:off x="166376" y="6409103"/>
            <a:ext cx="2133600" cy="365125"/>
          </a:xfrm>
          <a:prstGeom prst="rect">
            <a:avLst/>
          </a:prstGeom>
        </p:spPr>
        <p:txBody>
          <a:bodyPr vert="horz" lIns="91440" tIns="45720" rIns="91440" bIns="45720" rtlCol="0" anchor="ctr"/>
          <a:lstStyle>
            <a:lvl1pPr algn="l">
              <a:defRPr sz="700">
                <a:solidFill>
                  <a:schemeClr val="bg1"/>
                </a:solidFill>
              </a:defRPr>
            </a:lvl1pPr>
          </a:lstStyle>
          <a:p>
            <a:fld id="{E258D855-AF7B-49A9-A37F-F0984EE94521}" type="datetime4">
              <a:rPr lang="en-US" smtClean="0">
                <a:solidFill>
                  <a:srgbClr val="FFFFFF"/>
                </a:solidFill>
              </a:rPr>
              <a:pPr/>
              <a:t>June 28, 2015</a:t>
            </a:fld>
            <a:endParaRPr lang="en-US" dirty="0">
              <a:solidFill>
                <a:srgbClr val="FFFFFF"/>
              </a:solidFill>
            </a:endParaRPr>
          </a:p>
        </p:txBody>
      </p:sp>
      <p:sp>
        <p:nvSpPr>
          <p:cNvPr id="7" name="Footer Placeholder 4"/>
          <p:cNvSpPr>
            <a:spLocks noGrp="1"/>
          </p:cNvSpPr>
          <p:nvPr>
            <p:ph type="ftr" sz="quarter" idx="3"/>
          </p:nvPr>
        </p:nvSpPr>
        <p:spPr>
          <a:xfrm>
            <a:off x="6526480" y="6409944"/>
            <a:ext cx="1994668" cy="365125"/>
          </a:xfrm>
          <a:prstGeom prst="rect">
            <a:avLst/>
          </a:prstGeom>
        </p:spPr>
        <p:txBody>
          <a:bodyPr vert="horz" lIns="91440" tIns="45720" rIns="91440" bIns="45720" rtlCol="0" anchor="ctr"/>
          <a:lstStyle>
            <a:lvl1pPr algn="r">
              <a:defRPr sz="600">
                <a:solidFill>
                  <a:schemeClr val="bg1"/>
                </a:solidFill>
              </a:defRPr>
            </a:lvl1pPr>
          </a:lstStyle>
          <a:p>
            <a:r>
              <a:rPr lang="en-US" dirty="0" smtClean="0">
                <a:solidFill>
                  <a:srgbClr val="FFFFFF"/>
                </a:solidFill>
              </a:rPr>
              <a:t>© 2012 Bill &amp; Melinda Gates Foundation      </a:t>
            </a:r>
            <a:r>
              <a:rPr lang="en-US" sz="900" dirty="0" smtClean="0">
                <a:solidFill>
                  <a:srgbClr val="FFFFFF"/>
                </a:solidFill>
              </a:rPr>
              <a:t> | </a:t>
            </a:r>
            <a:endParaRPr lang="en-US" sz="900" dirty="0">
              <a:solidFill>
                <a:srgbClr val="FFFFFF"/>
              </a:solidFill>
            </a:endParaRPr>
          </a:p>
        </p:txBody>
      </p:sp>
      <p:sp>
        <p:nvSpPr>
          <p:cNvPr id="9" name="Slide Number Placeholder 5"/>
          <p:cNvSpPr>
            <a:spLocks noGrp="1"/>
          </p:cNvSpPr>
          <p:nvPr>
            <p:ph type="sldNum" sz="quarter" idx="4"/>
          </p:nvPr>
        </p:nvSpPr>
        <p:spPr>
          <a:xfrm>
            <a:off x="8458151" y="6412056"/>
            <a:ext cx="384048" cy="365125"/>
          </a:xfrm>
          <a:prstGeom prst="rect">
            <a:avLst/>
          </a:prstGeom>
        </p:spPr>
        <p:txBody>
          <a:bodyPr vert="horz" lIns="91440" tIns="45720" rIns="91440" bIns="45720" rtlCol="0" anchor="ctr"/>
          <a:lstStyle>
            <a:lvl1pPr algn="l">
              <a:defRPr sz="800">
                <a:solidFill>
                  <a:schemeClr val="bg1"/>
                </a:solidFill>
              </a:defRPr>
            </a:lvl1pPr>
          </a:lstStyle>
          <a:p>
            <a:fld id="{01052961-14CD-45D2-98DF-50022118EB18}"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806918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5125" y="637829"/>
            <a:ext cx="3170238" cy="86219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4121A01F-344D-4C10-A1D0-5776B1A406D2}" type="datetimeFigureOut">
              <a:rPr lang="en-US">
                <a:solidFill>
                  <a:srgbClr val="59452A"/>
                </a:solidFill>
              </a:rPr>
              <a:pPr/>
              <a:t>6/28/2015</a:t>
            </a:fld>
            <a:endParaRPr lang="en-US" dirty="0">
              <a:solidFill>
                <a:srgbClr val="59452A"/>
              </a:solidFill>
            </a:endParaRPr>
          </a:p>
        </p:txBody>
      </p:sp>
      <p:sp>
        <p:nvSpPr>
          <p:cNvPr id="4" name="Footer Placeholder 3"/>
          <p:cNvSpPr>
            <a:spLocks noGrp="1"/>
          </p:cNvSpPr>
          <p:nvPr>
            <p:ph type="ftr" sz="quarter" idx="11"/>
          </p:nvPr>
        </p:nvSpPr>
        <p:spPr>
          <a:xfrm>
            <a:off x="5623564" y="6527945"/>
            <a:ext cx="2895600" cy="207464"/>
          </a:xfrm>
          <a:prstGeom prst="rect">
            <a:avLst/>
          </a:prstGeom>
        </p:spPr>
        <p:txBody>
          <a:bodyPr/>
          <a:lstStyle/>
          <a:p>
            <a:endParaRPr lang="en-US" dirty="0">
              <a:solidFill>
                <a:srgbClr val="000000"/>
              </a:solidFill>
            </a:endParaRPr>
          </a:p>
        </p:txBody>
      </p:sp>
      <p:sp>
        <p:nvSpPr>
          <p:cNvPr id="5" name="Slide Number Placeholder 4"/>
          <p:cNvSpPr>
            <a:spLocks noGrp="1"/>
          </p:cNvSpPr>
          <p:nvPr>
            <p:ph type="sldNum" sz="quarter" idx="12"/>
          </p:nvPr>
        </p:nvSpPr>
        <p:spPr>
          <a:xfrm>
            <a:off x="8519726" y="6527357"/>
            <a:ext cx="190083" cy="207464"/>
          </a:xfrm>
          <a:prstGeom prst="rect">
            <a:avLst/>
          </a:prstGeom>
        </p:spPr>
        <p:txBody>
          <a:bodyPr/>
          <a:lstStyle/>
          <a:p>
            <a:fld id="{DE7B77F3-E5D6-4689-B511-0858D520C90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09971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background1-01.png"/>
          <p:cNvPicPr>
            <a:picLocks noChangeAspect="1"/>
          </p:cNvPicPr>
          <p:nvPr userDrawn="1"/>
        </p:nvPicPr>
        <p:blipFill rotWithShape="1">
          <a:blip r:embed="rId8" cstate="email">
            <a:alphaModFix amt="70000"/>
            <a:extLst>
              <a:ext uri="{28A0092B-C50C-407E-A947-70E740481C1C}">
                <a14:useLocalDpi xmlns:a14="http://schemas.microsoft.com/office/drawing/2010/main"/>
              </a:ext>
            </a:extLst>
          </a:blip>
          <a:srcRect/>
          <a:stretch/>
        </p:blipFill>
        <p:spPr>
          <a:xfrm>
            <a:off x="0" y="-1"/>
            <a:ext cx="9144000" cy="6858001"/>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6" r:id="rId2"/>
    <p:sldLayoutId id="2147483747" r:id="rId3"/>
    <p:sldLayoutId id="2147483748" r:id="rId4"/>
    <p:sldLayoutId id="2147483750" r:id="rId5"/>
    <p:sldLayoutId id="2147483752" r:id="rId6"/>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2400" b="1" kern="1200" cap="none" spc="0" baseline="0" dirty="0" smtClean="0">
          <a:ln w="3175">
            <a:noFill/>
          </a:ln>
          <a:solidFill>
            <a:schemeClr val="tx1"/>
          </a:solidFill>
          <a:effectLst/>
          <a:latin typeface="+mj-lt"/>
          <a:ea typeface="+mn-ea"/>
          <a:cs typeface="Arial" charset="0"/>
        </a:defRPr>
      </a:lvl1pPr>
    </p:titleStyle>
    <p:body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sz="1800" b="1" kern="1200" spc="0" baseline="0">
          <a:solidFill>
            <a:schemeClr val="tx1"/>
          </a:solidFill>
          <a:latin typeface="+mn-lt"/>
          <a:ea typeface="+mn-ea"/>
          <a:cs typeface="+mn-cs"/>
        </a:defRPr>
      </a:lvl3pPr>
      <a:lvl4pPr marL="800100" indent="-165100" algn="l" defTabSz="914363" rtl="0" eaLnBrk="1" latinLnBrk="0" hangingPunct="1">
        <a:lnSpc>
          <a:spcPts val="2200"/>
        </a:lnSpc>
        <a:spcBef>
          <a:spcPts val="0"/>
        </a:spcBef>
        <a:spcAft>
          <a:spcPts val="0"/>
        </a:spcAft>
        <a:buClr>
          <a:schemeClr val="accent6"/>
        </a:buClr>
        <a:buSzPct val="90000"/>
        <a:buFont typeface="Arial" pitchFamily="34" charset="0"/>
        <a:buChar char="◊"/>
        <a:defRPr sz="1600" b="1" kern="1200" spc="0" baseline="0">
          <a:solidFill>
            <a:schemeClr val="tx1"/>
          </a:solidFill>
          <a:latin typeface="+mn-lt"/>
          <a:ea typeface="+mn-ea"/>
          <a:cs typeface="+mn-cs"/>
        </a:defRPr>
      </a:lvl4pPr>
      <a:lvl5pPr marL="977900" indent="-177800" algn="l" defTabSz="914363" rtl="0" eaLnBrk="1" latinLnBrk="0" hangingPunct="1">
        <a:lnSpc>
          <a:spcPts val="2000"/>
        </a:lnSpc>
        <a:spcBef>
          <a:spcPts val="0"/>
        </a:spcBef>
        <a:spcAft>
          <a:spcPts val="0"/>
        </a:spcAft>
        <a:buClr>
          <a:schemeClr val="accent6"/>
        </a:buClr>
        <a:buSzPct val="90000"/>
        <a:buFont typeface="Arial" pitchFamily="34" charset="0"/>
        <a:buChar char="◊"/>
        <a:defRPr sz="1400" b="1" kern="1200" spc="0" baseline="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slideLayout" Target="../slideLayouts/slideLayout6.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image" Target="../media/image2.jpg"/><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7"/>
          <p:cNvSpPr txBox="1">
            <a:spLocks/>
          </p:cNvSpPr>
          <p:nvPr/>
        </p:nvSpPr>
        <p:spPr>
          <a:xfrm>
            <a:off x="329185" y="393192"/>
            <a:ext cx="3813048" cy="3346703"/>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buFont typeface="Wingdings" pitchFamily="2" charset="2"/>
              <a:buNone/>
            </a:pPr>
            <a:endParaRPr lang="en-US" sz="2800" dirty="0" smtClean="0">
              <a:solidFill>
                <a:schemeClr val="accent3"/>
              </a:solidFill>
            </a:endParaRPr>
          </a:p>
          <a:p>
            <a:pPr marL="0" indent="0">
              <a:lnSpc>
                <a:spcPct val="100000"/>
              </a:lnSpc>
              <a:buFont typeface="Wingdings" pitchFamily="2" charset="2"/>
              <a:buNone/>
            </a:pPr>
            <a:r>
              <a:rPr lang="en-US" sz="3600" dirty="0" smtClean="0">
                <a:solidFill>
                  <a:srgbClr val="0070C0"/>
                </a:solidFill>
              </a:rPr>
              <a:t>Made in Africa: </a:t>
            </a:r>
          </a:p>
          <a:p>
            <a:pPr marL="0" indent="0">
              <a:lnSpc>
                <a:spcPct val="100000"/>
              </a:lnSpc>
              <a:buFont typeface="Wingdings" pitchFamily="2" charset="2"/>
              <a:buNone/>
            </a:pPr>
            <a:r>
              <a:rPr lang="en-US" sz="3600" dirty="0" smtClean="0">
                <a:solidFill>
                  <a:srgbClr val="0070C0"/>
                </a:solidFill>
              </a:rPr>
              <a:t>Industrial Policy </a:t>
            </a:r>
          </a:p>
          <a:p>
            <a:pPr marL="0" indent="0">
              <a:lnSpc>
                <a:spcPct val="100000"/>
              </a:lnSpc>
              <a:buFont typeface="Wingdings" pitchFamily="2" charset="2"/>
              <a:buNone/>
            </a:pPr>
            <a:r>
              <a:rPr lang="en-US" sz="3600" dirty="0" smtClean="0">
                <a:solidFill>
                  <a:srgbClr val="0070C0"/>
                </a:solidFill>
              </a:rPr>
              <a:t>in Ethiopia </a:t>
            </a:r>
          </a:p>
        </p:txBody>
      </p:sp>
      <p:sp>
        <p:nvSpPr>
          <p:cNvPr id="8" name="TextBox 7"/>
          <p:cNvSpPr txBox="1"/>
          <p:nvPr/>
        </p:nvSpPr>
        <p:spPr>
          <a:xfrm>
            <a:off x="329184" y="4852607"/>
            <a:ext cx="4032503" cy="1421928"/>
          </a:xfrm>
          <a:prstGeom prst="rect">
            <a:avLst/>
          </a:prstGeom>
          <a:noFill/>
        </p:spPr>
        <p:txBody>
          <a:bodyPr wrap="square" rtlCol="0">
            <a:spAutoFit/>
          </a:bodyPr>
          <a:lstStyle/>
          <a:p>
            <a:pPr lvl="0">
              <a:lnSpc>
                <a:spcPct val="120000"/>
              </a:lnSpc>
            </a:pPr>
            <a:r>
              <a:rPr lang="en-US" sz="2400" b="1" dirty="0" smtClean="0">
                <a:solidFill>
                  <a:srgbClr val="0070C0"/>
                </a:solidFill>
              </a:rPr>
              <a:t>Africa </a:t>
            </a:r>
            <a:r>
              <a:rPr lang="en-US" sz="2400" b="1" dirty="0">
                <a:solidFill>
                  <a:srgbClr val="0070C0"/>
                </a:solidFill>
              </a:rPr>
              <a:t>Growth </a:t>
            </a:r>
            <a:r>
              <a:rPr lang="en-US" sz="2400" b="1" dirty="0" smtClean="0">
                <a:solidFill>
                  <a:srgbClr val="0070C0"/>
                </a:solidFill>
              </a:rPr>
              <a:t>Forum</a:t>
            </a:r>
          </a:p>
          <a:p>
            <a:pPr lvl="0">
              <a:lnSpc>
                <a:spcPct val="120000"/>
              </a:lnSpc>
            </a:pPr>
            <a:r>
              <a:rPr lang="en-US" sz="2400" b="1" dirty="0" smtClean="0">
                <a:solidFill>
                  <a:srgbClr val="0070C0"/>
                </a:solidFill>
              </a:rPr>
              <a:t>June 30, 2015</a:t>
            </a:r>
          </a:p>
          <a:p>
            <a:pPr lvl="0">
              <a:lnSpc>
                <a:spcPct val="120000"/>
              </a:lnSpc>
            </a:pPr>
            <a:r>
              <a:rPr lang="en-US" sz="2400" b="1" dirty="0" smtClean="0">
                <a:solidFill>
                  <a:srgbClr val="0070C0"/>
                </a:solidFill>
              </a:rPr>
              <a:t>Addis Ababa  </a:t>
            </a:r>
            <a:endParaRPr lang="en-US" sz="2400" b="1" dirty="0">
              <a:solidFill>
                <a:srgbClr val="0070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029" y="0"/>
            <a:ext cx="4542971" cy="6858000"/>
          </a:xfrm>
          <a:prstGeom prst="rect">
            <a:avLst/>
          </a:prstGeom>
        </p:spPr>
      </p:pic>
    </p:spTree>
    <p:extLst>
      <p:ext uri="{BB962C8B-B14F-4D97-AF65-F5344CB8AC3E}">
        <p14:creationId xmlns:p14="http://schemas.microsoft.com/office/powerpoint/2010/main" val="24789906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p:cNvSpPr txBox="1"/>
          <p:nvPr/>
        </p:nvSpPr>
        <p:spPr>
          <a:xfrm>
            <a:off x="79417" y="1914477"/>
            <a:ext cx="2283364" cy="830997"/>
          </a:xfrm>
          <a:prstGeom prst="rect">
            <a:avLst/>
          </a:prstGeom>
          <a:noFill/>
        </p:spPr>
        <p:txBody>
          <a:bodyPr wrap="square" rtlCol="0">
            <a:spAutoFit/>
          </a:bodyPr>
          <a:lstStyle/>
          <a:p>
            <a:pPr algn="ctr">
              <a:lnSpc>
                <a:spcPct val="90000"/>
              </a:lnSpc>
              <a:spcBef>
                <a:spcPct val="20000"/>
              </a:spcBef>
              <a:buClr>
                <a:srgbClr val="CE6B28"/>
              </a:buClr>
            </a:pPr>
            <a:r>
              <a:rPr lang="en-US" sz="2400" b="1" dirty="0" smtClean="0">
                <a:ln w="0"/>
                <a:solidFill>
                  <a:schemeClr val="accent6"/>
                </a:solidFill>
                <a:effectLst>
                  <a:outerShdw blurRad="38100" dist="19050" dir="2700000" algn="tl" rotWithShape="0">
                    <a:schemeClr val="dk1">
                      <a:alpha val="40000"/>
                    </a:schemeClr>
                  </a:outerShdw>
                </a:effectLst>
              </a:rPr>
              <a:t>Why Industrial</a:t>
            </a:r>
          </a:p>
          <a:p>
            <a:pPr>
              <a:lnSpc>
                <a:spcPct val="90000"/>
              </a:lnSpc>
              <a:spcBef>
                <a:spcPct val="20000"/>
              </a:spcBef>
              <a:buClr>
                <a:srgbClr val="CE6B28"/>
              </a:buClr>
            </a:pPr>
            <a:r>
              <a:rPr lang="en-US" sz="2400" b="1" dirty="0" smtClean="0">
                <a:ln w="0"/>
                <a:solidFill>
                  <a:schemeClr val="accent6"/>
                </a:solidFill>
                <a:effectLst>
                  <a:outerShdw blurRad="38100" dist="19050" dir="2700000" algn="tl" rotWithShape="0">
                    <a:schemeClr val="dk1">
                      <a:alpha val="40000"/>
                    </a:schemeClr>
                  </a:outerShdw>
                </a:effectLst>
              </a:rPr>
              <a:t>Policy </a:t>
            </a:r>
          </a:p>
        </p:txBody>
      </p:sp>
      <p:sp>
        <p:nvSpPr>
          <p:cNvPr id="11" name="TextBox 10"/>
          <p:cNvSpPr txBox="1"/>
          <p:nvPr/>
        </p:nvSpPr>
        <p:spPr>
          <a:xfrm>
            <a:off x="-107809" y="3006995"/>
            <a:ext cx="1717040" cy="830997"/>
          </a:xfrm>
          <a:prstGeom prst="rect">
            <a:avLst/>
          </a:prstGeom>
          <a:noFill/>
        </p:spPr>
        <p:txBody>
          <a:bodyPr wrap="square" rtlCol="0">
            <a:spAutoFit/>
          </a:bodyPr>
          <a:lstStyle/>
          <a:p>
            <a:pPr algn="ctr">
              <a:lnSpc>
                <a:spcPct val="90000"/>
              </a:lnSpc>
              <a:spcBef>
                <a:spcPct val="20000"/>
              </a:spcBef>
              <a:buClr>
                <a:srgbClr val="CE6B28"/>
              </a:buClr>
            </a:pPr>
            <a:r>
              <a:rPr lang="en-US" sz="2400" b="1" dirty="0" smtClean="0">
                <a:solidFill>
                  <a:schemeClr val="accent6"/>
                </a:solidFill>
              </a:rPr>
              <a:t>Cardinal</a:t>
            </a:r>
          </a:p>
          <a:p>
            <a:pPr algn="ctr">
              <a:lnSpc>
                <a:spcPct val="90000"/>
              </a:lnSpc>
              <a:spcBef>
                <a:spcPct val="20000"/>
              </a:spcBef>
              <a:buClr>
                <a:srgbClr val="CE6B28"/>
              </a:buClr>
            </a:pPr>
            <a:r>
              <a:rPr lang="en-US" sz="2400" b="1" dirty="0" smtClean="0">
                <a:solidFill>
                  <a:schemeClr val="accent6"/>
                </a:solidFill>
              </a:rPr>
              <a:t>Puzzle</a:t>
            </a:r>
            <a:r>
              <a:rPr lang="en-US" sz="1600" b="1" dirty="0" smtClean="0">
                <a:solidFill>
                  <a:srgbClr val="FFFFFF"/>
                </a:solidFill>
              </a:rPr>
              <a:t> </a:t>
            </a:r>
          </a:p>
        </p:txBody>
      </p:sp>
      <p:sp>
        <p:nvSpPr>
          <p:cNvPr id="12" name="TextBox 11"/>
          <p:cNvSpPr txBox="1"/>
          <p:nvPr/>
        </p:nvSpPr>
        <p:spPr>
          <a:xfrm>
            <a:off x="0" y="4141506"/>
            <a:ext cx="2197133" cy="424732"/>
          </a:xfrm>
          <a:prstGeom prst="rect">
            <a:avLst/>
          </a:prstGeom>
          <a:noFill/>
        </p:spPr>
        <p:txBody>
          <a:bodyPr wrap="square" rtlCol="0">
            <a:spAutoFit/>
          </a:bodyPr>
          <a:lstStyle/>
          <a:p>
            <a:pPr algn="ctr">
              <a:lnSpc>
                <a:spcPct val="90000"/>
              </a:lnSpc>
              <a:spcBef>
                <a:spcPct val="20000"/>
              </a:spcBef>
              <a:buClr>
                <a:srgbClr val="CE6B28"/>
              </a:buClr>
            </a:pPr>
            <a:r>
              <a:rPr lang="en-US" sz="2400" b="1" dirty="0" smtClean="0">
                <a:solidFill>
                  <a:schemeClr val="accent6"/>
                </a:solidFill>
              </a:rPr>
              <a:t>Methodology</a:t>
            </a:r>
            <a:r>
              <a:rPr lang="en-US" sz="1600" b="1" dirty="0" smtClean="0">
                <a:solidFill>
                  <a:srgbClr val="FFFFFF"/>
                </a:solidFill>
              </a:rPr>
              <a:t> </a:t>
            </a:r>
          </a:p>
        </p:txBody>
      </p:sp>
      <p:sp>
        <p:nvSpPr>
          <p:cNvPr id="17" name="TextBox 16"/>
          <p:cNvSpPr txBox="1"/>
          <p:nvPr/>
        </p:nvSpPr>
        <p:spPr>
          <a:xfrm>
            <a:off x="2490660" y="3968383"/>
            <a:ext cx="5908622" cy="830997"/>
          </a:xfrm>
          <a:prstGeom prst="rect">
            <a:avLst/>
          </a:prstGeom>
          <a:noFill/>
        </p:spPr>
        <p:txBody>
          <a:bodyPr wrap="square" rtlCol="0">
            <a:spAutoFit/>
          </a:bodyPr>
          <a:lstStyle/>
          <a:p>
            <a:pPr lvl="0">
              <a:lnSpc>
                <a:spcPct val="120000"/>
              </a:lnSpc>
            </a:pPr>
            <a:r>
              <a:rPr lang="en-US" sz="2000" b="1" dirty="0" smtClean="0">
                <a:solidFill>
                  <a:schemeClr val="accent6"/>
                </a:solidFill>
              </a:rPr>
              <a:t>3 sectors; constraints; original field research; extensive; examples  </a:t>
            </a:r>
          </a:p>
        </p:txBody>
      </p:sp>
      <p:sp>
        <p:nvSpPr>
          <p:cNvPr id="30" name="Content Placeholder 7"/>
          <p:cNvSpPr txBox="1">
            <a:spLocks/>
          </p:cNvSpPr>
          <p:nvPr/>
        </p:nvSpPr>
        <p:spPr>
          <a:xfrm>
            <a:off x="160256" y="314797"/>
            <a:ext cx="8983744" cy="1478814"/>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smtClean="0">
                <a:solidFill>
                  <a:schemeClr val="accent6"/>
                </a:solidFill>
                <a:cs typeface="Arial"/>
              </a:rPr>
              <a:t>Overview</a:t>
            </a:r>
          </a:p>
          <a:p>
            <a:pPr marL="0" indent="0" algn="ctr">
              <a:buNone/>
            </a:pPr>
            <a:endParaRPr lang="en-US" dirty="0">
              <a:solidFill>
                <a:schemeClr val="accent6"/>
              </a:solidFill>
              <a:cs typeface="Arial"/>
            </a:endParaRPr>
          </a:p>
          <a:p>
            <a:pPr marL="0" indent="0">
              <a:buNone/>
            </a:pPr>
            <a:r>
              <a:rPr lang="en-US" dirty="0" smtClean="0">
                <a:solidFill>
                  <a:schemeClr val="accent6"/>
                </a:solidFill>
                <a:cs typeface="Arial"/>
              </a:rPr>
              <a:t>‘Africa </a:t>
            </a:r>
            <a:r>
              <a:rPr lang="en-US" dirty="0" smtClean="0">
                <a:solidFill>
                  <a:schemeClr val="accent6"/>
                </a:solidFill>
                <a:cs typeface="Arial"/>
              </a:rPr>
              <a:t>rising</a:t>
            </a:r>
            <a:r>
              <a:rPr lang="en-US" dirty="0" smtClean="0">
                <a:solidFill>
                  <a:schemeClr val="accent6"/>
                </a:solidFill>
                <a:cs typeface="Arial"/>
              </a:rPr>
              <a:t>!’</a:t>
            </a:r>
          </a:p>
        </p:txBody>
      </p:sp>
      <p:sp>
        <p:nvSpPr>
          <p:cNvPr id="16" name="TextBox 15"/>
          <p:cNvSpPr txBox="1"/>
          <p:nvPr/>
        </p:nvSpPr>
        <p:spPr>
          <a:xfrm>
            <a:off x="2490660" y="3110869"/>
            <a:ext cx="5259596" cy="461665"/>
          </a:xfrm>
          <a:prstGeom prst="rect">
            <a:avLst/>
          </a:prstGeom>
          <a:noFill/>
        </p:spPr>
        <p:txBody>
          <a:bodyPr wrap="square" rtlCol="0">
            <a:spAutoFit/>
          </a:bodyPr>
          <a:lstStyle/>
          <a:p>
            <a:pPr lvl="0">
              <a:lnSpc>
                <a:spcPct val="120000"/>
              </a:lnSpc>
            </a:pPr>
            <a:r>
              <a:rPr lang="en-US" sz="2000" b="1" dirty="0" smtClean="0">
                <a:solidFill>
                  <a:schemeClr val="accent6"/>
                </a:solidFill>
              </a:rPr>
              <a:t>Uneven outcome among sectors – Why?</a:t>
            </a:r>
            <a:endParaRPr lang="en-US" sz="2000" b="1" dirty="0">
              <a:solidFill>
                <a:schemeClr val="accent6"/>
              </a:solidFill>
            </a:endParaRPr>
          </a:p>
        </p:txBody>
      </p:sp>
      <p:sp>
        <p:nvSpPr>
          <p:cNvPr id="15" name="TextBox 14"/>
          <p:cNvSpPr txBox="1"/>
          <p:nvPr/>
        </p:nvSpPr>
        <p:spPr>
          <a:xfrm>
            <a:off x="2490660" y="1794887"/>
            <a:ext cx="6530792" cy="1052596"/>
          </a:xfrm>
          <a:prstGeom prst="rect">
            <a:avLst/>
          </a:prstGeom>
          <a:noFill/>
        </p:spPr>
        <p:txBody>
          <a:bodyPr wrap="square" rtlCol="0">
            <a:spAutoFit/>
          </a:bodyPr>
          <a:lstStyle/>
          <a:p>
            <a:pPr lvl="0">
              <a:lnSpc>
                <a:spcPct val="120000"/>
              </a:lnSpc>
            </a:pPr>
            <a:r>
              <a:rPr lang="en-US" sz="1600" dirty="0" smtClean="0">
                <a:solidFill>
                  <a:schemeClr val="accent6"/>
                </a:solidFill>
              </a:rPr>
              <a:t>from restricted to buzz word?</a:t>
            </a:r>
          </a:p>
          <a:p>
            <a:pPr lvl="0">
              <a:lnSpc>
                <a:spcPct val="120000"/>
              </a:lnSpc>
            </a:pPr>
            <a:r>
              <a:rPr lang="en-US" sz="2000" b="1" dirty="0" smtClean="0">
                <a:solidFill>
                  <a:schemeClr val="accent6"/>
                </a:solidFill>
              </a:rPr>
              <a:t>Why Country Study ? Why Ethiopia?</a:t>
            </a:r>
          </a:p>
          <a:p>
            <a:pPr lvl="0">
              <a:lnSpc>
                <a:spcPct val="120000"/>
              </a:lnSpc>
            </a:pPr>
            <a:r>
              <a:rPr lang="en-US" sz="1400" dirty="0" smtClean="0">
                <a:solidFill>
                  <a:schemeClr val="accent6"/>
                </a:solidFill>
              </a:rPr>
              <a:t>Rapid growth, Unique development path, bold experiment of IP; ‘bad student’</a:t>
            </a:r>
            <a:endParaRPr lang="en-US" sz="1600" b="1" dirty="0" smtClean="0">
              <a:solidFill>
                <a:schemeClr val="accent6"/>
              </a:solidFill>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
        <p:nvSpPr>
          <p:cNvPr id="22" name="Content Placeholder 7"/>
          <p:cNvSpPr txBox="1">
            <a:spLocks/>
          </p:cNvSpPr>
          <p:nvPr/>
        </p:nvSpPr>
        <p:spPr>
          <a:xfrm>
            <a:off x="160256" y="5051376"/>
            <a:ext cx="8657167" cy="1271647"/>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chemeClr val="accent6"/>
                </a:solidFill>
                <a:cs typeface="Arial"/>
              </a:rPr>
              <a:t>Structuralist </a:t>
            </a:r>
          </a:p>
          <a:p>
            <a:pPr marL="0" indent="0">
              <a:buNone/>
            </a:pPr>
            <a:r>
              <a:rPr lang="en-US" dirty="0" smtClean="0">
                <a:solidFill>
                  <a:schemeClr val="accent6"/>
                </a:solidFill>
                <a:cs typeface="Arial"/>
              </a:rPr>
              <a:t>development </a:t>
            </a:r>
          </a:p>
          <a:p>
            <a:pPr marL="0" indent="0">
              <a:buNone/>
            </a:pPr>
            <a:r>
              <a:rPr lang="en-US" dirty="0" smtClean="0">
                <a:solidFill>
                  <a:schemeClr val="accent6"/>
                </a:solidFill>
                <a:cs typeface="Arial"/>
              </a:rPr>
              <a:t>economics</a:t>
            </a:r>
            <a:endParaRPr lang="en-US" dirty="0">
              <a:solidFill>
                <a:schemeClr val="accent6"/>
              </a:solidFill>
              <a:cs typeface="Arial"/>
            </a:endParaRPr>
          </a:p>
        </p:txBody>
      </p:sp>
      <p:sp>
        <p:nvSpPr>
          <p:cNvPr id="24" name="TextBox 23"/>
          <p:cNvSpPr txBox="1"/>
          <p:nvPr/>
        </p:nvSpPr>
        <p:spPr>
          <a:xfrm>
            <a:off x="2287367" y="5953691"/>
            <a:ext cx="5971517" cy="369332"/>
          </a:xfrm>
          <a:prstGeom prst="rect">
            <a:avLst/>
          </a:prstGeom>
          <a:noFill/>
        </p:spPr>
        <p:txBody>
          <a:bodyPr wrap="square" rtlCol="0">
            <a:spAutoFit/>
          </a:bodyPr>
          <a:lstStyle/>
          <a:p>
            <a:pPr algn="ctr">
              <a:lnSpc>
                <a:spcPct val="90000"/>
              </a:lnSpc>
              <a:spcBef>
                <a:spcPct val="20000"/>
              </a:spcBef>
              <a:buClr>
                <a:srgbClr val="CE6B28"/>
              </a:buClr>
            </a:pPr>
            <a:r>
              <a:rPr lang="en-US" sz="2000" b="1" dirty="0" smtClean="0">
                <a:solidFill>
                  <a:schemeClr val="accent6"/>
                </a:solidFill>
              </a:rPr>
              <a:t>Kaldor</a:t>
            </a:r>
            <a:r>
              <a:rPr lang="en-US" sz="2000" b="1" dirty="0" smtClean="0">
                <a:solidFill>
                  <a:schemeClr val="accent6"/>
                </a:solidFill>
              </a:rPr>
              <a:t>, Hirschman, </a:t>
            </a:r>
            <a:r>
              <a:rPr lang="en-US" sz="2000" b="1" dirty="0" smtClean="0">
                <a:solidFill>
                  <a:schemeClr val="accent6"/>
                </a:solidFill>
              </a:rPr>
              <a:t>Gerschenkeron</a:t>
            </a:r>
            <a:r>
              <a:rPr lang="en-US" sz="2000" b="1" dirty="0" smtClean="0">
                <a:solidFill>
                  <a:schemeClr val="accent6"/>
                </a:solidFill>
              </a:rPr>
              <a:t>, </a:t>
            </a:r>
            <a:r>
              <a:rPr lang="en-US" sz="2000" b="1" dirty="0" smtClean="0">
                <a:solidFill>
                  <a:schemeClr val="accent6"/>
                </a:solidFill>
              </a:rPr>
              <a:t>Amsden</a:t>
            </a:r>
            <a:r>
              <a:rPr lang="en-US" sz="2000" b="1" dirty="0" smtClean="0">
                <a:solidFill>
                  <a:schemeClr val="accent6"/>
                </a:solidFill>
              </a:rPr>
              <a:t>  </a:t>
            </a:r>
          </a:p>
        </p:txBody>
      </p:sp>
      <p:sp>
        <p:nvSpPr>
          <p:cNvPr id="25" name="TextBox 24"/>
          <p:cNvSpPr txBox="1"/>
          <p:nvPr/>
        </p:nvSpPr>
        <p:spPr>
          <a:xfrm>
            <a:off x="2490660" y="5051376"/>
            <a:ext cx="8084975" cy="797078"/>
          </a:xfrm>
          <a:prstGeom prst="rect">
            <a:avLst/>
          </a:prstGeom>
          <a:noFill/>
        </p:spPr>
        <p:txBody>
          <a:bodyPr wrap="square" rtlCol="0">
            <a:spAutoFit/>
          </a:bodyPr>
          <a:lstStyle/>
          <a:p>
            <a:pPr lvl="0">
              <a:lnSpc>
                <a:spcPct val="120000"/>
              </a:lnSpc>
            </a:pPr>
            <a:r>
              <a:rPr lang="en-US" sz="2000" b="1" dirty="0" smtClean="0">
                <a:solidFill>
                  <a:schemeClr val="accent6"/>
                </a:solidFill>
              </a:rPr>
              <a:t>On structural change, catch up, industrial policy, </a:t>
            </a:r>
          </a:p>
          <a:p>
            <a:pPr lvl="0">
              <a:lnSpc>
                <a:spcPct val="120000"/>
              </a:lnSpc>
            </a:pPr>
            <a:r>
              <a:rPr lang="en-US" sz="2000" b="1" dirty="0" smtClean="0">
                <a:solidFill>
                  <a:schemeClr val="accent6"/>
                </a:solidFill>
              </a:rPr>
              <a:t>state activism </a:t>
            </a:r>
            <a:endParaRPr lang="en-US" sz="2000" b="1" dirty="0">
              <a:solidFill>
                <a:schemeClr val="accent6"/>
              </a:solidFill>
            </a:endParaRPr>
          </a:p>
        </p:txBody>
      </p:sp>
    </p:spTree>
    <p:extLst>
      <p:ext uri="{BB962C8B-B14F-4D97-AF65-F5344CB8AC3E}">
        <p14:creationId xmlns:p14="http://schemas.microsoft.com/office/powerpoint/2010/main" val="2934309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207963" y="6350940"/>
            <a:ext cx="2133600" cy="365125"/>
          </a:xfrm>
        </p:spPr>
        <p:txBody>
          <a:bodyPr/>
          <a:lstStyle/>
          <a:p>
            <a:fld id="{E258D855-AF7B-49A9-A37F-F0984EE94521}" type="datetime4">
              <a:rPr lang="en-US" smtClean="0">
                <a:solidFill>
                  <a:srgbClr val="FFFFFF"/>
                </a:solidFill>
              </a:rPr>
              <a:pPr/>
              <a:t>June 28, 2015</a:t>
            </a:fld>
            <a:endParaRPr lang="en-US" dirty="0">
              <a:solidFill>
                <a:srgbClr val="FFFFFF"/>
              </a:solidFill>
            </a:endParaRPr>
          </a:p>
        </p:txBody>
      </p:sp>
      <p:sp>
        <p:nvSpPr>
          <p:cNvPr id="4" name="Slide Number Placeholder 3"/>
          <p:cNvSpPr>
            <a:spLocks noGrp="1"/>
          </p:cNvSpPr>
          <p:nvPr>
            <p:ph type="sldNum" sz="quarter" idx="4"/>
          </p:nvPr>
        </p:nvSpPr>
        <p:spPr/>
        <p:txBody>
          <a:bodyPr/>
          <a:lstStyle/>
          <a:p>
            <a:fld id="{01052961-14CD-45D2-98DF-50022118EB18}" type="slidenum">
              <a:rPr lang="en-US" smtClean="0">
                <a:solidFill>
                  <a:srgbClr val="FFFFFF"/>
                </a:solidFill>
              </a:rPr>
              <a:pPr/>
              <a:t>3</a:t>
            </a:fld>
            <a:endParaRPr lang="en-US" dirty="0">
              <a:solidFill>
                <a:srgbClr val="FFFFFF"/>
              </a:solidFill>
            </a:endParaRPr>
          </a:p>
        </p:txBody>
      </p:sp>
      <p:sp>
        <p:nvSpPr>
          <p:cNvPr id="6" name="Rectangle 5"/>
          <p:cNvSpPr/>
          <p:nvPr/>
        </p:nvSpPr>
        <p:spPr>
          <a:xfrm>
            <a:off x="149778" y="267353"/>
            <a:ext cx="7353957" cy="1384995"/>
          </a:xfrm>
          <a:prstGeom prst="rect">
            <a:avLst/>
          </a:prstGeom>
        </p:spPr>
        <p:txBody>
          <a:bodyPr wrap="square">
            <a:spAutoFit/>
          </a:bodyPr>
          <a:lstStyle/>
          <a:p>
            <a:pPr marL="571500" indent="-571500">
              <a:buAutoNum type="romanUcPeriod"/>
            </a:pPr>
            <a:r>
              <a:rPr lang="en-US" sz="2800" b="1" dirty="0" smtClean="0">
                <a:solidFill>
                  <a:schemeClr val="accent6"/>
                </a:solidFill>
              </a:rPr>
              <a:t>Design, practice and outcomes of industrial policy</a:t>
            </a:r>
            <a:r>
              <a:rPr lang="en-US" sz="2800" b="1" dirty="0">
                <a:solidFill>
                  <a:schemeClr val="accent6"/>
                </a:solidFill>
              </a:rPr>
              <a:t>: </a:t>
            </a:r>
            <a:endParaRPr lang="en-US" sz="2800" b="1" dirty="0" smtClean="0">
              <a:solidFill>
                <a:schemeClr val="accent6"/>
              </a:solidFill>
            </a:endParaRPr>
          </a:p>
          <a:p>
            <a:r>
              <a:rPr lang="en-US" sz="2800" b="1" dirty="0" smtClean="0">
                <a:solidFill>
                  <a:schemeClr val="accent6"/>
                </a:solidFill>
              </a:rPr>
              <a:t>      Variation </a:t>
            </a:r>
            <a:r>
              <a:rPr lang="en-US" sz="2800" b="1" dirty="0">
                <a:solidFill>
                  <a:schemeClr val="accent6"/>
                </a:solidFill>
              </a:rPr>
              <a:t>and unevenness?</a:t>
            </a:r>
          </a:p>
        </p:txBody>
      </p:sp>
      <p:sp>
        <p:nvSpPr>
          <p:cNvPr id="15" name="TextBox 14"/>
          <p:cNvSpPr txBox="1"/>
          <p:nvPr/>
        </p:nvSpPr>
        <p:spPr>
          <a:xfrm>
            <a:off x="753019" y="1931699"/>
            <a:ext cx="5515806" cy="830997"/>
          </a:xfrm>
          <a:prstGeom prst="rect">
            <a:avLst/>
          </a:prstGeom>
          <a:noFill/>
        </p:spPr>
        <p:txBody>
          <a:bodyPr wrap="square" rtlCol="0">
            <a:spAutoFit/>
          </a:bodyPr>
          <a:lstStyle/>
          <a:p>
            <a:pPr defTabSz="914400"/>
            <a:r>
              <a:rPr lang="en-US" sz="2400" b="1" dirty="0" smtClean="0">
                <a:solidFill>
                  <a:schemeClr val="accent6"/>
                </a:solidFill>
                <a:cs typeface="Arial" pitchFamily="34" charset="0"/>
              </a:rPr>
              <a:t>Performance and policy outcomes were indeed uneven</a:t>
            </a:r>
            <a:endParaRPr lang="en-US" sz="2400" b="1" dirty="0">
              <a:solidFill>
                <a:schemeClr val="accent6"/>
              </a:solidFill>
              <a:cs typeface="Arial" pitchFamily="34" charset="0"/>
            </a:endParaRPr>
          </a:p>
        </p:txBody>
      </p:sp>
      <p:sp>
        <p:nvSpPr>
          <p:cNvPr id="16" name="TextBox 15"/>
          <p:cNvSpPr txBox="1"/>
          <p:nvPr/>
        </p:nvSpPr>
        <p:spPr>
          <a:xfrm>
            <a:off x="753019" y="3092637"/>
            <a:ext cx="6458486" cy="461665"/>
          </a:xfrm>
          <a:prstGeom prst="rect">
            <a:avLst/>
          </a:prstGeom>
          <a:noFill/>
        </p:spPr>
        <p:txBody>
          <a:bodyPr wrap="square" rtlCol="0">
            <a:spAutoFit/>
          </a:bodyPr>
          <a:lstStyle/>
          <a:p>
            <a:pPr defTabSz="914400"/>
            <a:r>
              <a:rPr lang="en-US" sz="2400" b="1" dirty="0" smtClean="0">
                <a:solidFill>
                  <a:schemeClr val="accent6"/>
                </a:solidFill>
                <a:cs typeface="Arial" pitchFamily="34" charset="0"/>
              </a:rPr>
              <a:t>The limits of conventional explanations</a:t>
            </a:r>
            <a:endParaRPr lang="en-US" sz="2400" b="1" dirty="0">
              <a:solidFill>
                <a:schemeClr val="accent6"/>
              </a:solidFill>
              <a:cs typeface="Arial" pitchFamily="34" charset="0"/>
            </a:endParaRPr>
          </a:p>
        </p:txBody>
      </p:sp>
      <p:sp>
        <p:nvSpPr>
          <p:cNvPr id="17" name="TextBox 16"/>
          <p:cNvSpPr txBox="1"/>
          <p:nvPr/>
        </p:nvSpPr>
        <p:spPr>
          <a:xfrm>
            <a:off x="753018" y="4104368"/>
            <a:ext cx="6750717" cy="1938992"/>
          </a:xfrm>
          <a:prstGeom prst="rect">
            <a:avLst/>
          </a:prstGeom>
          <a:noFill/>
        </p:spPr>
        <p:txBody>
          <a:bodyPr wrap="square" rtlCol="0">
            <a:spAutoFit/>
          </a:bodyPr>
          <a:lstStyle/>
          <a:p>
            <a:pPr defTabSz="914400"/>
            <a:r>
              <a:rPr lang="en-US" sz="2400" b="1" dirty="0" smtClean="0">
                <a:solidFill>
                  <a:schemeClr val="accent6"/>
                </a:solidFill>
                <a:cs typeface="Arial" pitchFamily="34" charset="0"/>
              </a:rPr>
              <a:t>The key was </a:t>
            </a:r>
            <a:r>
              <a:rPr lang="en-US" sz="2400" b="1" i="1" dirty="0" smtClean="0">
                <a:solidFill>
                  <a:schemeClr val="accent6"/>
                </a:solidFill>
                <a:cs typeface="Arial" pitchFamily="34" charset="0"/>
              </a:rPr>
              <a:t>interaction and dynamism </a:t>
            </a:r>
            <a:r>
              <a:rPr lang="en-US" sz="2400" b="1" dirty="0" smtClean="0">
                <a:solidFill>
                  <a:schemeClr val="accent6"/>
                </a:solidFill>
                <a:cs typeface="Arial" pitchFamily="34" charset="0"/>
              </a:rPr>
              <a:t>of three factors</a:t>
            </a:r>
          </a:p>
          <a:p>
            <a:pPr marL="800082" lvl="1" indent="-342900" defTabSz="914400">
              <a:buFont typeface="Wingdings" panose="05000000000000000000" pitchFamily="2" charset="2"/>
              <a:buChar char="§"/>
            </a:pPr>
            <a:r>
              <a:rPr lang="en-US" sz="2400" b="1" dirty="0" smtClean="0">
                <a:solidFill>
                  <a:schemeClr val="accent6"/>
                </a:solidFill>
                <a:cs typeface="Arial" pitchFamily="34" charset="0"/>
              </a:rPr>
              <a:t>Industrial structure </a:t>
            </a:r>
          </a:p>
          <a:p>
            <a:pPr marL="800082" lvl="1" indent="-342900" defTabSz="914400">
              <a:buFont typeface="Wingdings" panose="05000000000000000000" pitchFamily="2" charset="2"/>
              <a:buChar char="§"/>
            </a:pPr>
            <a:r>
              <a:rPr lang="en-US" sz="2400" b="1" dirty="0" smtClean="0">
                <a:solidFill>
                  <a:schemeClr val="accent6"/>
                </a:solidFill>
                <a:cs typeface="Arial" pitchFamily="34" charset="0"/>
              </a:rPr>
              <a:t>Linkage dynamics </a:t>
            </a:r>
          </a:p>
          <a:p>
            <a:pPr marL="800082" lvl="1" indent="-342900" defTabSz="914400">
              <a:buFont typeface="Wingdings" panose="05000000000000000000" pitchFamily="2" charset="2"/>
              <a:buChar char="§"/>
            </a:pPr>
            <a:r>
              <a:rPr lang="en-US" sz="2400" b="1" dirty="0" smtClean="0">
                <a:solidFill>
                  <a:schemeClr val="accent6"/>
                </a:solidFill>
                <a:cs typeface="Arial" pitchFamily="34" charset="0"/>
              </a:rPr>
              <a:t>Politics / political economy</a:t>
            </a:r>
            <a:r>
              <a:rPr lang="en-US" sz="2400" b="1" dirty="0" smtClean="0">
                <a:solidFill>
                  <a:srgbClr val="59452A"/>
                </a:solidFill>
                <a:cs typeface="Arial" pitchFamily="34" charset="0"/>
              </a:rPr>
              <a:t> </a:t>
            </a:r>
            <a:endParaRPr lang="en-US" sz="2400" b="1" dirty="0">
              <a:solidFill>
                <a:srgbClr val="59452A"/>
              </a:solidFill>
              <a:cs typeface="Arial" pitchFamily="34" charset="0"/>
            </a:endParaRPr>
          </a:p>
        </p:txBody>
      </p:sp>
      <p:sp>
        <p:nvSpPr>
          <p:cNvPr id="18" name="Oval 17"/>
          <p:cNvSpPr/>
          <p:nvPr>
            <p:custDataLst>
              <p:tags r:id="rId1"/>
            </p:custDataLst>
          </p:nvPr>
        </p:nvSpPr>
        <p:spPr>
          <a:xfrm>
            <a:off x="298502" y="2013321"/>
            <a:ext cx="304800" cy="3048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defTabSz="914400"/>
            <a:endParaRPr lang="en-US" sz="2000" b="1" dirty="0">
              <a:solidFill>
                <a:schemeClr val="accent6"/>
              </a:solidFill>
              <a:cs typeface="Arial" pitchFamily="34" charset="0"/>
            </a:endParaRPr>
          </a:p>
        </p:txBody>
      </p:sp>
      <p:sp>
        <p:nvSpPr>
          <p:cNvPr id="19" name="Oval 18"/>
          <p:cNvSpPr/>
          <p:nvPr>
            <p:custDataLst>
              <p:tags r:id="rId2"/>
            </p:custDataLst>
          </p:nvPr>
        </p:nvSpPr>
        <p:spPr>
          <a:xfrm>
            <a:off x="298502" y="3145797"/>
            <a:ext cx="304800" cy="324565"/>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defTabSz="914400"/>
            <a:endParaRPr lang="en-US" sz="2000" b="1" dirty="0">
              <a:solidFill>
                <a:schemeClr val="accent6"/>
              </a:solidFill>
              <a:cs typeface="Arial" pitchFamily="34" charset="0"/>
            </a:endParaRPr>
          </a:p>
        </p:txBody>
      </p:sp>
      <p:sp>
        <p:nvSpPr>
          <p:cNvPr id="20" name="Oval 19"/>
          <p:cNvSpPr/>
          <p:nvPr>
            <p:custDataLst>
              <p:tags r:id="rId3"/>
            </p:custDataLst>
          </p:nvPr>
        </p:nvSpPr>
        <p:spPr>
          <a:xfrm>
            <a:off x="298502" y="4223475"/>
            <a:ext cx="304800" cy="304800"/>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defTabSz="914400"/>
            <a:endParaRPr lang="en-US" sz="2000" b="1" dirty="0">
              <a:solidFill>
                <a:schemeClr val="accent6"/>
              </a:solidFill>
              <a:cs typeface="Arial" pitchFamily="34" charset="0"/>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Tree>
    <p:extLst>
      <p:ext uri="{BB962C8B-B14F-4D97-AF65-F5344CB8AC3E}">
        <p14:creationId xmlns:p14="http://schemas.microsoft.com/office/powerpoint/2010/main" val="38274902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14238" y="144389"/>
            <a:ext cx="8344685" cy="419864"/>
          </a:xfrm>
        </p:spPr>
        <p:txBody>
          <a:bodyPr/>
          <a:lstStyle/>
          <a:p>
            <a:pPr algn="ctr"/>
            <a:r>
              <a:rPr lang="en-US" sz="2800" dirty="0" smtClean="0">
                <a:solidFill>
                  <a:schemeClr val="accent6"/>
                </a:solidFill>
                <a:cs typeface="+mj-cs"/>
              </a:rPr>
              <a:t>II: </a:t>
            </a:r>
            <a:r>
              <a:rPr lang="en-US" sz="2800" dirty="0">
                <a:solidFill>
                  <a:schemeClr val="accent6"/>
                </a:solidFill>
                <a:cs typeface="+mj-cs"/>
              </a:rPr>
              <a:t>Policy learning </a:t>
            </a:r>
          </a:p>
        </p:txBody>
      </p:sp>
      <p:sp>
        <p:nvSpPr>
          <p:cNvPr id="63" name="Rectangle 4"/>
          <p:cNvSpPr>
            <a:spLocks noChangeArrowheads="1"/>
          </p:cNvSpPr>
          <p:nvPr>
            <p:custDataLst>
              <p:tags r:id="rId1"/>
            </p:custDataLst>
          </p:nvPr>
        </p:nvSpPr>
        <p:spPr bwMode="gray">
          <a:xfrm>
            <a:off x="455200" y="2089209"/>
            <a:ext cx="1539089" cy="994380"/>
          </a:xfrm>
          <a:prstGeom prst="rect">
            <a:avLst/>
          </a:prstGeom>
          <a:solidFill>
            <a:schemeClr val="bg1">
              <a:lumMod val="85000"/>
            </a:schemeClr>
          </a:solidFill>
          <a:ln w="19050" algn="ctr">
            <a:solidFill>
              <a:srgbClr val="FFFFFF"/>
            </a:solidFill>
            <a:miter lim="800000"/>
            <a:headEnd/>
            <a:tailEnd/>
          </a:ln>
          <a:effectLst>
            <a:outerShdw blurRad="50800" dist="38100" dir="2700000" algn="tl" rotWithShape="0">
              <a:prstClr val="black">
                <a:alpha val="40000"/>
              </a:prstClr>
            </a:outerShdw>
          </a:effectLst>
          <a:extLst/>
        </p:spPr>
        <p:txBody>
          <a:bodyPr vert="horz" wrap="square" lIns="34986" tIns="34986" rIns="34986" bIns="34986" numCol="1" anchor="ctr" anchorCtr="0" compatLnSpc="1">
            <a:prstTxWarp prst="textNoShape">
              <a:avLst/>
            </a:prstTxWarp>
          </a:bodyPr>
          <a:lstStyle/>
          <a:p>
            <a:pPr algn="ctr" defTabSz="685783" fontAlgn="base">
              <a:spcBef>
                <a:spcPct val="0"/>
              </a:spcBef>
              <a:spcAft>
                <a:spcPct val="0"/>
              </a:spcAft>
              <a:defRPr/>
            </a:pPr>
            <a:r>
              <a:rPr lang="en-US" altLang="zh-CN" b="1" kern="0" dirty="0" smtClean="0">
                <a:solidFill>
                  <a:schemeClr val="accent6"/>
                </a:solidFill>
                <a:ea typeface="ＭＳ Ｐゴシック"/>
              </a:rPr>
              <a:t>Learning by doing </a:t>
            </a:r>
            <a:endParaRPr lang="en-US" b="1" kern="0" dirty="0">
              <a:solidFill>
                <a:schemeClr val="accent6"/>
              </a:solidFill>
              <a:ea typeface="ＭＳ Ｐゴシック"/>
            </a:endParaRPr>
          </a:p>
        </p:txBody>
      </p:sp>
      <p:sp>
        <p:nvSpPr>
          <p:cNvPr id="64" name="Rectangle 4"/>
          <p:cNvSpPr>
            <a:spLocks noChangeArrowheads="1"/>
          </p:cNvSpPr>
          <p:nvPr>
            <p:custDataLst>
              <p:tags r:id="rId2"/>
            </p:custDataLst>
          </p:nvPr>
        </p:nvSpPr>
        <p:spPr bwMode="gray">
          <a:xfrm>
            <a:off x="476420" y="4072053"/>
            <a:ext cx="1517869" cy="652658"/>
          </a:xfrm>
          <a:prstGeom prst="rect">
            <a:avLst/>
          </a:prstGeom>
          <a:solidFill>
            <a:schemeClr val="bg1">
              <a:lumMod val="75000"/>
            </a:schemeClr>
          </a:solidFill>
          <a:ln w="19050" algn="ctr">
            <a:solidFill>
              <a:srgbClr val="FFFFFF"/>
            </a:solidFill>
            <a:miter lim="800000"/>
            <a:headEnd/>
            <a:tailEnd/>
          </a:ln>
          <a:effectLst>
            <a:outerShdw blurRad="50800" dist="38100" dir="2700000" algn="tl" rotWithShape="0">
              <a:prstClr val="black">
                <a:alpha val="40000"/>
              </a:prstClr>
            </a:outerShdw>
          </a:effectLst>
          <a:extLst/>
        </p:spPr>
        <p:txBody>
          <a:bodyPr vert="horz" wrap="square" lIns="34986" tIns="34986" rIns="34986" bIns="34986" numCol="1" anchor="ctr" anchorCtr="0" compatLnSpc="1">
            <a:prstTxWarp prst="textNoShape">
              <a:avLst/>
            </a:prstTxWarp>
          </a:bodyPr>
          <a:lstStyle/>
          <a:p>
            <a:pPr algn="ctr" defTabSz="685783" fontAlgn="base">
              <a:spcBef>
                <a:spcPct val="0"/>
              </a:spcBef>
              <a:spcAft>
                <a:spcPct val="0"/>
              </a:spcAft>
              <a:defRPr/>
            </a:pPr>
            <a:r>
              <a:rPr lang="en-US" altLang="zh-CN" b="1" kern="0" dirty="0" smtClean="0">
                <a:solidFill>
                  <a:schemeClr val="accent6"/>
                </a:solidFill>
                <a:ea typeface="ＭＳ Ｐゴシック"/>
              </a:rPr>
              <a:t>Emulation</a:t>
            </a:r>
            <a:r>
              <a:rPr lang="en-US" altLang="zh-CN" b="1" kern="0" dirty="0" smtClean="0">
                <a:solidFill>
                  <a:srgbClr val="CE6B29"/>
                </a:solidFill>
                <a:ea typeface="ＭＳ Ｐゴシック"/>
              </a:rPr>
              <a:t> </a:t>
            </a:r>
            <a:endParaRPr lang="en-US" b="1" kern="0" dirty="0">
              <a:solidFill>
                <a:srgbClr val="CE6B29"/>
              </a:solidFill>
              <a:ea typeface="ＭＳ Ｐゴシック"/>
            </a:endParaRPr>
          </a:p>
        </p:txBody>
      </p:sp>
      <p:sp>
        <p:nvSpPr>
          <p:cNvPr id="66" name="Rectangle 4"/>
          <p:cNvSpPr>
            <a:spLocks noChangeArrowheads="1"/>
          </p:cNvSpPr>
          <p:nvPr>
            <p:custDataLst>
              <p:tags r:id="rId3"/>
            </p:custDataLst>
          </p:nvPr>
        </p:nvSpPr>
        <p:spPr bwMode="gray">
          <a:xfrm>
            <a:off x="553384" y="5876357"/>
            <a:ext cx="1476338" cy="688432"/>
          </a:xfrm>
          <a:prstGeom prst="rect">
            <a:avLst/>
          </a:prstGeom>
          <a:solidFill>
            <a:schemeClr val="bg1">
              <a:lumMod val="75000"/>
            </a:schemeClr>
          </a:solidFill>
          <a:ln w="19050" algn="ctr">
            <a:solidFill>
              <a:srgbClr val="FFFFFF"/>
            </a:solidFill>
            <a:miter lim="800000"/>
            <a:headEnd/>
            <a:tailEnd/>
          </a:ln>
          <a:effectLst>
            <a:outerShdw blurRad="50800" dist="38100" dir="2700000" algn="tl" rotWithShape="0">
              <a:prstClr val="black">
                <a:alpha val="40000"/>
              </a:prstClr>
            </a:outerShdw>
          </a:effectLst>
          <a:extLst/>
        </p:spPr>
        <p:txBody>
          <a:bodyPr vert="horz" wrap="square" lIns="34986" tIns="34986" rIns="34986" bIns="34986" numCol="1" anchor="ctr" anchorCtr="0" compatLnSpc="1">
            <a:prstTxWarp prst="textNoShape">
              <a:avLst/>
            </a:prstTxWarp>
          </a:bodyPr>
          <a:lstStyle/>
          <a:p>
            <a:pPr algn="ctr" defTabSz="685783" fontAlgn="base">
              <a:spcBef>
                <a:spcPct val="0"/>
              </a:spcBef>
              <a:spcAft>
                <a:spcPct val="0"/>
              </a:spcAft>
              <a:defRPr/>
            </a:pPr>
            <a:r>
              <a:rPr lang="en-US" altLang="zh-CN" b="1" kern="0" dirty="0" smtClean="0">
                <a:solidFill>
                  <a:schemeClr val="accent6"/>
                </a:solidFill>
                <a:ea typeface="ＭＳ Ｐゴシック"/>
              </a:rPr>
              <a:t>Coping devices</a:t>
            </a:r>
            <a:endParaRPr lang="en-US" b="1" kern="0" dirty="0">
              <a:solidFill>
                <a:schemeClr val="accent6"/>
              </a:solidFill>
              <a:ea typeface="ＭＳ Ｐゴシック"/>
            </a:endParaRPr>
          </a:p>
        </p:txBody>
      </p:sp>
      <p:sp>
        <p:nvSpPr>
          <p:cNvPr id="76" name="Rectangle 75"/>
          <p:cNvSpPr/>
          <p:nvPr/>
        </p:nvSpPr>
        <p:spPr>
          <a:xfrm>
            <a:off x="2161912" y="2465824"/>
            <a:ext cx="6951572" cy="1061829"/>
          </a:xfrm>
          <a:prstGeom prst="rect">
            <a:avLst/>
          </a:prstGeom>
        </p:spPr>
        <p:txBody>
          <a:bodyPr wrap="square">
            <a:spAutoFit/>
          </a:bodyPr>
          <a:lstStyle/>
          <a:p>
            <a:r>
              <a:rPr lang="en-US" sz="1400" dirty="0">
                <a:solidFill>
                  <a:srgbClr val="59452A"/>
                </a:solidFill>
              </a:rPr>
              <a:t> </a:t>
            </a:r>
            <a:r>
              <a:rPr lang="en-US" sz="1400" dirty="0" smtClean="0">
                <a:solidFill>
                  <a:srgbClr val="59452A"/>
                </a:solidFill>
              </a:rPr>
              <a:t>      </a:t>
            </a:r>
            <a:r>
              <a:rPr lang="en-US" sz="2000" b="1" dirty="0" smtClean="0">
                <a:solidFill>
                  <a:schemeClr val="accent6"/>
                </a:solidFill>
              </a:rPr>
              <a:t>From successes and failures: failing better</a:t>
            </a:r>
          </a:p>
          <a:p>
            <a:endParaRPr lang="en-US" sz="2000" b="1" dirty="0">
              <a:solidFill>
                <a:schemeClr val="accent6"/>
              </a:solidFill>
            </a:endParaRPr>
          </a:p>
          <a:p>
            <a:r>
              <a:rPr lang="en-US" sz="1400" b="1" dirty="0">
                <a:solidFill>
                  <a:schemeClr val="accent6"/>
                </a:solidFill>
              </a:rPr>
              <a:t> </a:t>
            </a:r>
            <a:r>
              <a:rPr lang="en-US" sz="1400" b="1" dirty="0" smtClean="0">
                <a:solidFill>
                  <a:schemeClr val="accent6"/>
                </a:solidFill>
              </a:rPr>
              <a:t>     	</a:t>
            </a:r>
            <a:endParaRPr lang="en-US" sz="1400" dirty="0">
              <a:solidFill>
                <a:srgbClr val="59452A"/>
              </a:solidFill>
            </a:endParaRPr>
          </a:p>
          <a:p>
            <a:endParaRPr lang="en-US" sz="900" dirty="0">
              <a:solidFill>
                <a:srgbClr val="59452A"/>
              </a:solidFill>
            </a:endParaRPr>
          </a:p>
        </p:txBody>
      </p:sp>
      <p:sp>
        <p:nvSpPr>
          <p:cNvPr id="88" name="Rectangle 87"/>
          <p:cNvSpPr/>
          <p:nvPr/>
        </p:nvSpPr>
        <p:spPr>
          <a:xfrm>
            <a:off x="2272355" y="3514145"/>
            <a:ext cx="5410490" cy="400110"/>
          </a:xfrm>
          <a:prstGeom prst="rect">
            <a:avLst/>
          </a:prstGeom>
        </p:spPr>
        <p:txBody>
          <a:bodyPr wrap="square">
            <a:spAutoFit/>
          </a:bodyPr>
          <a:lstStyle/>
          <a:p>
            <a:r>
              <a:rPr lang="en-US" sz="1400" dirty="0" smtClean="0">
                <a:solidFill>
                  <a:srgbClr val="59452A"/>
                </a:solidFill>
              </a:rPr>
              <a:t>      </a:t>
            </a:r>
            <a:r>
              <a:rPr lang="en-US" sz="2000" b="1" dirty="0" smtClean="0">
                <a:solidFill>
                  <a:schemeClr val="accent6"/>
                </a:solidFill>
              </a:rPr>
              <a:t>Learning from role models and copying </a:t>
            </a:r>
            <a:endParaRPr lang="en-US" sz="2000" b="1" dirty="0">
              <a:solidFill>
                <a:schemeClr val="accent6"/>
              </a:solidFill>
            </a:endParaRPr>
          </a:p>
        </p:txBody>
      </p:sp>
      <p:cxnSp>
        <p:nvCxnSpPr>
          <p:cNvPr id="94" name="Straight Connector 93"/>
          <p:cNvCxnSpPr/>
          <p:nvPr/>
        </p:nvCxnSpPr>
        <p:spPr>
          <a:xfrm>
            <a:off x="1276014" y="3445471"/>
            <a:ext cx="7346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9" name="Rectangle 98"/>
          <p:cNvSpPr/>
          <p:nvPr/>
        </p:nvSpPr>
        <p:spPr>
          <a:xfrm>
            <a:off x="2631393" y="4147773"/>
            <a:ext cx="6159186" cy="1831271"/>
          </a:xfrm>
          <a:prstGeom prst="rect">
            <a:avLst/>
          </a:prstGeom>
        </p:spPr>
        <p:txBody>
          <a:bodyPr wrap="square">
            <a:spAutoFit/>
          </a:bodyPr>
          <a:lstStyle/>
          <a:p>
            <a:r>
              <a:rPr lang="en-US" b="1" dirty="0" smtClean="0">
                <a:solidFill>
                  <a:schemeClr val="accent6"/>
                </a:solidFill>
              </a:rPr>
              <a:t>Export </a:t>
            </a:r>
            <a:r>
              <a:rPr lang="en-US" b="1" dirty="0">
                <a:solidFill>
                  <a:schemeClr val="accent6"/>
                </a:solidFill>
              </a:rPr>
              <a:t>discipline and manufacturing focus </a:t>
            </a:r>
            <a:r>
              <a:rPr lang="en-US" b="1" dirty="0" smtClean="0">
                <a:solidFill>
                  <a:schemeClr val="accent6"/>
                </a:solidFill>
              </a:rPr>
              <a:t>		</a:t>
            </a:r>
          </a:p>
          <a:p>
            <a:r>
              <a:rPr lang="en-US" b="1" dirty="0" smtClean="0">
                <a:solidFill>
                  <a:schemeClr val="accent6"/>
                </a:solidFill>
              </a:rPr>
              <a:t>Reciprocal </a:t>
            </a:r>
            <a:r>
              <a:rPr lang="en-US" b="1" dirty="0">
                <a:solidFill>
                  <a:schemeClr val="accent6"/>
                </a:solidFill>
              </a:rPr>
              <a:t>monitoring system </a:t>
            </a:r>
          </a:p>
          <a:p>
            <a:r>
              <a:rPr lang="en-US" b="1" dirty="0">
                <a:solidFill>
                  <a:schemeClr val="accent6"/>
                </a:solidFill>
              </a:rPr>
              <a:t>       </a:t>
            </a:r>
            <a:r>
              <a:rPr lang="en-US" b="1" dirty="0" smtClean="0">
                <a:solidFill>
                  <a:schemeClr val="accent6"/>
                </a:solidFill>
              </a:rPr>
              <a:t>       </a:t>
            </a:r>
            <a:endParaRPr lang="en-US" b="1" dirty="0">
              <a:solidFill>
                <a:schemeClr val="accent6"/>
              </a:solidFill>
            </a:endParaRPr>
          </a:p>
          <a:p>
            <a:r>
              <a:rPr lang="en-US" b="1" dirty="0" smtClean="0">
                <a:solidFill>
                  <a:schemeClr val="accent6"/>
                </a:solidFill>
              </a:rPr>
              <a:t>Selectivity </a:t>
            </a:r>
            <a:r>
              <a:rPr lang="en-US" b="1" dirty="0">
                <a:solidFill>
                  <a:schemeClr val="accent6"/>
                </a:solidFill>
              </a:rPr>
              <a:t>on productive rather than </a:t>
            </a:r>
            <a:r>
              <a:rPr lang="en-US" b="1" dirty="0" smtClean="0">
                <a:solidFill>
                  <a:schemeClr val="accent6"/>
                </a:solidFill>
              </a:rPr>
              <a:t>political </a:t>
            </a:r>
            <a:r>
              <a:rPr lang="en-US" b="1" dirty="0">
                <a:solidFill>
                  <a:schemeClr val="accent6"/>
                </a:solidFill>
              </a:rPr>
              <a:t>grounds </a:t>
            </a:r>
          </a:p>
          <a:p>
            <a:r>
              <a:rPr lang="en-US" sz="1400" b="1" dirty="0">
                <a:solidFill>
                  <a:schemeClr val="accent6"/>
                </a:solidFill>
              </a:rPr>
              <a:t>       </a:t>
            </a:r>
            <a:endParaRPr lang="en-US" sz="1400" b="1" dirty="0" smtClean="0">
              <a:solidFill>
                <a:schemeClr val="accent6"/>
              </a:solidFill>
            </a:endParaRPr>
          </a:p>
          <a:p>
            <a:r>
              <a:rPr lang="en-US" sz="900" dirty="0" smtClean="0">
                <a:solidFill>
                  <a:srgbClr val="59452A"/>
                </a:solidFill>
              </a:rPr>
              <a:t>  </a:t>
            </a:r>
            <a:endParaRPr lang="en-US" sz="1400" dirty="0" smtClean="0">
              <a:solidFill>
                <a:srgbClr val="59452A"/>
              </a:solidFill>
            </a:endParaRPr>
          </a:p>
        </p:txBody>
      </p:sp>
      <p:cxnSp>
        <p:nvCxnSpPr>
          <p:cNvPr id="104" name="Straight Connector 103"/>
          <p:cNvCxnSpPr/>
          <p:nvPr/>
        </p:nvCxnSpPr>
        <p:spPr>
          <a:xfrm>
            <a:off x="1235354" y="5707259"/>
            <a:ext cx="7346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183685" y="5779245"/>
            <a:ext cx="4971259" cy="677108"/>
          </a:xfrm>
          <a:prstGeom prst="rect">
            <a:avLst/>
          </a:prstGeom>
        </p:spPr>
        <p:txBody>
          <a:bodyPr wrap="square">
            <a:spAutoFit/>
          </a:bodyPr>
          <a:lstStyle/>
          <a:p>
            <a:endParaRPr lang="en-US" sz="900" dirty="0">
              <a:solidFill>
                <a:srgbClr val="59452A"/>
              </a:solidFill>
            </a:endParaRPr>
          </a:p>
          <a:p>
            <a:endParaRPr lang="en-US" sz="900" dirty="0" smtClean="0">
              <a:solidFill>
                <a:srgbClr val="59452A"/>
              </a:solidFill>
            </a:endParaRPr>
          </a:p>
          <a:p>
            <a:r>
              <a:rPr lang="en-US" sz="1400" dirty="0">
                <a:solidFill>
                  <a:srgbClr val="59452A"/>
                </a:solidFill>
              </a:rPr>
              <a:t> </a:t>
            </a:r>
            <a:r>
              <a:rPr lang="en-US" sz="1400" dirty="0" smtClean="0">
                <a:solidFill>
                  <a:srgbClr val="59452A"/>
                </a:solidFill>
              </a:rPr>
              <a:t>       </a:t>
            </a:r>
            <a:r>
              <a:rPr lang="en-US" sz="2000" b="1" dirty="0" smtClean="0">
                <a:solidFill>
                  <a:schemeClr val="accent6"/>
                </a:solidFill>
              </a:rPr>
              <a:t>e.g. ‘latitude for performance’ </a:t>
            </a:r>
          </a:p>
        </p:txBody>
      </p:sp>
      <p:grpSp>
        <p:nvGrpSpPr>
          <p:cNvPr id="61" name="McK Moon"/>
          <p:cNvGrpSpPr>
            <a:grpSpLocks noChangeAspect="1"/>
          </p:cNvGrpSpPr>
          <p:nvPr>
            <p:custDataLst>
              <p:tags r:id="rId4"/>
            </p:custDataLst>
          </p:nvPr>
        </p:nvGrpSpPr>
        <p:grpSpPr bwMode="auto">
          <a:xfrm>
            <a:off x="2385647" y="4237520"/>
            <a:ext cx="190500" cy="190500"/>
            <a:chOff x="1600" y="1600"/>
            <a:chExt cx="160" cy="160"/>
          </a:xfrm>
          <a:solidFill>
            <a:schemeClr val="bg1">
              <a:lumMod val="75000"/>
            </a:schemeClr>
          </a:solidFill>
        </p:grpSpPr>
        <p:sp>
          <p:nvSpPr>
            <p:cNvPr id="62" name="Oval 90"/>
            <p:cNvSpPr>
              <a:spLocks noChangeAspect="1" noChangeArrowheads="1"/>
            </p:cNvSpPr>
            <p:nvPr>
              <p:custDataLst>
                <p:tags r:id="rId11"/>
              </p:custDataLst>
            </p:nvPr>
          </p:nvSpPr>
          <p:spPr bwMode="auto">
            <a:xfrm>
              <a:off x="1600" y="1600"/>
              <a:ext cx="160" cy="160"/>
            </a:xfrm>
            <a:prstGeom prst="ellips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sp>
          <p:nvSpPr>
            <p:cNvPr id="67" name="Arc 91"/>
            <p:cNvSpPr>
              <a:spLocks noChangeAspect="1"/>
            </p:cNvSpPr>
            <p:nvPr>
              <p:custDataLst>
                <p:tags r:id="rId12"/>
              </p:custDataLst>
            </p:nvPr>
          </p:nvSpPr>
          <p:spPr bwMode="black">
            <a:xfrm>
              <a:off x="1600" y="1600"/>
              <a:ext cx="160" cy="160"/>
            </a:xfrm>
            <a:prstGeom prst="arc">
              <a:avLst>
                <a:gd name="adj1" fmla="val 16200000"/>
                <a:gd name="adj2" fmla="val 16200000"/>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grpSp>
      <p:grpSp>
        <p:nvGrpSpPr>
          <p:cNvPr id="68" name="McK Moon"/>
          <p:cNvGrpSpPr>
            <a:grpSpLocks noChangeAspect="1"/>
          </p:cNvGrpSpPr>
          <p:nvPr>
            <p:custDataLst>
              <p:tags r:id="rId5"/>
            </p:custDataLst>
          </p:nvPr>
        </p:nvGrpSpPr>
        <p:grpSpPr bwMode="auto">
          <a:xfrm>
            <a:off x="2385647" y="4779555"/>
            <a:ext cx="190500" cy="190500"/>
            <a:chOff x="1600" y="1600"/>
            <a:chExt cx="160" cy="160"/>
          </a:xfrm>
          <a:solidFill>
            <a:schemeClr val="bg1">
              <a:lumMod val="75000"/>
            </a:schemeClr>
          </a:solidFill>
        </p:grpSpPr>
        <p:sp>
          <p:nvSpPr>
            <p:cNvPr id="70" name="Oval 90"/>
            <p:cNvSpPr>
              <a:spLocks noChangeAspect="1" noChangeArrowheads="1"/>
            </p:cNvSpPr>
            <p:nvPr>
              <p:custDataLst>
                <p:tags r:id="rId9"/>
              </p:custDataLst>
            </p:nvPr>
          </p:nvSpPr>
          <p:spPr bwMode="auto">
            <a:xfrm>
              <a:off x="1600" y="1600"/>
              <a:ext cx="160" cy="160"/>
            </a:xfrm>
            <a:prstGeom prst="ellips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sp>
          <p:nvSpPr>
            <p:cNvPr id="77" name="Arc 91"/>
            <p:cNvSpPr>
              <a:spLocks noChangeAspect="1"/>
            </p:cNvSpPr>
            <p:nvPr>
              <p:custDataLst>
                <p:tags r:id="rId10"/>
              </p:custDataLst>
            </p:nvPr>
          </p:nvSpPr>
          <p:spPr bwMode="black">
            <a:xfrm>
              <a:off x="1600" y="1600"/>
              <a:ext cx="160" cy="160"/>
            </a:xfrm>
            <a:prstGeom prst="arc">
              <a:avLst>
                <a:gd name="adj1" fmla="val 16200000"/>
                <a:gd name="adj2" fmla="val 16200000"/>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grpSp>
      <p:grpSp>
        <p:nvGrpSpPr>
          <p:cNvPr id="78" name="McK Moon"/>
          <p:cNvGrpSpPr>
            <a:grpSpLocks noChangeAspect="1"/>
          </p:cNvGrpSpPr>
          <p:nvPr>
            <p:custDataLst>
              <p:tags r:id="rId6"/>
            </p:custDataLst>
          </p:nvPr>
        </p:nvGrpSpPr>
        <p:grpSpPr bwMode="auto">
          <a:xfrm>
            <a:off x="2387295" y="5320657"/>
            <a:ext cx="190500" cy="190500"/>
            <a:chOff x="1600" y="1600"/>
            <a:chExt cx="160" cy="160"/>
          </a:xfrm>
          <a:solidFill>
            <a:schemeClr val="bg1">
              <a:lumMod val="75000"/>
            </a:schemeClr>
          </a:solidFill>
        </p:grpSpPr>
        <p:sp>
          <p:nvSpPr>
            <p:cNvPr id="79" name="Oval 90"/>
            <p:cNvSpPr>
              <a:spLocks noChangeAspect="1" noChangeArrowheads="1"/>
            </p:cNvSpPr>
            <p:nvPr>
              <p:custDataLst>
                <p:tags r:id="rId7"/>
              </p:custDataLst>
            </p:nvPr>
          </p:nvSpPr>
          <p:spPr bwMode="auto">
            <a:xfrm>
              <a:off x="1600" y="1600"/>
              <a:ext cx="160" cy="160"/>
            </a:xfrm>
            <a:prstGeom prst="ellipse">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sp>
          <p:nvSpPr>
            <p:cNvPr id="80" name="Arc 91"/>
            <p:cNvSpPr>
              <a:spLocks noChangeAspect="1"/>
            </p:cNvSpPr>
            <p:nvPr>
              <p:custDataLst>
                <p:tags r:id="rId8"/>
              </p:custDataLst>
            </p:nvPr>
          </p:nvSpPr>
          <p:spPr bwMode="black">
            <a:xfrm>
              <a:off x="1600" y="1600"/>
              <a:ext cx="160" cy="160"/>
            </a:xfrm>
            <a:prstGeom prst="arc">
              <a:avLst>
                <a:gd name="adj1" fmla="val 16200000"/>
                <a:gd name="adj2" fmla="val 16200000"/>
              </a:avLst>
            </a:prstGeom>
            <a:grp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dirty="0">
                <a:solidFill>
                  <a:srgbClr val="59452A"/>
                </a:solidFill>
              </a:endParaRPr>
            </a:p>
          </p:txBody>
        </p:sp>
      </p:grpSp>
      <p:sp>
        <p:nvSpPr>
          <p:cNvPr id="6" name="Slide Number Placeholder 5"/>
          <p:cNvSpPr>
            <a:spLocks noGrp="1"/>
          </p:cNvSpPr>
          <p:nvPr>
            <p:ph type="sldNum" sz="quarter" idx="12"/>
          </p:nvPr>
        </p:nvSpPr>
        <p:spPr>
          <a:xfrm>
            <a:off x="8527281" y="6517985"/>
            <a:ext cx="190010" cy="139864"/>
          </a:xfrm>
        </p:spPr>
        <p:txBody>
          <a:bodyPr/>
          <a:lstStyle/>
          <a:p>
            <a:fld id="{DE7B77F3-E5D6-4689-B511-0858D520C90F}" type="slidenum">
              <a:rPr lang="en-US" sz="1050" smtClean="0">
                <a:solidFill>
                  <a:srgbClr val="000000"/>
                </a:solidFill>
              </a:rPr>
              <a:pPr/>
              <a:t>4</a:t>
            </a:fld>
            <a:endParaRPr lang="en-US" sz="1050" dirty="0">
              <a:solidFill>
                <a:srgbClr val="000000"/>
              </a:solidFill>
            </a:endParaRPr>
          </a:p>
        </p:txBody>
      </p:sp>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
        <p:nvSpPr>
          <p:cNvPr id="45" name="Rectangle 44"/>
          <p:cNvSpPr/>
          <p:nvPr/>
        </p:nvSpPr>
        <p:spPr>
          <a:xfrm>
            <a:off x="1464858" y="834305"/>
            <a:ext cx="5595818" cy="1323439"/>
          </a:xfrm>
          <a:prstGeom prst="rect">
            <a:avLst/>
          </a:prstGeom>
        </p:spPr>
        <p:txBody>
          <a:bodyPr wrap="square" anchor="ctr">
            <a:spAutoFit/>
          </a:bodyPr>
          <a:lstStyle/>
          <a:p>
            <a:r>
              <a:rPr lang="en-US" sz="1600" b="1" dirty="0" smtClean="0">
                <a:solidFill>
                  <a:schemeClr val="accent6"/>
                </a:solidFill>
              </a:rPr>
              <a:t>“</a:t>
            </a:r>
            <a:r>
              <a:rPr lang="en-US" sz="1600" b="1" dirty="0">
                <a:solidFill>
                  <a:schemeClr val="accent6"/>
                </a:solidFill>
              </a:rPr>
              <a:t>Diversity notwithstanding, all late industrializers have in common </a:t>
            </a:r>
            <a:r>
              <a:rPr lang="en-US" sz="1600" b="1" dirty="0" smtClean="0">
                <a:solidFill>
                  <a:schemeClr val="accent6"/>
                </a:solidFill>
              </a:rPr>
              <a:t>industrialization </a:t>
            </a:r>
            <a:r>
              <a:rPr lang="en-US" sz="1600" b="1" dirty="0">
                <a:solidFill>
                  <a:schemeClr val="accent6"/>
                </a:solidFill>
              </a:rPr>
              <a:t>on the basis of learning, which has conditioned how 	they have behaved.”  		</a:t>
            </a:r>
          </a:p>
          <a:p>
            <a:r>
              <a:rPr lang="en-US" sz="1600" b="1" dirty="0">
                <a:solidFill>
                  <a:schemeClr val="accent6"/>
                </a:solidFill>
              </a:rPr>
              <a:t>			</a:t>
            </a:r>
            <a:r>
              <a:rPr lang="en-US" sz="1600" b="1" dirty="0" smtClean="0">
                <a:solidFill>
                  <a:schemeClr val="accent6"/>
                </a:solidFill>
              </a:rPr>
              <a:t>                    Alice </a:t>
            </a:r>
            <a:r>
              <a:rPr lang="en-US" sz="1600" b="1" dirty="0">
                <a:solidFill>
                  <a:schemeClr val="accent6"/>
                </a:solidFill>
              </a:rPr>
              <a:t>Amsden</a:t>
            </a:r>
          </a:p>
        </p:txBody>
      </p:sp>
    </p:spTree>
    <p:extLst>
      <p:ext uri="{BB962C8B-B14F-4D97-AF65-F5344CB8AC3E}">
        <p14:creationId xmlns:p14="http://schemas.microsoft.com/office/powerpoint/2010/main" val="55679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1935983" y="1932265"/>
            <a:ext cx="4818417" cy="288324"/>
            <a:chOff x="2154459" y="1559018"/>
            <a:chExt cx="4026672" cy="1096294"/>
          </a:xfrm>
        </p:grpSpPr>
        <p:sp>
          <p:nvSpPr>
            <p:cNvPr id="13" name="TextBox 12"/>
            <p:cNvSpPr txBox="1"/>
            <p:nvPr/>
          </p:nvSpPr>
          <p:spPr>
            <a:xfrm>
              <a:off x="2154459" y="1559018"/>
              <a:ext cx="4026672" cy="398614"/>
            </a:xfrm>
            <a:prstGeom prst="rect">
              <a:avLst/>
            </a:prstGeom>
            <a:noFill/>
          </p:spPr>
          <p:txBody>
            <a:bodyPr wrap="square" rtlCol="0">
              <a:noAutofit/>
            </a:bodyPr>
            <a:lstStyle/>
            <a:p>
              <a:pPr>
                <a:lnSpc>
                  <a:spcPct val="90000"/>
                </a:lnSpc>
                <a:buClr>
                  <a:schemeClr val="tx2"/>
                </a:buClr>
              </a:pPr>
              <a:endParaRPr lang="en-US" sz="1600" b="1" dirty="0" smtClean="0">
                <a:solidFill>
                  <a:srgbClr val="9B242D"/>
                </a:solidFill>
              </a:endParaRPr>
            </a:p>
          </p:txBody>
        </p:sp>
        <p:sp>
          <p:nvSpPr>
            <p:cNvPr id="14" name="TextBox 13"/>
            <p:cNvSpPr txBox="1"/>
            <p:nvPr/>
          </p:nvSpPr>
          <p:spPr>
            <a:xfrm>
              <a:off x="3834305" y="2286026"/>
              <a:ext cx="1889760" cy="369286"/>
            </a:xfrm>
            <a:prstGeom prst="rect">
              <a:avLst/>
            </a:prstGeom>
            <a:noFill/>
          </p:spPr>
          <p:txBody>
            <a:bodyPr wrap="square" rtlCol="0">
              <a:noAutofit/>
            </a:bodyPr>
            <a:lstStyle/>
            <a:p>
              <a:pPr>
                <a:lnSpc>
                  <a:spcPct val="90000"/>
                </a:lnSpc>
                <a:spcBef>
                  <a:spcPct val="20000"/>
                </a:spcBef>
                <a:buClr>
                  <a:schemeClr val="tx2"/>
                </a:buClr>
              </a:pPr>
              <a:endParaRPr lang="en-US" sz="1000" b="1" dirty="0" smtClean="0">
                <a:solidFill>
                  <a:schemeClr val="accent2">
                    <a:lumMod val="60000"/>
                    <a:lumOff val="40000"/>
                  </a:schemeClr>
                </a:solidFill>
              </a:endParaRPr>
            </a:p>
          </p:txBody>
        </p:sp>
      </p:grpSp>
      <p:sp>
        <p:nvSpPr>
          <p:cNvPr id="28" name="Content Placeholder 7"/>
          <p:cNvSpPr txBox="1">
            <a:spLocks/>
          </p:cNvSpPr>
          <p:nvPr/>
        </p:nvSpPr>
        <p:spPr>
          <a:xfrm>
            <a:off x="-566623" y="515510"/>
            <a:ext cx="8657167" cy="442382"/>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accent6"/>
                </a:solidFill>
                <a:cs typeface="Arial"/>
              </a:rPr>
              <a:t>III: Industrial policy in 21st century Africa </a:t>
            </a:r>
            <a:endParaRPr lang="en-US" sz="2800" dirty="0" smtClean="0">
              <a:solidFill>
                <a:schemeClr val="accent6"/>
              </a:solidFill>
            </a:endParaRPr>
          </a:p>
        </p:txBody>
      </p:sp>
      <p:sp>
        <p:nvSpPr>
          <p:cNvPr id="38" name="TextBox 37"/>
          <p:cNvSpPr txBox="1"/>
          <p:nvPr/>
        </p:nvSpPr>
        <p:spPr>
          <a:xfrm>
            <a:off x="240224" y="984214"/>
            <a:ext cx="8209933" cy="5324535"/>
          </a:xfrm>
          <a:prstGeom prst="rect">
            <a:avLst/>
          </a:prstGeom>
          <a:noFill/>
        </p:spPr>
        <p:txBody>
          <a:bodyPr wrap="square" rtlCol="0">
            <a:spAutoFit/>
          </a:bodyPr>
          <a:lstStyle/>
          <a:p>
            <a:pPr marL="285750" indent="-285750" fontAlgn="t">
              <a:lnSpc>
                <a:spcPct val="200000"/>
              </a:lnSpc>
              <a:buFont typeface="Wingdings" panose="05000000000000000000" pitchFamily="2" charset="2"/>
              <a:buChar char="§"/>
            </a:pPr>
            <a:r>
              <a:rPr lang="en-US" sz="2000" b="1" dirty="0" smtClean="0">
                <a:solidFill>
                  <a:schemeClr val="accent6"/>
                </a:solidFill>
              </a:rPr>
              <a:t>Industrial </a:t>
            </a:r>
            <a:r>
              <a:rPr lang="en-US" sz="2000" b="1" dirty="0">
                <a:solidFill>
                  <a:schemeClr val="accent6"/>
                </a:solidFill>
              </a:rPr>
              <a:t>policy works in Africa ! But colossal challenge </a:t>
            </a:r>
            <a:r>
              <a:rPr lang="en-US" sz="2000" b="1" dirty="0" smtClean="0">
                <a:solidFill>
                  <a:schemeClr val="accent6"/>
                </a:solidFill>
              </a:rPr>
              <a:t> </a:t>
            </a:r>
            <a:endParaRPr lang="en-US" sz="2000" b="1" dirty="0">
              <a:solidFill>
                <a:schemeClr val="accent6"/>
              </a:solidFill>
            </a:endParaRPr>
          </a:p>
          <a:p>
            <a:pPr marL="285750" indent="-285750" fontAlgn="t">
              <a:lnSpc>
                <a:spcPct val="200000"/>
              </a:lnSpc>
              <a:buFont typeface="Wingdings" panose="05000000000000000000" pitchFamily="2" charset="2"/>
              <a:buChar char="§"/>
            </a:pPr>
            <a:r>
              <a:rPr lang="en-US" sz="2000" b="1" dirty="0">
                <a:solidFill>
                  <a:schemeClr val="accent6"/>
                </a:solidFill>
              </a:rPr>
              <a:t>Industrial policy matters, the State matters!</a:t>
            </a:r>
            <a:r>
              <a:rPr lang="en-US" sz="1600" b="1" dirty="0" smtClean="0">
                <a:solidFill>
                  <a:schemeClr val="accent6"/>
                </a:solidFill>
                <a:cs typeface="Arial" pitchFamily="34" charset="0"/>
              </a:rPr>
              <a:t>	</a:t>
            </a:r>
          </a:p>
          <a:p>
            <a:pPr defTabSz="914400"/>
            <a:endParaRPr lang="en-US" sz="1400" b="1" dirty="0" smtClean="0">
              <a:solidFill>
                <a:schemeClr val="accent6"/>
              </a:solidFill>
              <a:cs typeface="Arial" pitchFamily="34" charset="0"/>
            </a:endParaRPr>
          </a:p>
          <a:p>
            <a:pPr defTabSz="914400"/>
            <a:r>
              <a:rPr lang="en-US" sz="1500" b="1" dirty="0" smtClean="0">
                <a:solidFill>
                  <a:schemeClr val="accent6"/>
                </a:solidFill>
                <a:cs typeface="Arial" pitchFamily="34" charset="0"/>
              </a:rPr>
              <a:t>For </a:t>
            </a:r>
            <a:r>
              <a:rPr lang="en-US" sz="1500" b="1" dirty="0">
                <a:solidFill>
                  <a:schemeClr val="accent6"/>
                </a:solidFill>
                <a:cs typeface="Arial" pitchFamily="34" charset="0"/>
              </a:rPr>
              <a:t>centuries, England had relied on protection, has carried it </a:t>
            </a:r>
            <a:r>
              <a:rPr lang="en-US" sz="1500" b="1" dirty="0" smtClean="0">
                <a:solidFill>
                  <a:schemeClr val="accent6"/>
                </a:solidFill>
                <a:cs typeface="Arial" pitchFamily="34" charset="0"/>
              </a:rPr>
              <a:t>to extremes </a:t>
            </a:r>
            <a:r>
              <a:rPr lang="en-US" sz="1500" b="1" dirty="0">
                <a:solidFill>
                  <a:schemeClr val="accent6"/>
                </a:solidFill>
                <a:cs typeface="Arial" pitchFamily="34" charset="0"/>
              </a:rPr>
              <a:t>and has obtained satisfactory results from it.  There is no </a:t>
            </a:r>
            <a:r>
              <a:rPr lang="en-US" sz="1500" b="1" dirty="0" smtClean="0">
                <a:solidFill>
                  <a:schemeClr val="accent6"/>
                </a:solidFill>
                <a:cs typeface="Arial" pitchFamily="34" charset="0"/>
              </a:rPr>
              <a:t>doubt </a:t>
            </a:r>
            <a:r>
              <a:rPr lang="en-US" sz="1500" b="1" dirty="0">
                <a:solidFill>
                  <a:schemeClr val="accent6"/>
                </a:solidFill>
                <a:cs typeface="Arial" pitchFamily="34" charset="0"/>
              </a:rPr>
              <a:t>that it is to this system that it owes its present strength.  After </a:t>
            </a:r>
            <a:r>
              <a:rPr lang="en-US" sz="1500" b="1" dirty="0" smtClean="0">
                <a:solidFill>
                  <a:schemeClr val="accent6"/>
                </a:solidFill>
                <a:cs typeface="Arial" pitchFamily="34" charset="0"/>
              </a:rPr>
              <a:t>two centuries</a:t>
            </a:r>
            <a:r>
              <a:rPr lang="en-US" sz="1500" b="1" dirty="0">
                <a:solidFill>
                  <a:schemeClr val="accent6"/>
                </a:solidFill>
                <a:cs typeface="Arial" pitchFamily="34" charset="0"/>
              </a:rPr>
              <a:t>, England has found it convenient to adopt free trade because it </a:t>
            </a:r>
            <a:r>
              <a:rPr lang="en-US" sz="1500" b="1" dirty="0" smtClean="0">
                <a:solidFill>
                  <a:schemeClr val="accent6"/>
                </a:solidFill>
                <a:cs typeface="Arial" pitchFamily="34" charset="0"/>
              </a:rPr>
              <a:t>thinks </a:t>
            </a:r>
            <a:r>
              <a:rPr lang="en-US" sz="1500" b="1" dirty="0">
                <a:solidFill>
                  <a:schemeClr val="accent6"/>
                </a:solidFill>
                <a:cs typeface="Arial" pitchFamily="34" charset="0"/>
              </a:rPr>
              <a:t>that protection can no longer offer it any thing.  Very well then</a:t>
            </a:r>
            <a:r>
              <a:rPr lang="en-US" sz="1500" b="1" dirty="0" smtClean="0">
                <a:solidFill>
                  <a:schemeClr val="accent6"/>
                </a:solidFill>
                <a:cs typeface="Arial" pitchFamily="34" charset="0"/>
              </a:rPr>
              <a:t>, gentlemen</a:t>
            </a:r>
            <a:r>
              <a:rPr lang="en-US" sz="1500" b="1" dirty="0">
                <a:solidFill>
                  <a:schemeClr val="accent6"/>
                </a:solidFill>
                <a:cs typeface="Arial" pitchFamily="34" charset="0"/>
              </a:rPr>
              <a:t>, my knowledge of our country leads me to believe that within </a:t>
            </a:r>
            <a:r>
              <a:rPr lang="en-US" sz="1500" b="1" dirty="0" smtClean="0">
                <a:solidFill>
                  <a:schemeClr val="accent6"/>
                </a:solidFill>
                <a:cs typeface="Arial" pitchFamily="34" charset="0"/>
              </a:rPr>
              <a:t>200 </a:t>
            </a:r>
            <a:r>
              <a:rPr lang="en-US" sz="1500" b="1" dirty="0">
                <a:solidFill>
                  <a:schemeClr val="accent6"/>
                </a:solidFill>
                <a:cs typeface="Arial" pitchFamily="34" charset="0"/>
              </a:rPr>
              <a:t>years, when America has gotten out of protecting all that it can offer, </a:t>
            </a:r>
            <a:r>
              <a:rPr lang="en-US" sz="1500" b="1" dirty="0" smtClean="0">
                <a:solidFill>
                  <a:schemeClr val="accent6"/>
                </a:solidFill>
                <a:cs typeface="Arial" pitchFamily="34" charset="0"/>
              </a:rPr>
              <a:t>it </a:t>
            </a:r>
            <a:r>
              <a:rPr lang="en-US" sz="1500" b="1" dirty="0">
                <a:solidFill>
                  <a:schemeClr val="accent6"/>
                </a:solidFill>
                <a:cs typeface="Arial" pitchFamily="34" charset="0"/>
              </a:rPr>
              <a:t>too will adopt free trade.  	</a:t>
            </a:r>
            <a:r>
              <a:rPr lang="en-US" sz="1400" b="1" dirty="0">
                <a:solidFill>
                  <a:schemeClr val="accent6"/>
                </a:solidFill>
                <a:cs typeface="Arial" pitchFamily="34" charset="0"/>
              </a:rPr>
              <a:t>		</a:t>
            </a:r>
          </a:p>
          <a:p>
            <a:pPr defTabSz="914400"/>
            <a:r>
              <a:rPr lang="en-US" sz="1400" b="1" dirty="0">
                <a:solidFill>
                  <a:schemeClr val="accent6"/>
                </a:solidFill>
                <a:cs typeface="Arial" pitchFamily="34" charset="0"/>
              </a:rPr>
              <a:t>				  </a:t>
            </a:r>
            <a:r>
              <a:rPr lang="en-US" sz="1400" b="1" dirty="0" smtClean="0">
                <a:solidFill>
                  <a:schemeClr val="accent6"/>
                </a:solidFill>
                <a:cs typeface="Arial" pitchFamily="34" charset="0"/>
              </a:rPr>
              <a:t>                Ulysses </a:t>
            </a:r>
            <a:r>
              <a:rPr lang="en-US" sz="1400" b="1" dirty="0">
                <a:solidFill>
                  <a:schemeClr val="accent6"/>
                </a:solidFill>
                <a:cs typeface="Arial" pitchFamily="34" charset="0"/>
              </a:rPr>
              <a:t>Grant, 18</a:t>
            </a:r>
            <a:r>
              <a:rPr lang="en-US" sz="1400" b="1" baseline="30000" dirty="0">
                <a:solidFill>
                  <a:schemeClr val="accent6"/>
                </a:solidFill>
                <a:cs typeface="Arial" pitchFamily="34" charset="0"/>
              </a:rPr>
              <a:t>th</a:t>
            </a:r>
            <a:r>
              <a:rPr lang="en-US" sz="1400" b="1" dirty="0">
                <a:solidFill>
                  <a:schemeClr val="accent6"/>
                </a:solidFill>
                <a:cs typeface="Arial" pitchFamily="34" charset="0"/>
              </a:rPr>
              <a:t> US President 1868-76</a:t>
            </a:r>
          </a:p>
          <a:p>
            <a:pPr fontAlgn="t"/>
            <a:endParaRPr lang="en-US" sz="1400" dirty="0" smtClean="0">
              <a:solidFill>
                <a:schemeClr val="accent6"/>
              </a:solidFill>
            </a:endParaRPr>
          </a:p>
          <a:p>
            <a:pPr fontAlgn="t"/>
            <a:r>
              <a:rPr lang="en-US" sz="1500" b="1" dirty="0" smtClean="0">
                <a:solidFill>
                  <a:schemeClr val="accent6"/>
                </a:solidFill>
              </a:rPr>
              <a:t>The issue is not one of state intervention in the economy…</a:t>
            </a:r>
          </a:p>
          <a:p>
            <a:pPr fontAlgn="t"/>
            <a:r>
              <a:rPr lang="en-US" sz="1500" b="1" dirty="0" smtClean="0">
                <a:solidFill>
                  <a:schemeClr val="accent6"/>
                </a:solidFill>
              </a:rPr>
              <a:t>all states intervene in their economies for various reasons…</a:t>
            </a:r>
          </a:p>
          <a:p>
            <a:pPr fontAlgn="t"/>
            <a:r>
              <a:rPr lang="en-US" sz="1500" b="1" dirty="0" smtClean="0">
                <a:solidFill>
                  <a:schemeClr val="accent6"/>
                </a:solidFill>
              </a:rPr>
              <a:t>the question is how the government intervenes and for what purpose.</a:t>
            </a:r>
          </a:p>
          <a:p>
            <a:pPr fontAlgn="t">
              <a:lnSpc>
                <a:spcPct val="200000"/>
              </a:lnSpc>
            </a:pPr>
            <a:r>
              <a:rPr lang="en-US" sz="1400" b="1" dirty="0">
                <a:solidFill>
                  <a:schemeClr val="accent6"/>
                </a:solidFill>
              </a:rPr>
              <a:t>	</a:t>
            </a:r>
            <a:r>
              <a:rPr lang="en-US" sz="1400" b="1" dirty="0" smtClean="0">
                <a:solidFill>
                  <a:schemeClr val="accent6"/>
                </a:solidFill>
              </a:rPr>
              <a:t>			</a:t>
            </a:r>
            <a:r>
              <a:rPr lang="en-US" sz="1400" b="1" dirty="0">
                <a:solidFill>
                  <a:schemeClr val="accent6"/>
                </a:solidFill>
              </a:rPr>
              <a:t>	</a:t>
            </a:r>
            <a:r>
              <a:rPr lang="en-US" sz="1400" b="1" dirty="0" smtClean="0">
                <a:solidFill>
                  <a:schemeClr val="accent6"/>
                </a:solidFill>
              </a:rPr>
              <a:t>  </a:t>
            </a:r>
            <a:r>
              <a:rPr lang="en-US" sz="1400" b="1" dirty="0" smtClean="0">
                <a:solidFill>
                  <a:schemeClr val="accent6"/>
                </a:solidFill>
              </a:rPr>
              <a:t>                  Chalmers</a:t>
            </a:r>
            <a:r>
              <a:rPr lang="en-US" sz="1400" b="1" dirty="0" smtClean="0">
                <a:solidFill>
                  <a:schemeClr val="accent6"/>
                </a:solidFill>
              </a:rPr>
              <a:t>	 Johnson, 1982 </a:t>
            </a:r>
          </a:p>
          <a:p>
            <a:pPr marL="285750" indent="-285750" fontAlgn="t">
              <a:lnSpc>
                <a:spcPct val="200000"/>
              </a:lnSpc>
              <a:buFont typeface="Wingdings" panose="05000000000000000000" pitchFamily="2" charset="2"/>
              <a:buChar char="§"/>
            </a:pPr>
            <a:r>
              <a:rPr lang="en-US" sz="2000" b="1" dirty="0" smtClean="0">
                <a:solidFill>
                  <a:schemeClr val="accent6"/>
                </a:solidFill>
              </a:rPr>
              <a:t>Policy independence </a:t>
            </a:r>
            <a:endParaRPr lang="en-US" sz="2000" dirty="0">
              <a:solidFill>
                <a:srgbClr val="595959"/>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Tree>
    <p:extLst>
      <p:ext uri="{BB962C8B-B14F-4D97-AF65-F5344CB8AC3E}">
        <p14:creationId xmlns:p14="http://schemas.microsoft.com/office/powerpoint/2010/main" val="29873663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1935983" y="1932265"/>
            <a:ext cx="4818417" cy="288324"/>
            <a:chOff x="2154459" y="1559018"/>
            <a:chExt cx="4026672" cy="1096294"/>
          </a:xfrm>
        </p:grpSpPr>
        <p:sp>
          <p:nvSpPr>
            <p:cNvPr id="13" name="TextBox 12"/>
            <p:cNvSpPr txBox="1"/>
            <p:nvPr/>
          </p:nvSpPr>
          <p:spPr>
            <a:xfrm>
              <a:off x="2154459" y="1559018"/>
              <a:ext cx="4026672" cy="398614"/>
            </a:xfrm>
            <a:prstGeom prst="rect">
              <a:avLst/>
            </a:prstGeom>
            <a:noFill/>
          </p:spPr>
          <p:txBody>
            <a:bodyPr wrap="square" rtlCol="0">
              <a:noAutofit/>
            </a:bodyPr>
            <a:lstStyle/>
            <a:p>
              <a:pPr>
                <a:lnSpc>
                  <a:spcPct val="90000"/>
                </a:lnSpc>
                <a:buClr>
                  <a:schemeClr val="tx2"/>
                </a:buClr>
              </a:pPr>
              <a:endParaRPr lang="en-US" sz="1600" b="1" dirty="0" smtClean="0">
                <a:solidFill>
                  <a:srgbClr val="9B242D"/>
                </a:solidFill>
              </a:endParaRPr>
            </a:p>
          </p:txBody>
        </p:sp>
        <p:sp>
          <p:nvSpPr>
            <p:cNvPr id="14" name="TextBox 13"/>
            <p:cNvSpPr txBox="1"/>
            <p:nvPr/>
          </p:nvSpPr>
          <p:spPr>
            <a:xfrm>
              <a:off x="3834305" y="2286026"/>
              <a:ext cx="1889760" cy="369286"/>
            </a:xfrm>
            <a:prstGeom prst="rect">
              <a:avLst/>
            </a:prstGeom>
            <a:noFill/>
          </p:spPr>
          <p:txBody>
            <a:bodyPr wrap="square" rtlCol="0">
              <a:noAutofit/>
            </a:bodyPr>
            <a:lstStyle/>
            <a:p>
              <a:pPr>
                <a:lnSpc>
                  <a:spcPct val="90000"/>
                </a:lnSpc>
                <a:spcBef>
                  <a:spcPct val="20000"/>
                </a:spcBef>
                <a:buClr>
                  <a:schemeClr val="tx2"/>
                </a:buClr>
              </a:pPr>
              <a:endParaRPr lang="en-US" sz="1000" b="1" dirty="0" smtClean="0">
                <a:solidFill>
                  <a:schemeClr val="accent2">
                    <a:lumMod val="60000"/>
                    <a:lumOff val="40000"/>
                  </a:schemeClr>
                </a:solidFill>
              </a:endParaRPr>
            </a:p>
          </p:txBody>
        </p:sp>
      </p:grpSp>
      <p:sp>
        <p:nvSpPr>
          <p:cNvPr id="28" name="Content Placeholder 7"/>
          <p:cNvSpPr txBox="1">
            <a:spLocks/>
          </p:cNvSpPr>
          <p:nvPr/>
        </p:nvSpPr>
        <p:spPr>
          <a:xfrm>
            <a:off x="-489274" y="845465"/>
            <a:ext cx="8657167" cy="442382"/>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600" dirty="0" smtClean="0">
                <a:solidFill>
                  <a:schemeClr val="accent6"/>
                </a:solidFill>
                <a:cs typeface="Arial"/>
              </a:rPr>
              <a:t>Can Africa catch up?</a:t>
            </a:r>
            <a:endParaRPr lang="en-US" sz="2600" dirty="0" smtClean="0">
              <a:solidFill>
                <a:schemeClr val="accent6"/>
              </a:solidFill>
            </a:endParaRPr>
          </a:p>
        </p:txBody>
      </p:sp>
      <p:sp>
        <p:nvSpPr>
          <p:cNvPr id="25" name="TextBox 24"/>
          <p:cNvSpPr txBox="1"/>
          <p:nvPr/>
        </p:nvSpPr>
        <p:spPr>
          <a:xfrm>
            <a:off x="301092" y="2386355"/>
            <a:ext cx="8305580" cy="4893647"/>
          </a:xfrm>
          <a:prstGeom prst="rect">
            <a:avLst/>
          </a:prstGeom>
          <a:noFill/>
        </p:spPr>
        <p:txBody>
          <a:bodyPr wrap="square" rtlCol="0">
            <a:spAutoFit/>
          </a:bodyPr>
          <a:lstStyle/>
          <a:p>
            <a:pPr defTabSz="914400"/>
            <a:r>
              <a:rPr lang="en-US" sz="2400" b="1" dirty="0" smtClean="0">
                <a:solidFill>
                  <a:schemeClr val="accent6"/>
                </a:solidFill>
                <a:cs typeface="Arial" pitchFamily="34" charset="0"/>
              </a:rPr>
              <a:t>“I come down on the pessimistic side, due to what I think are poor prospects for industrialization.”			</a:t>
            </a:r>
          </a:p>
          <a:p>
            <a:pPr defTabSz="914400"/>
            <a:r>
              <a:rPr lang="en-US" sz="2400" b="1" dirty="0">
                <a:solidFill>
                  <a:schemeClr val="accent6"/>
                </a:solidFill>
                <a:cs typeface="Arial" pitchFamily="34" charset="0"/>
              </a:rPr>
              <a:t>	</a:t>
            </a:r>
            <a:r>
              <a:rPr lang="en-US" sz="2400" b="1" dirty="0" smtClean="0">
                <a:solidFill>
                  <a:schemeClr val="accent6"/>
                </a:solidFill>
                <a:cs typeface="Arial" pitchFamily="34" charset="0"/>
              </a:rPr>
              <a:t>			             	Dani Rodrik, 2014</a:t>
            </a:r>
          </a:p>
          <a:p>
            <a:pPr defTabSz="914400"/>
            <a:endParaRPr lang="en-US" sz="1600" b="1" dirty="0" smtClean="0">
              <a:solidFill>
                <a:schemeClr val="accent6"/>
              </a:solidFill>
              <a:cs typeface="Arial" pitchFamily="34" charset="0"/>
            </a:endParaRPr>
          </a:p>
          <a:p>
            <a:pPr defTabSz="914400"/>
            <a:endParaRPr lang="en-US" sz="1600" b="1" dirty="0">
              <a:solidFill>
                <a:schemeClr val="accent6"/>
              </a:solidFill>
              <a:cs typeface="Arial" pitchFamily="34" charset="0"/>
            </a:endParaRPr>
          </a:p>
          <a:p>
            <a:pPr defTabSz="914400"/>
            <a:endParaRPr lang="en-US" sz="1600" b="1" dirty="0" smtClean="0">
              <a:solidFill>
                <a:schemeClr val="accent6"/>
              </a:solidFill>
              <a:cs typeface="Arial" pitchFamily="34" charset="0"/>
            </a:endParaRPr>
          </a:p>
          <a:p>
            <a:pPr defTabSz="914400"/>
            <a:r>
              <a:rPr lang="en-US" sz="2400" b="1" dirty="0" smtClean="0">
                <a:solidFill>
                  <a:schemeClr val="accent6"/>
                </a:solidFill>
                <a:cs typeface="Arial" pitchFamily="34" charset="0"/>
              </a:rPr>
              <a:t>“No nation has been so misconstrued and misjudged as respects its future destiny and its national economy as the United States of North America, by theorists as well as by practical men.”</a:t>
            </a:r>
          </a:p>
          <a:p>
            <a:pPr defTabSz="914400"/>
            <a:r>
              <a:rPr lang="en-US" sz="2400" b="1" dirty="0">
                <a:solidFill>
                  <a:schemeClr val="accent6"/>
                </a:solidFill>
                <a:cs typeface="Arial" pitchFamily="34" charset="0"/>
              </a:rPr>
              <a:t>	</a:t>
            </a:r>
            <a:r>
              <a:rPr lang="en-US" sz="2400" b="1" dirty="0" smtClean="0">
                <a:solidFill>
                  <a:schemeClr val="accent6"/>
                </a:solidFill>
                <a:cs typeface="Arial" pitchFamily="34" charset="0"/>
              </a:rPr>
              <a:t>				          Friedrich List,1841</a:t>
            </a:r>
          </a:p>
          <a:p>
            <a:pPr defTabSz="914400"/>
            <a:endParaRPr lang="en-US" sz="1600" b="1" dirty="0">
              <a:solidFill>
                <a:schemeClr val="accent6"/>
              </a:solidFill>
              <a:cs typeface="Arial" pitchFamily="34" charset="0"/>
            </a:endParaRPr>
          </a:p>
          <a:p>
            <a:pPr defTabSz="914400"/>
            <a:endParaRPr lang="en-US" sz="1600" b="1" dirty="0" smtClean="0">
              <a:solidFill>
                <a:schemeClr val="accent6"/>
              </a:solidFill>
              <a:cs typeface="Arial" pitchFamily="34" charset="0"/>
            </a:endParaRPr>
          </a:p>
          <a:p>
            <a:pPr defTabSz="914400"/>
            <a:endParaRPr lang="en-US" sz="1600" b="1" dirty="0">
              <a:solidFill>
                <a:schemeClr val="accent6"/>
              </a:solidFill>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Tree>
    <p:extLst>
      <p:ext uri="{BB962C8B-B14F-4D97-AF65-F5344CB8AC3E}">
        <p14:creationId xmlns:p14="http://schemas.microsoft.com/office/powerpoint/2010/main" val="3877403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2" name="Group 11"/>
          <p:cNvGrpSpPr/>
          <p:nvPr/>
        </p:nvGrpSpPr>
        <p:grpSpPr>
          <a:xfrm>
            <a:off x="1935983" y="1932265"/>
            <a:ext cx="4818417" cy="288324"/>
            <a:chOff x="2154459" y="1559018"/>
            <a:chExt cx="4026672" cy="1096294"/>
          </a:xfrm>
        </p:grpSpPr>
        <p:sp>
          <p:nvSpPr>
            <p:cNvPr id="13" name="TextBox 12"/>
            <p:cNvSpPr txBox="1"/>
            <p:nvPr/>
          </p:nvSpPr>
          <p:spPr>
            <a:xfrm>
              <a:off x="2154459" y="1559018"/>
              <a:ext cx="4026672" cy="398614"/>
            </a:xfrm>
            <a:prstGeom prst="rect">
              <a:avLst/>
            </a:prstGeom>
            <a:noFill/>
          </p:spPr>
          <p:txBody>
            <a:bodyPr wrap="square" rtlCol="0">
              <a:noAutofit/>
            </a:bodyPr>
            <a:lstStyle/>
            <a:p>
              <a:pPr>
                <a:lnSpc>
                  <a:spcPct val="90000"/>
                </a:lnSpc>
                <a:buClr>
                  <a:schemeClr val="tx2"/>
                </a:buClr>
              </a:pPr>
              <a:endParaRPr lang="en-US" sz="1600" b="1" dirty="0" smtClean="0">
                <a:solidFill>
                  <a:srgbClr val="9B242D"/>
                </a:solidFill>
              </a:endParaRPr>
            </a:p>
          </p:txBody>
        </p:sp>
        <p:sp>
          <p:nvSpPr>
            <p:cNvPr id="14" name="TextBox 13"/>
            <p:cNvSpPr txBox="1"/>
            <p:nvPr/>
          </p:nvSpPr>
          <p:spPr>
            <a:xfrm>
              <a:off x="3834305" y="2286026"/>
              <a:ext cx="1889760" cy="369286"/>
            </a:xfrm>
            <a:prstGeom prst="rect">
              <a:avLst/>
            </a:prstGeom>
            <a:noFill/>
          </p:spPr>
          <p:txBody>
            <a:bodyPr wrap="square" rtlCol="0">
              <a:noAutofit/>
            </a:bodyPr>
            <a:lstStyle/>
            <a:p>
              <a:pPr>
                <a:lnSpc>
                  <a:spcPct val="90000"/>
                </a:lnSpc>
                <a:spcBef>
                  <a:spcPct val="20000"/>
                </a:spcBef>
                <a:buClr>
                  <a:schemeClr val="tx2"/>
                </a:buClr>
              </a:pPr>
              <a:endParaRPr lang="en-US" sz="1000" b="1" dirty="0" smtClean="0">
                <a:solidFill>
                  <a:schemeClr val="accent2">
                    <a:lumMod val="60000"/>
                    <a:lumOff val="40000"/>
                  </a:schemeClr>
                </a:solidFill>
              </a:endParaRPr>
            </a:p>
          </p:txBody>
        </p:sp>
      </p:grpSp>
      <p:sp>
        <p:nvSpPr>
          <p:cNvPr id="28" name="Content Placeholder 7"/>
          <p:cNvSpPr txBox="1">
            <a:spLocks/>
          </p:cNvSpPr>
          <p:nvPr/>
        </p:nvSpPr>
        <p:spPr>
          <a:xfrm>
            <a:off x="-604331" y="479062"/>
            <a:ext cx="8657167" cy="784129"/>
          </a:xfrm>
          <a:prstGeom prst="rect">
            <a:avLst/>
          </a:prstGeom>
        </p:spPr>
        <p:txBody>
          <a:bodyPr vert="horz" wrap="square" lIns="0" tIns="0" rIns="0" bIns="0" rtlCol="0">
            <a:noAutofit/>
          </a:bodyPr>
          <a:lstStyle>
            <a:lvl1pPr marL="228600" indent="-228600" algn="l" defTabSz="914363" rtl="0" eaLnBrk="1" latinLnBrk="0" hangingPunct="1">
              <a:lnSpc>
                <a:spcPts val="2600"/>
              </a:lnSpc>
              <a:spcBef>
                <a:spcPts val="0"/>
              </a:spcBef>
              <a:spcAft>
                <a:spcPts val="400"/>
              </a:spcAft>
              <a:buClr>
                <a:schemeClr val="accent2"/>
              </a:buClr>
              <a:buFont typeface="Wingdings" pitchFamily="2" charset="2"/>
              <a:buChar char="§"/>
              <a:defRPr sz="2400" b="1" kern="1200" spc="0" baseline="0">
                <a:solidFill>
                  <a:schemeClr val="tx1"/>
                </a:solidFill>
                <a:latin typeface="+mn-lt"/>
                <a:ea typeface="+mn-ea"/>
                <a:cs typeface="+mn-cs"/>
              </a:defRPr>
            </a:lvl1pPr>
            <a:lvl2pPr marL="457200" indent="-228600" algn="l" defTabSz="914363" rtl="0" eaLnBrk="1" latinLnBrk="0" hangingPunct="1">
              <a:lnSpc>
                <a:spcPts val="2400"/>
              </a:lnSpc>
              <a:spcBef>
                <a:spcPts val="0"/>
              </a:spcBef>
              <a:spcAft>
                <a:spcPts val="400"/>
              </a:spcAft>
              <a:buClr>
                <a:schemeClr val="accent2"/>
              </a:buClr>
              <a:buSzPct val="125000"/>
              <a:buFont typeface="Arial" pitchFamily="34" charset="0"/>
              <a:buChar char="•"/>
              <a:defRPr sz="2000" b="1" kern="1200" spc="0" baseline="0">
                <a:solidFill>
                  <a:schemeClr val="tx1"/>
                </a:solidFill>
                <a:latin typeface="+mn-lt"/>
                <a:ea typeface="+mn-ea"/>
                <a:cs typeface="+mn-cs"/>
              </a:defRPr>
            </a:lvl2pPr>
            <a:lvl3pPr marL="682625" indent="-225425" algn="l" defTabSz="914363" rtl="0" eaLnBrk="1" latinLnBrk="0" hangingPunct="1">
              <a:lnSpc>
                <a:spcPts val="2500"/>
              </a:lnSpc>
              <a:spcBef>
                <a:spcPts val="0"/>
              </a:spcBef>
              <a:spcAft>
                <a:spcPts val="400"/>
              </a:spcAft>
              <a:buClr>
                <a:schemeClr val="accent2"/>
              </a:buClr>
              <a:buSzPct val="90000"/>
              <a:buFont typeface="Arial" pitchFamily="34" charset="0"/>
              <a:buChar char="−"/>
              <a:defRPr lang="en-US" sz="1800" b="1" kern="1200" spc="0" baseline="0" dirty="0" smtClean="0">
                <a:solidFill>
                  <a:schemeClr val="tx1"/>
                </a:solidFill>
                <a:latin typeface="+mn-lt"/>
                <a:ea typeface="+mn-ea"/>
                <a:cs typeface="+mn-cs"/>
              </a:defRPr>
            </a:lvl3pPr>
            <a:lvl4pPr marL="800100" indent="-165100" algn="l" defTabSz="914363" rtl="0" eaLnBrk="1" latinLnBrk="0" hangingPunct="1">
              <a:lnSpc>
                <a:spcPts val="2000"/>
              </a:lnSpc>
              <a:spcBef>
                <a:spcPts val="0"/>
              </a:spcBef>
              <a:spcAft>
                <a:spcPts val="0"/>
              </a:spcAft>
              <a:buClr>
                <a:schemeClr val="accent6"/>
              </a:buClr>
              <a:buSzPct val="90000"/>
              <a:buFont typeface="Arial" pitchFamily="34" charset="0"/>
              <a:buChar char="◊"/>
              <a:defRPr lang="en-US" sz="1600" b="1" kern="1200" spc="0" baseline="0" dirty="0" smtClean="0">
                <a:solidFill>
                  <a:schemeClr val="tx1"/>
                </a:solidFill>
                <a:latin typeface="+mn-lt"/>
                <a:ea typeface="+mn-ea"/>
                <a:cs typeface="+mn-cs"/>
              </a:defRPr>
            </a:lvl4pPr>
            <a:lvl5pPr marL="977900" indent="-177800" algn="l" defTabSz="914363" rtl="0" eaLnBrk="1" latinLnBrk="0" hangingPunct="1">
              <a:lnSpc>
                <a:spcPts val="1700"/>
              </a:lnSpc>
              <a:spcBef>
                <a:spcPts val="0"/>
              </a:spcBef>
              <a:spcAft>
                <a:spcPts val="0"/>
              </a:spcAft>
              <a:buClr>
                <a:schemeClr val="accent6"/>
              </a:buClr>
              <a:buSzPct val="90000"/>
              <a:buFont typeface="Arial" pitchFamily="34" charset="0"/>
              <a:buChar char="◊"/>
              <a:defRPr lang="en-US" sz="1400" b="1" kern="1200" spc="0" baseline="0" dirty="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solidFill>
                  <a:schemeClr val="accent6"/>
                </a:solidFill>
                <a:cs typeface="Arial"/>
              </a:rPr>
              <a:t>Realistic but optimist perspective</a:t>
            </a:r>
            <a:endParaRPr lang="en-US" sz="2800" dirty="0" smtClean="0">
              <a:solidFill>
                <a:schemeClr val="accent6"/>
              </a:solidFill>
            </a:endParaRPr>
          </a:p>
        </p:txBody>
      </p:sp>
      <p:sp>
        <p:nvSpPr>
          <p:cNvPr id="25" name="TextBox 24"/>
          <p:cNvSpPr txBox="1"/>
          <p:nvPr/>
        </p:nvSpPr>
        <p:spPr>
          <a:xfrm>
            <a:off x="277525" y="1100978"/>
            <a:ext cx="8135332" cy="5539978"/>
          </a:xfrm>
          <a:prstGeom prst="rect">
            <a:avLst/>
          </a:prstGeom>
          <a:noFill/>
        </p:spPr>
        <p:txBody>
          <a:bodyPr wrap="square" rtlCol="0">
            <a:spAutoFit/>
          </a:bodyPr>
          <a:lstStyle/>
          <a:p>
            <a:pPr defTabSz="914400"/>
            <a:endParaRPr lang="en-US" sz="1600" b="1" dirty="0">
              <a:solidFill>
                <a:schemeClr val="accent6"/>
              </a:solidFill>
              <a:cs typeface="Arial" pitchFamily="34" charset="0"/>
            </a:endParaRPr>
          </a:p>
          <a:p>
            <a:pPr defTabSz="914400"/>
            <a:r>
              <a:rPr lang="en-US" sz="2000" b="1" dirty="0" smtClean="0">
                <a:solidFill>
                  <a:schemeClr val="accent6"/>
                </a:solidFill>
                <a:cs typeface="Arial" pitchFamily="34" charset="0"/>
              </a:rPr>
              <a:t>“History offers many examples… the Ethiopian story </a:t>
            </a:r>
          </a:p>
          <a:p>
            <a:pPr defTabSz="914400"/>
            <a:r>
              <a:rPr lang="en-US" sz="2000" b="1" dirty="0" smtClean="0">
                <a:solidFill>
                  <a:schemeClr val="accent6"/>
                </a:solidFill>
                <a:cs typeface="Arial" pitchFamily="34" charset="0"/>
              </a:rPr>
              <a:t>shows what is possible, and the aspiration of Africans </a:t>
            </a:r>
          </a:p>
          <a:p>
            <a:pPr defTabSz="914400"/>
            <a:r>
              <a:rPr lang="en-US" sz="2000" b="1" dirty="0" smtClean="0">
                <a:solidFill>
                  <a:schemeClr val="accent6"/>
                </a:solidFill>
                <a:cs typeface="Arial" pitchFamily="34" charset="0"/>
              </a:rPr>
              <a:t>to catch up.  With long term national development vision, </a:t>
            </a:r>
          </a:p>
          <a:p>
            <a:pPr defTabSz="914400"/>
            <a:r>
              <a:rPr lang="en-US" sz="2000" b="1" dirty="0" smtClean="0">
                <a:solidFill>
                  <a:schemeClr val="accent6"/>
                </a:solidFill>
                <a:cs typeface="Arial" pitchFamily="34" charset="0"/>
              </a:rPr>
              <a:t>highly committed political leadership, and strong institutions, countries can shift from a relatively agrarian to an industrial society.”  </a:t>
            </a:r>
          </a:p>
          <a:p>
            <a:pPr defTabSz="914400"/>
            <a:r>
              <a:rPr lang="en-US" sz="2000" b="1" dirty="0">
                <a:solidFill>
                  <a:schemeClr val="accent6"/>
                </a:solidFill>
                <a:cs typeface="Arial" pitchFamily="34" charset="0"/>
              </a:rPr>
              <a:t>	</a:t>
            </a:r>
            <a:r>
              <a:rPr lang="en-US" sz="2000" b="1" dirty="0" smtClean="0">
                <a:solidFill>
                  <a:schemeClr val="accent6"/>
                </a:solidFill>
                <a:cs typeface="Arial" pitchFamily="34" charset="0"/>
              </a:rPr>
              <a:t>				Made in Africa, 2015</a:t>
            </a:r>
          </a:p>
          <a:p>
            <a:pPr defTabSz="914400"/>
            <a:endParaRPr lang="en-US" sz="1600" b="1" dirty="0">
              <a:solidFill>
                <a:schemeClr val="accent6"/>
              </a:solidFill>
              <a:cs typeface="Arial" pitchFamily="34" charset="0"/>
            </a:endParaRPr>
          </a:p>
          <a:p>
            <a:pPr defTabSz="914400"/>
            <a:endParaRPr lang="en-US" sz="1600" b="1" dirty="0" smtClean="0">
              <a:solidFill>
                <a:schemeClr val="accent6"/>
              </a:solidFill>
              <a:cs typeface="Arial" pitchFamily="34" charset="0"/>
            </a:endParaRPr>
          </a:p>
          <a:p>
            <a:pPr fontAlgn="t"/>
            <a:r>
              <a:rPr lang="en-US" sz="2000" b="1" dirty="0">
                <a:solidFill>
                  <a:schemeClr val="accent6"/>
                </a:solidFill>
              </a:rPr>
              <a:t>Kaldor:</a:t>
            </a:r>
          </a:p>
          <a:p>
            <a:pPr fontAlgn="t"/>
            <a:endParaRPr lang="en-US" sz="2000" b="1" dirty="0">
              <a:solidFill>
                <a:schemeClr val="accent6"/>
              </a:solidFill>
            </a:endParaRPr>
          </a:p>
          <a:p>
            <a:pPr fontAlgn="t"/>
            <a:r>
              <a:rPr lang="en-US" sz="2000" b="1" dirty="0" smtClean="0">
                <a:solidFill>
                  <a:schemeClr val="accent6"/>
                </a:solidFill>
              </a:rPr>
              <a:t>First, </a:t>
            </a:r>
            <a:r>
              <a:rPr lang="en-US" sz="2000" b="1" dirty="0">
                <a:solidFill>
                  <a:schemeClr val="accent6"/>
                </a:solidFill>
              </a:rPr>
              <a:t>the only way for a country to develop is to INDUSTRIALIZE;</a:t>
            </a:r>
          </a:p>
          <a:p>
            <a:pPr fontAlgn="t">
              <a:lnSpc>
                <a:spcPct val="150000"/>
              </a:lnSpc>
            </a:pPr>
            <a:r>
              <a:rPr lang="en-US" sz="2000" b="1" dirty="0" smtClean="0">
                <a:solidFill>
                  <a:schemeClr val="accent6"/>
                </a:solidFill>
              </a:rPr>
              <a:t>Second </a:t>
            </a:r>
            <a:r>
              <a:rPr lang="en-US" sz="2000" b="1" dirty="0">
                <a:solidFill>
                  <a:schemeClr val="accent6"/>
                </a:solidFill>
              </a:rPr>
              <a:t>, the only way for a country to industrialize is to protect itself; </a:t>
            </a:r>
          </a:p>
          <a:p>
            <a:pPr fontAlgn="t">
              <a:lnSpc>
                <a:spcPct val="150000"/>
              </a:lnSpc>
            </a:pPr>
            <a:r>
              <a:rPr lang="en-US" sz="2000" b="1" dirty="0" smtClean="0">
                <a:solidFill>
                  <a:schemeClr val="accent6"/>
                </a:solidFill>
              </a:rPr>
              <a:t>Third, </a:t>
            </a:r>
            <a:r>
              <a:rPr lang="en-US" sz="2000" b="1" dirty="0">
                <a:solidFill>
                  <a:schemeClr val="accent6"/>
                </a:solidFill>
              </a:rPr>
              <a:t>anyone who says otherwise is being dishonest </a:t>
            </a:r>
            <a:r>
              <a:rPr lang="en-US" sz="2000" b="1" dirty="0" smtClean="0">
                <a:solidFill>
                  <a:schemeClr val="accent6"/>
                </a:solidFill>
              </a:rPr>
              <a:t>!</a:t>
            </a:r>
            <a:endParaRPr lang="en-US" sz="1600" b="1" dirty="0" smtClean="0">
              <a:solidFill>
                <a:schemeClr val="accent6"/>
              </a:solidFill>
              <a:cs typeface="Arial" pitchFamily="34" charset="0"/>
            </a:endParaRPr>
          </a:p>
          <a:p>
            <a:pPr defTabSz="914400"/>
            <a:endParaRPr lang="en-US" sz="1600" b="1" dirty="0">
              <a:solidFill>
                <a:schemeClr val="accent6"/>
              </a:solidFill>
              <a:cs typeface="Arial"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350" y="0"/>
            <a:ext cx="1571053" cy="2371638"/>
          </a:xfrm>
          <a:prstGeom prst="rect">
            <a:avLst/>
          </a:prstGeom>
        </p:spPr>
      </p:pic>
    </p:spTree>
    <p:extLst>
      <p:ext uri="{BB962C8B-B14F-4D97-AF65-F5344CB8AC3E}">
        <p14:creationId xmlns:p14="http://schemas.microsoft.com/office/powerpoint/2010/main" val="92966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UTOBUBBLE" val="true"/>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AUTOBUBBLE" val="true"/>
</p:tagLst>
</file>

<file path=ppt/tags/tag3.xml><?xml version="1.0" encoding="utf-8"?>
<p:tagLst xmlns:a="http://schemas.openxmlformats.org/drawingml/2006/main" xmlns:r="http://schemas.openxmlformats.org/officeDocument/2006/relationships" xmlns:p="http://schemas.openxmlformats.org/presentationml/2006/main">
  <p:tag name="AUTOBUBBLE" val="tru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5TA7CHM6UKXXDM3hchV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5TA7CHM6UKXXDM3hchV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5TA7CHM6UKXXDM3hchVUA"/>
</p:tagLst>
</file>

<file path=ppt/tags/tag7.xml><?xml version="1.0" encoding="utf-8"?>
<p:tagLst xmlns:a="http://schemas.openxmlformats.org/drawingml/2006/main" xmlns:r="http://schemas.openxmlformats.org/officeDocument/2006/relationships" xmlns:p="http://schemas.openxmlformats.org/presentationml/2006/main">
  <p:tag name="TYPE" val="McK Moon"/>
  <p:tag name="NAME" val="Moon"/>
</p:tagLst>
</file>

<file path=ppt/tags/tag8.xml><?xml version="1.0" encoding="utf-8"?>
<p:tagLst xmlns:a="http://schemas.openxmlformats.org/drawingml/2006/main" xmlns:r="http://schemas.openxmlformats.org/officeDocument/2006/relationships" xmlns:p="http://schemas.openxmlformats.org/presentationml/2006/main">
  <p:tag name="TYPE" val="McK Moon"/>
  <p:tag name="NAME" val="Moon"/>
</p:tagLst>
</file>

<file path=ppt/tags/tag9.xml><?xml version="1.0" encoding="utf-8"?>
<p:tagLst xmlns:a="http://schemas.openxmlformats.org/drawingml/2006/main" xmlns:r="http://schemas.openxmlformats.org/officeDocument/2006/relationships" xmlns:p="http://schemas.openxmlformats.org/presentationml/2006/main">
  <p:tag name="TYPE" val="McK Moon"/>
  <p:tag name="NAME" val="Moon"/>
</p:tagLst>
</file>

<file path=ppt/theme/theme1.xml><?xml version="1.0" encoding="utf-8"?>
<a:theme xmlns:a="http://schemas.openxmlformats.org/drawingml/2006/main" name="Foundation_PowerPoint_Template">
  <a:themeElements>
    <a:clrScheme name="text">
      <a:dk1>
        <a:srgbClr val="59452A"/>
      </a:dk1>
      <a:lt1>
        <a:srgbClr val="FFFFFF"/>
      </a:lt1>
      <a:dk2>
        <a:srgbClr val="D5CB99"/>
      </a:dk2>
      <a:lt2>
        <a:srgbClr val="B6985E"/>
      </a:lt2>
      <a:accent1>
        <a:srgbClr val="977C00"/>
      </a:accent1>
      <a:accent2>
        <a:srgbClr val="CE6B29"/>
      </a:accent2>
      <a:accent3>
        <a:srgbClr val="8CB7C7"/>
      </a:accent3>
      <a:accent4>
        <a:srgbClr val="9B242D"/>
      </a:accent4>
      <a:accent5>
        <a:srgbClr val="AAA092"/>
      </a:accent5>
      <a:accent6>
        <a:srgbClr val="000000"/>
      </a:accent6>
      <a:hlink>
        <a:srgbClr val="8CB7C7"/>
      </a:hlink>
      <a:folHlink>
        <a:srgbClr val="E2EDF1"/>
      </a:folHlink>
    </a:clrScheme>
    <a:fontScheme name="Gates Found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a:defRPr sz="2300" dirty="0" smtClean="0">
            <a:solidFill>
              <a:schemeClr val="accent1">
                <a:lumMod val="50000"/>
              </a:schemeClr>
            </a:solidFill>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noFill/>
      </a:spPr>
      <a:bodyPr wrap="square" rtlCol="0">
        <a:spAutoFit/>
      </a:bodyPr>
      <a:lstStyle>
        <a:defPPr marL="396875" indent="-396875">
          <a:lnSpc>
            <a:spcPct val="90000"/>
          </a:lnSpc>
          <a:spcBef>
            <a:spcPct val="20000"/>
          </a:spcBef>
          <a:buClr>
            <a:srgbClr val="CE6B28"/>
          </a:buClr>
          <a:buFont typeface="Wingdings" pitchFamily="2" charset="2"/>
          <a:buChar char="§"/>
          <a:defRPr sz="2400" b="1" dirty="0" smtClean="0">
            <a:solidFill>
              <a:srgbClr val="5A471C"/>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ates Found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trategy_x0020_Review_x0020_or_x0020_Semi_x002d_Annual_x003f_ xmlns="098518e4-27ed-4b38-803f-8e16c0e93661">Co-Chair Strategy Review Documents</Strategy_x0020_Review_x0020_or_x0020_Semi_x002d_Annual_x003f_>
    <Doc_x0020_Type xmlns="098518e4-27ed-4b38-803f-8e16c0e93661">Background Material</Doc_x0020_Typ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3198A72BBC3F468075A25417DCE73C" ma:contentTypeVersion="2" ma:contentTypeDescription="Create a new document." ma:contentTypeScope="" ma:versionID="f9a85eb4aeddfb453010c6182074357b">
  <xsd:schema xmlns:xsd="http://www.w3.org/2001/XMLSchema" xmlns:p="http://schemas.microsoft.com/office/2006/metadata/properties" xmlns:ns2="098518e4-27ed-4b38-803f-8e16c0e93661" targetNamespace="http://schemas.microsoft.com/office/2006/metadata/properties" ma:root="true" ma:fieldsID="ef63a1f27679b9fd9e4c1ed430384e87" ns2:_="">
    <xsd:import namespace="098518e4-27ed-4b38-803f-8e16c0e93661"/>
    <xsd:element name="properties">
      <xsd:complexType>
        <xsd:sequence>
          <xsd:element name="documentManagement">
            <xsd:complexType>
              <xsd:all>
                <xsd:element ref="ns2:Doc_x0020_Type" minOccurs="0"/>
                <xsd:element ref="ns2:Strategy_x0020_Review_x0020_or_x0020_Semi_x002d_Annual_x003f_" minOccurs="0"/>
              </xsd:all>
            </xsd:complexType>
          </xsd:element>
        </xsd:sequence>
      </xsd:complexType>
    </xsd:element>
  </xsd:schema>
  <xsd:schema xmlns:xsd="http://www.w3.org/2001/XMLSchema" xmlns:dms="http://schemas.microsoft.com/office/2006/documentManagement/types" targetNamespace="098518e4-27ed-4b38-803f-8e16c0e93661" elementFormDefault="qualified">
    <xsd:import namespace="http://schemas.microsoft.com/office/2006/documentManagement/types"/>
    <xsd:element name="Doc_x0020_Type" ma:index="8" nillable="true" ma:displayName="Doc Type" ma:default="Final Document" ma:format="Dropdown" ma:internalName="Doc_x0020_Type">
      <xsd:simpleType>
        <xsd:restriction base="dms:Choice">
          <xsd:enumeration value="Final Document"/>
          <xsd:enumeration value="Background Material"/>
          <xsd:enumeration value="Pre-Read Material"/>
        </xsd:restriction>
      </xsd:simpleType>
    </xsd:element>
    <xsd:element name="Strategy_x0020_Review_x0020_or_x0020_Semi_x002d_Annual_x003f_" ma:index="9" nillable="true" ma:displayName="Review Type" ma:default="Co-Chair Strategy Review Documents" ma:format="Dropdown" ma:internalName="Strategy_x0020_Review_x0020_or_x0020_Semi_x002d_Annual_x003f_">
      <xsd:simpleType>
        <xsd:restriction base="dms:Choice">
          <xsd:enumeration value="Co-Chair Strategy Review Documents"/>
          <xsd:enumeration value="Semi-Annual Mee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2FCA0D9-D226-44AE-A521-B70528088274}">
  <ds:schemaRefs>
    <ds:schemaRef ds:uri="http://schemas.microsoft.com/sharepoint/v3/contenttype/forms"/>
  </ds:schemaRefs>
</ds:datastoreItem>
</file>

<file path=customXml/itemProps2.xml><?xml version="1.0" encoding="utf-8"?>
<ds:datastoreItem xmlns:ds="http://schemas.openxmlformats.org/officeDocument/2006/customXml" ds:itemID="{950F064A-5823-4994-90D4-509C847827FA}">
  <ds:schemaRef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098518e4-27ed-4b38-803f-8e16c0e93661"/>
    <ds:schemaRef ds:uri="http://www.w3.org/XML/1998/namespace"/>
  </ds:schemaRefs>
</ds:datastoreItem>
</file>

<file path=customXml/itemProps3.xml><?xml version="1.0" encoding="utf-8"?>
<ds:datastoreItem xmlns:ds="http://schemas.openxmlformats.org/officeDocument/2006/customXml" ds:itemID="{899A89E6-8F5D-41EC-A454-D5EFD1A28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8518e4-27ed-4b38-803f-8e16c0e9366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Foundation_PowerPoint_Template</Template>
  <TotalTime>31303</TotalTime>
  <Words>317</Words>
  <Application>Microsoft Office PowerPoint</Application>
  <PresentationFormat>On-screen Show (4:3)</PresentationFormat>
  <Paragraphs>93</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ＭＳ Ｐゴシック</vt:lpstr>
      <vt:lpstr>Arial</vt:lpstr>
      <vt:lpstr>Calibri</vt:lpstr>
      <vt:lpstr>Segoe</vt:lpstr>
      <vt:lpstr>Wingdings</vt:lpstr>
      <vt:lpstr>Foundation_PowerPoint_Template</vt:lpstr>
      <vt:lpstr>PowerPoint Presentation</vt:lpstr>
      <vt:lpstr>PowerPoint Presentation</vt:lpstr>
      <vt:lpstr>PowerPoint Presentation</vt:lpstr>
      <vt:lpstr>II: Policy learning </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PowerPoint Template.pptx</dc:title>
  <dc:creator>Terri Sharp</dc:creator>
  <cp:lastModifiedBy>Haddis Tadesse</cp:lastModifiedBy>
  <cp:revision>1441</cp:revision>
  <cp:lastPrinted>2012-11-19T19:49:02Z</cp:lastPrinted>
  <dcterms:created xsi:type="dcterms:W3CDTF">2012-07-17T07:38:25Z</dcterms:created>
  <dcterms:modified xsi:type="dcterms:W3CDTF">2015-06-28T08:18:00Z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0x010100DE3198A72BBC3F468075A25417DCE73C</vt:lpwstr>
  </property>
</Properties>
</file>