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65" r:id="rId3"/>
    <p:sldId id="264" r:id="rId4"/>
    <p:sldId id="263" r:id="rId5"/>
    <p:sldId id="274" r:id="rId6"/>
    <p:sldId id="262" r:id="rId7"/>
    <p:sldId id="269" r:id="rId8"/>
    <p:sldId id="271" r:id="rId9"/>
    <p:sldId id="267" r:id="rId10"/>
    <p:sldId id="275" r:id="rId11"/>
    <p:sldId id="268" r:id="rId12"/>
    <p:sldId id="260" r:id="rId13"/>
    <p:sldId id="261" r:id="rId14"/>
    <p:sldId id="277" r:id="rId15"/>
    <p:sldId id="278" r:id="rId16"/>
    <p:sldId id="273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57" d="100"/>
          <a:sy n="57" d="100"/>
        </p:scale>
        <p:origin x="-8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anchal\Desktop\IGC\Monthwise%20Cumulative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hanchal\Desktop\IGC\Top%2010%20Services%20Repor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hanchal\Desktop\IGC\Year%20Wise%20Report-RTPS-Cumulative%20(1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Chanchal\Desktop\IGC\Report-RTPS-27-6-15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chal\Desktop\IGC\RTI%20Monthwise%20Cumulative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265507436570429"/>
          <c:y val="4.5973166397678546E-2"/>
          <c:w val="0.7298710751433849"/>
          <c:h val="0.60714986713617525"/>
        </c:manualLayout>
      </c:layout>
      <c:lineChart>
        <c:grouping val="standard"/>
        <c:ser>
          <c:idx val="5"/>
          <c:order val="0"/>
          <c:tx>
            <c:strRef>
              <c:f>'FROM-JAN-10 to till DATE'!$G$5</c:f>
              <c:strCache>
                <c:ptCount val="1"/>
                <c:pt idx="0">
                  <c:v>Total Calls</c:v>
                </c:pt>
              </c:strCache>
            </c:strRef>
          </c:tx>
          <c:marker>
            <c:symbol val="none"/>
          </c:marker>
          <c:cat>
            <c:strRef>
              <c:f>'FROM-JAN-10 to till DATE'!$A$7:$A$104</c:f>
              <c:strCache>
                <c:ptCount val="98"/>
                <c:pt idx="0">
                  <c:v>JANUARY "07"</c:v>
                </c:pt>
                <c:pt idx="1">
                  <c:v>FEBRUARY "07"</c:v>
                </c:pt>
                <c:pt idx="2">
                  <c:v>MARCH "07"</c:v>
                </c:pt>
                <c:pt idx="3">
                  <c:v>APRIL "07"</c:v>
                </c:pt>
                <c:pt idx="4">
                  <c:v>MAY "07"</c:v>
                </c:pt>
                <c:pt idx="5">
                  <c:v>JUNE "07"</c:v>
                </c:pt>
                <c:pt idx="6">
                  <c:v>JULY "07"</c:v>
                </c:pt>
                <c:pt idx="7">
                  <c:v>AUGUST "07"</c:v>
                </c:pt>
                <c:pt idx="8">
                  <c:v>SEPTEMBER "07"</c:v>
                </c:pt>
                <c:pt idx="9">
                  <c:v>OCTOBER "07"</c:v>
                </c:pt>
                <c:pt idx="10">
                  <c:v>NOVEMBER "07"</c:v>
                </c:pt>
                <c:pt idx="11">
                  <c:v>DECEMBER "07"</c:v>
                </c:pt>
                <c:pt idx="12">
                  <c:v>JANUARY "08"</c:v>
                </c:pt>
                <c:pt idx="13">
                  <c:v>FEBRUARY "08"</c:v>
                </c:pt>
                <c:pt idx="14">
                  <c:v>MARCH "08"</c:v>
                </c:pt>
                <c:pt idx="15">
                  <c:v>APRIL "08"</c:v>
                </c:pt>
                <c:pt idx="16">
                  <c:v>MAY "08"</c:v>
                </c:pt>
                <c:pt idx="17">
                  <c:v>JUNE "08"</c:v>
                </c:pt>
                <c:pt idx="18">
                  <c:v>JULY "08"</c:v>
                </c:pt>
                <c:pt idx="19">
                  <c:v>AUGUST "08"</c:v>
                </c:pt>
                <c:pt idx="20">
                  <c:v>SEPTEMBER "08"</c:v>
                </c:pt>
                <c:pt idx="21">
                  <c:v>OCTOBER "08"</c:v>
                </c:pt>
                <c:pt idx="22">
                  <c:v>NOVEMBER "08"</c:v>
                </c:pt>
                <c:pt idx="23">
                  <c:v>DECEMBER "08"</c:v>
                </c:pt>
                <c:pt idx="24">
                  <c:v>JANUARY "09"</c:v>
                </c:pt>
                <c:pt idx="25">
                  <c:v>FEBRUARY "09"</c:v>
                </c:pt>
                <c:pt idx="26">
                  <c:v>MARCH "09"</c:v>
                </c:pt>
                <c:pt idx="27">
                  <c:v>APRIL "09"</c:v>
                </c:pt>
                <c:pt idx="28">
                  <c:v>MAY "09"</c:v>
                </c:pt>
                <c:pt idx="29">
                  <c:v>JUNE "09"</c:v>
                </c:pt>
                <c:pt idx="30">
                  <c:v>JULY "09"</c:v>
                </c:pt>
                <c:pt idx="31">
                  <c:v>AUGUST "09"</c:v>
                </c:pt>
                <c:pt idx="32">
                  <c:v>SEPTEMBER "09"</c:v>
                </c:pt>
                <c:pt idx="33">
                  <c:v>OCTOBER "09"</c:v>
                </c:pt>
                <c:pt idx="34">
                  <c:v>NOVEMBER "09"</c:v>
                </c:pt>
                <c:pt idx="35">
                  <c:v>DECEMBER "09"</c:v>
                </c:pt>
                <c:pt idx="36">
                  <c:v>JANUARY "10"</c:v>
                </c:pt>
                <c:pt idx="37">
                  <c:v>FEBRUARY "10"</c:v>
                </c:pt>
                <c:pt idx="38">
                  <c:v>MARCH "10"</c:v>
                </c:pt>
                <c:pt idx="39">
                  <c:v>APRIL "10"</c:v>
                </c:pt>
                <c:pt idx="40">
                  <c:v>MAY "10"</c:v>
                </c:pt>
                <c:pt idx="41">
                  <c:v>JUNE "10"</c:v>
                </c:pt>
                <c:pt idx="42">
                  <c:v>JULY "10"</c:v>
                </c:pt>
                <c:pt idx="43">
                  <c:v>AUGUST "10"</c:v>
                </c:pt>
                <c:pt idx="44">
                  <c:v>SEPTEMBER "10"</c:v>
                </c:pt>
                <c:pt idx="45">
                  <c:v>OCTOBER "10"</c:v>
                </c:pt>
                <c:pt idx="46">
                  <c:v>NOVEMBER "10"</c:v>
                </c:pt>
                <c:pt idx="47">
                  <c:v>DECEMBER "10"</c:v>
                </c:pt>
                <c:pt idx="48">
                  <c:v>JANUARY "2011"</c:v>
                </c:pt>
                <c:pt idx="49">
                  <c:v>FEBRUARY “2011”</c:v>
                </c:pt>
                <c:pt idx="50">
                  <c:v>MARCH”2011”</c:v>
                </c:pt>
                <c:pt idx="51">
                  <c:v>APRIL”2011”</c:v>
                </c:pt>
                <c:pt idx="52">
                  <c:v>MAY”2011”</c:v>
                </c:pt>
                <c:pt idx="53">
                  <c:v>JUNE”2011”</c:v>
                </c:pt>
                <c:pt idx="54">
                  <c:v>JULY "2011"</c:v>
                </c:pt>
                <c:pt idx="55">
                  <c:v>AUGUST"2011"</c:v>
                </c:pt>
                <c:pt idx="56">
                  <c:v>SEPTEMBER "2011"</c:v>
                </c:pt>
                <c:pt idx="57">
                  <c:v>OCTOBER "2011"</c:v>
                </c:pt>
                <c:pt idx="58">
                  <c:v>NOVEMBER "2011"</c:v>
                </c:pt>
                <c:pt idx="59">
                  <c:v>DECEMBER "2011"</c:v>
                </c:pt>
                <c:pt idx="60">
                  <c:v>JANUARY "2012"</c:v>
                </c:pt>
                <c:pt idx="61">
                  <c:v>FEB "2012"</c:v>
                </c:pt>
                <c:pt idx="62">
                  <c:v>MAR "2012"</c:v>
                </c:pt>
                <c:pt idx="63">
                  <c:v>APR"2012"</c:v>
                </c:pt>
                <c:pt idx="64">
                  <c:v>MAY"2012"</c:v>
                </c:pt>
                <c:pt idx="65">
                  <c:v>JUNE"2012"</c:v>
                </c:pt>
                <c:pt idx="66">
                  <c:v>JULY"2012</c:v>
                </c:pt>
                <c:pt idx="67">
                  <c:v>AUGUST"2012 </c:v>
                </c:pt>
                <c:pt idx="68">
                  <c:v>SEPTEMBER"2012 </c:v>
                </c:pt>
                <c:pt idx="69">
                  <c:v>OCTOBER"2012</c:v>
                </c:pt>
                <c:pt idx="70">
                  <c:v>NOVEMBER"2012</c:v>
                </c:pt>
                <c:pt idx="71">
                  <c:v>DECEMBER"2012</c:v>
                </c:pt>
                <c:pt idx="72">
                  <c:v>JANUARY"2013</c:v>
                </c:pt>
                <c:pt idx="73">
                  <c:v>FEBRUARY"2013</c:v>
                </c:pt>
                <c:pt idx="74">
                  <c:v>MARCH"2013</c:v>
                </c:pt>
                <c:pt idx="75">
                  <c:v>APRIL "2013"</c:v>
                </c:pt>
                <c:pt idx="76">
                  <c:v>MAY”2013”</c:v>
                </c:pt>
                <c:pt idx="77">
                  <c:v>JUNE"2013"</c:v>
                </c:pt>
                <c:pt idx="78">
                  <c:v>JULY"2013</c:v>
                </c:pt>
                <c:pt idx="79">
                  <c:v>AUGUST"2013 </c:v>
                </c:pt>
                <c:pt idx="80">
                  <c:v>SEPTEMBER "2013"</c:v>
                </c:pt>
                <c:pt idx="81">
                  <c:v>OCTOBER "2013"</c:v>
                </c:pt>
                <c:pt idx="82">
                  <c:v>NOVEMBER "2013"</c:v>
                </c:pt>
                <c:pt idx="83">
                  <c:v>DECEMBER "2013"</c:v>
                </c:pt>
                <c:pt idx="84">
                  <c:v>JANUARY"2014''</c:v>
                </c:pt>
                <c:pt idx="85">
                  <c:v>FEB "2014"</c:v>
                </c:pt>
                <c:pt idx="86">
                  <c:v>MARCH"2014"</c:v>
                </c:pt>
                <c:pt idx="87">
                  <c:v>APRIL "2014"</c:v>
                </c:pt>
                <c:pt idx="88">
                  <c:v>MAY”2014”</c:v>
                </c:pt>
                <c:pt idx="89">
                  <c:v>JUNE"2014"</c:v>
                </c:pt>
                <c:pt idx="90">
                  <c:v>JULY"2014"</c:v>
                </c:pt>
                <c:pt idx="91">
                  <c:v>AUGUST"2014 </c:v>
                </c:pt>
                <c:pt idx="92">
                  <c:v>NOVEMBER "2014"</c:v>
                </c:pt>
                <c:pt idx="93">
                  <c:v>DECEMBER "2014"</c:v>
                </c:pt>
                <c:pt idx="94">
                  <c:v>JANUARY"2015''</c:v>
                </c:pt>
                <c:pt idx="95">
                  <c:v>FEBRUARY"2015"</c:v>
                </c:pt>
                <c:pt idx="96">
                  <c:v>March"2015"</c:v>
                </c:pt>
                <c:pt idx="97">
                  <c:v>April"2015"</c:v>
                </c:pt>
              </c:strCache>
            </c:strRef>
          </c:cat>
          <c:val>
            <c:numRef>
              <c:f>'FROM-JAN-10 to till DATE'!$G$6:$G$104</c:f>
              <c:numCache>
                <c:formatCode>General</c:formatCode>
                <c:ptCount val="99"/>
                <c:pt idx="1">
                  <c:v>123</c:v>
                </c:pt>
                <c:pt idx="2">
                  <c:v>982</c:v>
                </c:pt>
                <c:pt idx="3">
                  <c:v>729</c:v>
                </c:pt>
                <c:pt idx="4">
                  <c:v>505</c:v>
                </c:pt>
                <c:pt idx="5">
                  <c:v>781</c:v>
                </c:pt>
                <c:pt idx="6">
                  <c:v>608</c:v>
                </c:pt>
                <c:pt idx="7">
                  <c:v>313</c:v>
                </c:pt>
                <c:pt idx="8">
                  <c:v>556</c:v>
                </c:pt>
                <c:pt idx="9">
                  <c:v>413</c:v>
                </c:pt>
                <c:pt idx="10">
                  <c:v>430</c:v>
                </c:pt>
                <c:pt idx="11">
                  <c:v>519</c:v>
                </c:pt>
                <c:pt idx="12">
                  <c:v>861</c:v>
                </c:pt>
                <c:pt idx="13">
                  <c:v>1051</c:v>
                </c:pt>
                <c:pt idx="14">
                  <c:v>1211</c:v>
                </c:pt>
                <c:pt idx="15">
                  <c:v>1096</c:v>
                </c:pt>
                <c:pt idx="16">
                  <c:v>1681</c:v>
                </c:pt>
                <c:pt idx="17">
                  <c:v>1872</c:v>
                </c:pt>
                <c:pt idx="18">
                  <c:v>1712</c:v>
                </c:pt>
                <c:pt idx="19">
                  <c:v>1187</c:v>
                </c:pt>
                <c:pt idx="20">
                  <c:v>1407</c:v>
                </c:pt>
                <c:pt idx="21">
                  <c:v>1395</c:v>
                </c:pt>
                <c:pt idx="22">
                  <c:v>1000</c:v>
                </c:pt>
                <c:pt idx="23">
                  <c:v>951</c:v>
                </c:pt>
                <c:pt idx="24">
                  <c:v>1217</c:v>
                </c:pt>
                <c:pt idx="25">
                  <c:v>1230</c:v>
                </c:pt>
                <c:pt idx="26">
                  <c:v>3087</c:v>
                </c:pt>
                <c:pt idx="27">
                  <c:v>2452</c:v>
                </c:pt>
                <c:pt idx="28">
                  <c:v>1664</c:v>
                </c:pt>
                <c:pt idx="29">
                  <c:v>1986</c:v>
                </c:pt>
                <c:pt idx="30">
                  <c:v>2209</c:v>
                </c:pt>
                <c:pt idx="31">
                  <c:v>2069</c:v>
                </c:pt>
                <c:pt idx="32">
                  <c:v>2092</c:v>
                </c:pt>
                <c:pt idx="33">
                  <c:v>1729</c:v>
                </c:pt>
                <c:pt idx="34">
                  <c:v>1788</c:v>
                </c:pt>
                <c:pt idx="35">
                  <c:v>2253</c:v>
                </c:pt>
                <c:pt idx="36">
                  <c:v>2123</c:v>
                </c:pt>
                <c:pt idx="37">
                  <c:v>1741</c:v>
                </c:pt>
                <c:pt idx="38">
                  <c:v>1745</c:v>
                </c:pt>
                <c:pt idx="39">
                  <c:v>1938</c:v>
                </c:pt>
                <c:pt idx="40">
                  <c:v>1736</c:v>
                </c:pt>
                <c:pt idx="41">
                  <c:v>2068</c:v>
                </c:pt>
                <c:pt idx="42">
                  <c:v>1821</c:v>
                </c:pt>
                <c:pt idx="43">
                  <c:v>1919</c:v>
                </c:pt>
                <c:pt idx="44">
                  <c:v>2488</c:v>
                </c:pt>
                <c:pt idx="45">
                  <c:v>2072</c:v>
                </c:pt>
                <c:pt idx="46">
                  <c:v>1691</c:v>
                </c:pt>
                <c:pt idx="47">
                  <c:v>1959</c:v>
                </c:pt>
                <c:pt idx="48">
                  <c:v>2395</c:v>
                </c:pt>
                <c:pt idx="49">
                  <c:v>3446</c:v>
                </c:pt>
                <c:pt idx="50">
                  <c:v>2967</c:v>
                </c:pt>
                <c:pt idx="51">
                  <c:v>3174</c:v>
                </c:pt>
                <c:pt idx="52">
                  <c:v>2754</c:v>
                </c:pt>
                <c:pt idx="53">
                  <c:v>2727</c:v>
                </c:pt>
                <c:pt idx="54">
                  <c:v>3113</c:v>
                </c:pt>
                <c:pt idx="55">
                  <c:v>2258</c:v>
                </c:pt>
                <c:pt idx="56">
                  <c:v>3073</c:v>
                </c:pt>
                <c:pt idx="57">
                  <c:v>2883</c:v>
                </c:pt>
                <c:pt idx="58">
                  <c:v>1614</c:v>
                </c:pt>
                <c:pt idx="59">
                  <c:v>1907</c:v>
                </c:pt>
                <c:pt idx="60">
                  <c:v>1473</c:v>
                </c:pt>
                <c:pt idx="61">
                  <c:v>2164</c:v>
                </c:pt>
                <c:pt idx="62">
                  <c:v>1892</c:v>
                </c:pt>
                <c:pt idx="63">
                  <c:v>1751</c:v>
                </c:pt>
                <c:pt idx="64">
                  <c:v>1037</c:v>
                </c:pt>
                <c:pt idx="65">
                  <c:v>1308</c:v>
                </c:pt>
                <c:pt idx="66">
                  <c:v>1291</c:v>
                </c:pt>
                <c:pt idx="67">
                  <c:v>1416</c:v>
                </c:pt>
                <c:pt idx="68">
                  <c:v>1177</c:v>
                </c:pt>
                <c:pt idx="69">
                  <c:v>1326</c:v>
                </c:pt>
                <c:pt idx="70">
                  <c:v>1147</c:v>
                </c:pt>
                <c:pt idx="71">
                  <c:v>1048</c:v>
                </c:pt>
                <c:pt idx="72">
                  <c:v>1145</c:v>
                </c:pt>
                <c:pt idx="73">
                  <c:v>1265</c:v>
                </c:pt>
                <c:pt idx="74">
                  <c:v>1307</c:v>
                </c:pt>
                <c:pt idx="75">
                  <c:v>1046</c:v>
                </c:pt>
                <c:pt idx="76">
                  <c:v>1047</c:v>
                </c:pt>
                <c:pt idx="77">
                  <c:v>1072</c:v>
                </c:pt>
                <c:pt idx="78">
                  <c:v>1026</c:v>
                </c:pt>
                <c:pt idx="79">
                  <c:v>1025</c:v>
                </c:pt>
                <c:pt idx="80">
                  <c:v>1013</c:v>
                </c:pt>
                <c:pt idx="81">
                  <c:v>873</c:v>
                </c:pt>
                <c:pt idx="82">
                  <c:v>1041</c:v>
                </c:pt>
                <c:pt idx="83">
                  <c:v>1062</c:v>
                </c:pt>
                <c:pt idx="84">
                  <c:v>1103</c:v>
                </c:pt>
                <c:pt idx="85">
                  <c:v>1324</c:v>
                </c:pt>
                <c:pt idx="86">
                  <c:v>1121</c:v>
                </c:pt>
                <c:pt idx="87">
                  <c:v>1128</c:v>
                </c:pt>
                <c:pt idx="88">
                  <c:v>1141</c:v>
                </c:pt>
                <c:pt idx="89">
                  <c:v>1009</c:v>
                </c:pt>
                <c:pt idx="90">
                  <c:v>863</c:v>
                </c:pt>
                <c:pt idx="91">
                  <c:v>380</c:v>
                </c:pt>
                <c:pt idx="92">
                  <c:v>42</c:v>
                </c:pt>
                <c:pt idx="93">
                  <c:v>21</c:v>
                </c:pt>
                <c:pt idx="94">
                  <c:v>1</c:v>
                </c:pt>
                <c:pt idx="95">
                  <c:v>483</c:v>
                </c:pt>
                <c:pt idx="96">
                  <c:v>655</c:v>
                </c:pt>
                <c:pt idx="97">
                  <c:v>804</c:v>
                </c:pt>
                <c:pt idx="98">
                  <c:v>996</c:v>
                </c:pt>
              </c:numCache>
            </c:numRef>
          </c:val>
        </c:ser>
        <c:ser>
          <c:idx val="0"/>
          <c:order val="1"/>
          <c:tx>
            <c:strRef>
              <c:f>'FROM-JAN-10 to till DATE'!$H$6</c:f>
              <c:strCache>
                <c:ptCount val="1"/>
                <c:pt idx="0">
                  <c:v>Total RTI request</c:v>
                </c:pt>
              </c:strCache>
            </c:strRef>
          </c:tx>
          <c:marker>
            <c:symbol val="none"/>
          </c:marker>
          <c:cat>
            <c:strRef>
              <c:f>'FROM-JAN-10 to till DATE'!$A$7:$A$104</c:f>
              <c:strCache>
                <c:ptCount val="98"/>
                <c:pt idx="0">
                  <c:v>JANUARY "07"</c:v>
                </c:pt>
                <c:pt idx="1">
                  <c:v>FEBRUARY "07"</c:v>
                </c:pt>
                <c:pt idx="2">
                  <c:v>MARCH "07"</c:v>
                </c:pt>
                <c:pt idx="3">
                  <c:v>APRIL "07"</c:v>
                </c:pt>
                <c:pt idx="4">
                  <c:v>MAY "07"</c:v>
                </c:pt>
                <c:pt idx="5">
                  <c:v>JUNE "07"</c:v>
                </c:pt>
                <c:pt idx="6">
                  <c:v>JULY "07"</c:v>
                </c:pt>
                <c:pt idx="7">
                  <c:v>AUGUST "07"</c:v>
                </c:pt>
                <c:pt idx="8">
                  <c:v>SEPTEMBER "07"</c:v>
                </c:pt>
                <c:pt idx="9">
                  <c:v>OCTOBER "07"</c:v>
                </c:pt>
                <c:pt idx="10">
                  <c:v>NOVEMBER "07"</c:v>
                </c:pt>
                <c:pt idx="11">
                  <c:v>DECEMBER "07"</c:v>
                </c:pt>
                <c:pt idx="12">
                  <c:v>JANUARY "08"</c:v>
                </c:pt>
                <c:pt idx="13">
                  <c:v>FEBRUARY "08"</c:v>
                </c:pt>
                <c:pt idx="14">
                  <c:v>MARCH "08"</c:v>
                </c:pt>
                <c:pt idx="15">
                  <c:v>APRIL "08"</c:v>
                </c:pt>
                <c:pt idx="16">
                  <c:v>MAY "08"</c:v>
                </c:pt>
                <c:pt idx="17">
                  <c:v>JUNE "08"</c:v>
                </c:pt>
                <c:pt idx="18">
                  <c:v>JULY "08"</c:v>
                </c:pt>
                <c:pt idx="19">
                  <c:v>AUGUST "08"</c:v>
                </c:pt>
                <c:pt idx="20">
                  <c:v>SEPTEMBER "08"</c:v>
                </c:pt>
                <c:pt idx="21">
                  <c:v>OCTOBER "08"</c:v>
                </c:pt>
                <c:pt idx="22">
                  <c:v>NOVEMBER "08"</c:v>
                </c:pt>
                <c:pt idx="23">
                  <c:v>DECEMBER "08"</c:v>
                </c:pt>
                <c:pt idx="24">
                  <c:v>JANUARY "09"</c:v>
                </c:pt>
                <c:pt idx="25">
                  <c:v>FEBRUARY "09"</c:v>
                </c:pt>
                <c:pt idx="26">
                  <c:v>MARCH "09"</c:v>
                </c:pt>
                <c:pt idx="27">
                  <c:v>APRIL "09"</c:v>
                </c:pt>
                <c:pt idx="28">
                  <c:v>MAY "09"</c:v>
                </c:pt>
                <c:pt idx="29">
                  <c:v>JUNE "09"</c:v>
                </c:pt>
                <c:pt idx="30">
                  <c:v>JULY "09"</c:v>
                </c:pt>
                <c:pt idx="31">
                  <c:v>AUGUST "09"</c:v>
                </c:pt>
                <c:pt idx="32">
                  <c:v>SEPTEMBER "09"</c:v>
                </c:pt>
                <c:pt idx="33">
                  <c:v>OCTOBER "09"</c:v>
                </c:pt>
                <c:pt idx="34">
                  <c:v>NOVEMBER "09"</c:v>
                </c:pt>
                <c:pt idx="35">
                  <c:v>DECEMBER "09"</c:v>
                </c:pt>
                <c:pt idx="36">
                  <c:v>JANUARY "10"</c:v>
                </c:pt>
                <c:pt idx="37">
                  <c:v>FEBRUARY "10"</c:v>
                </c:pt>
                <c:pt idx="38">
                  <c:v>MARCH "10"</c:v>
                </c:pt>
                <c:pt idx="39">
                  <c:v>APRIL "10"</c:v>
                </c:pt>
                <c:pt idx="40">
                  <c:v>MAY "10"</c:v>
                </c:pt>
                <c:pt idx="41">
                  <c:v>JUNE "10"</c:v>
                </c:pt>
                <c:pt idx="42">
                  <c:v>JULY "10"</c:v>
                </c:pt>
                <c:pt idx="43">
                  <c:v>AUGUST "10"</c:v>
                </c:pt>
                <c:pt idx="44">
                  <c:v>SEPTEMBER "10"</c:v>
                </c:pt>
                <c:pt idx="45">
                  <c:v>OCTOBER "10"</c:v>
                </c:pt>
                <c:pt idx="46">
                  <c:v>NOVEMBER "10"</c:v>
                </c:pt>
                <c:pt idx="47">
                  <c:v>DECEMBER "10"</c:v>
                </c:pt>
                <c:pt idx="48">
                  <c:v>JANUARY "2011"</c:v>
                </c:pt>
                <c:pt idx="49">
                  <c:v>FEBRUARY “2011”</c:v>
                </c:pt>
                <c:pt idx="50">
                  <c:v>MARCH”2011”</c:v>
                </c:pt>
                <c:pt idx="51">
                  <c:v>APRIL”2011”</c:v>
                </c:pt>
                <c:pt idx="52">
                  <c:v>MAY”2011”</c:v>
                </c:pt>
                <c:pt idx="53">
                  <c:v>JUNE”2011”</c:v>
                </c:pt>
                <c:pt idx="54">
                  <c:v>JULY "2011"</c:v>
                </c:pt>
                <c:pt idx="55">
                  <c:v>AUGUST"2011"</c:v>
                </c:pt>
                <c:pt idx="56">
                  <c:v>SEPTEMBER "2011"</c:v>
                </c:pt>
                <c:pt idx="57">
                  <c:v>OCTOBER "2011"</c:v>
                </c:pt>
                <c:pt idx="58">
                  <c:v>NOVEMBER "2011"</c:v>
                </c:pt>
                <c:pt idx="59">
                  <c:v>DECEMBER "2011"</c:v>
                </c:pt>
                <c:pt idx="60">
                  <c:v>JANUARY "2012"</c:v>
                </c:pt>
                <c:pt idx="61">
                  <c:v>FEB "2012"</c:v>
                </c:pt>
                <c:pt idx="62">
                  <c:v>MAR "2012"</c:v>
                </c:pt>
                <c:pt idx="63">
                  <c:v>APR"2012"</c:v>
                </c:pt>
                <c:pt idx="64">
                  <c:v>MAY"2012"</c:v>
                </c:pt>
                <c:pt idx="65">
                  <c:v>JUNE"2012"</c:v>
                </c:pt>
                <c:pt idx="66">
                  <c:v>JULY"2012</c:v>
                </c:pt>
                <c:pt idx="67">
                  <c:v>AUGUST"2012 </c:v>
                </c:pt>
                <c:pt idx="68">
                  <c:v>SEPTEMBER"2012 </c:v>
                </c:pt>
                <c:pt idx="69">
                  <c:v>OCTOBER"2012</c:v>
                </c:pt>
                <c:pt idx="70">
                  <c:v>NOVEMBER"2012</c:v>
                </c:pt>
                <c:pt idx="71">
                  <c:v>DECEMBER"2012</c:v>
                </c:pt>
                <c:pt idx="72">
                  <c:v>JANUARY"2013</c:v>
                </c:pt>
                <c:pt idx="73">
                  <c:v>FEBRUARY"2013</c:v>
                </c:pt>
                <c:pt idx="74">
                  <c:v>MARCH"2013</c:v>
                </c:pt>
                <c:pt idx="75">
                  <c:v>APRIL "2013"</c:v>
                </c:pt>
                <c:pt idx="76">
                  <c:v>MAY”2013”</c:v>
                </c:pt>
                <c:pt idx="77">
                  <c:v>JUNE"2013"</c:v>
                </c:pt>
                <c:pt idx="78">
                  <c:v>JULY"2013</c:v>
                </c:pt>
                <c:pt idx="79">
                  <c:v>AUGUST"2013 </c:v>
                </c:pt>
                <c:pt idx="80">
                  <c:v>SEPTEMBER "2013"</c:v>
                </c:pt>
                <c:pt idx="81">
                  <c:v>OCTOBER "2013"</c:v>
                </c:pt>
                <c:pt idx="82">
                  <c:v>NOVEMBER "2013"</c:v>
                </c:pt>
                <c:pt idx="83">
                  <c:v>DECEMBER "2013"</c:v>
                </c:pt>
                <c:pt idx="84">
                  <c:v>JANUARY"2014''</c:v>
                </c:pt>
                <c:pt idx="85">
                  <c:v>FEB "2014"</c:v>
                </c:pt>
                <c:pt idx="86">
                  <c:v>MARCH"2014"</c:v>
                </c:pt>
                <c:pt idx="87">
                  <c:v>APRIL "2014"</c:v>
                </c:pt>
                <c:pt idx="88">
                  <c:v>MAY”2014”</c:v>
                </c:pt>
                <c:pt idx="89">
                  <c:v>JUNE"2014"</c:v>
                </c:pt>
                <c:pt idx="90">
                  <c:v>JULY"2014"</c:v>
                </c:pt>
                <c:pt idx="91">
                  <c:v>AUGUST"2014 </c:v>
                </c:pt>
                <c:pt idx="92">
                  <c:v>NOVEMBER "2014"</c:v>
                </c:pt>
                <c:pt idx="93">
                  <c:v>DECEMBER "2014"</c:v>
                </c:pt>
                <c:pt idx="94">
                  <c:v>JANUARY"2015''</c:v>
                </c:pt>
                <c:pt idx="95">
                  <c:v>FEBRUARY"2015"</c:v>
                </c:pt>
                <c:pt idx="96">
                  <c:v>March"2015"</c:v>
                </c:pt>
                <c:pt idx="97">
                  <c:v>April"2015"</c:v>
                </c:pt>
              </c:strCache>
            </c:strRef>
          </c:cat>
          <c:val>
            <c:numRef>
              <c:f>'FROM-JAN-10 to till DATE'!$H$7:$H$104</c:f>
              <c:numCache>
                <c:formatCode>General</c:formatCode>
                <c:ptCount val="98"/>
                <c:pt idx="0">
                  <c:v>24</c:v>
                </c:pt>
                <c:pt idx="1">
                  <c:v>371</c:v>
                </c:pt>
                <c:pt idx="2">
                  <c:v>315</c:v>
                </c:pt>
                <c:pt idx="3">
                  <c:v>243</c:v>
                </c:pt>
                <c:pt idx="4">
                  <c:v>288</c:v>
                </c:pt>
                <c:pt idx="5">
                  <c:v>305</c:v>
                </c:pt>
                <c:pt idx="6">
                  <c:v>180</c:v>
                </c:pt>
                <c:pt idx="7">
                  <c:v>382</c:v>
                </c:pt>
                <c:pt idx="8">
                  <c:v>300</c:v>
                </c:pt>
                <c:pt idx="9">
                  <c:v>311</c:v>
                </c:pt>
                <c:pt idx="10">
                  <c:v>291</c:v>
                </c:pt>
                <c:pt idx="11">
                  <c:v>366</c:v>
                </c:pt>
                <c:pt idx="12">
                  <c:v>449</c:v>
                </c:pt>
                <c:pt idx="13">
                  <c:v>541</c:v>
                </c:pt>
                <c:pt idx="14">
                  <c:v>467</c:v>
                </c:pt>
                <c:pt idx="15">
                  <c:v>851</c:v>
                </c:pt>
                <c:pt idx="16">
                  <c:v>996</c:v>
                </c:pt>
                <c:pt idx="17">
                  <c:v>940</c:v>
                </c:pt>
                <c:pt idx="18">
                  <c:v>587</c:v>
                </c:pt>
                <c:pt idx="19">
                  <c:v>823</c:v>
                </c:pt>
                <c:pt idx="20">
                  <c:v>701</c:v>
                </c:pt>
                <c:pt idx="21">
                  <c:v>600</c:v>
                </c:pt>
                <c:pt idx="22">
                  <c:v>484</c:v>
                </c:pt>
                <c:pt idx="23">
                  <c:v>671</c:v>
                </c:pt>
                <c:pt idx="24">
                  <c:v>592</c:v>
                </c:pt>
                <c:pt idx="25">
                  <c:v>1136</c:v>
                </c:pt>
                <c:pt idx="26">
                  <c:v>1080</c:v>
                </c:pt>
                <c:pt idx="27">
                  <c:v>827</c:v>
                </c:pt>
                <c:pt idx="28">
                  <c:v>982</c:v>
                </c:pt>
                <c:pt idx="29">
                  <c:v>892</c:v>
                </c:pt>
                <c:pt idx="30">
                  <c:v>804</c:v>
                </c:pt>
                <c:pt idx="31">
                  <c:v>816</c:v>
                </c:pt>
                <c:pt idx="32">
                  <c:v>826</c:v>
                </c:pt>
                <c:pt idx="33">
                  <c:v>852</c:v>
                </c:pt>
                <c:pt idx="34">
                  <c:v>902</c:v>
                </c:pt>
                <c:pt idx="35">
                  <c:v>868</c:v>
                </c:pt>
                <c:pt idx="36">
                  <c:v>643</c:v>
                </c:pt>
                <c:pt idx="37">
                  <c:v>838</c:v>
                </c:pt>
                <c:pt idx="38">
                  <c:v>972</c:v>
                </c:pt>
                <c:pt idx="39">
                  <c:v>892</c:v>
                </c:pt>
                <c:pt idx="40">
                  <c:v>1049</c:v>
                </c:pt>
                <c:pt idx="41">
                  <c:v>1016</c:v>
                </c:pt>
                <c:pt idx="42">
                  <c:v>891</c:v>
                </c:pt>
                <c:pt idx="43">
                  <c:v>1130</c:v>
                </c:pt>
                <c:pt idx="44">
                  <c:v>1028</c:v>
                </c:pt>
                <c:pt idx="45">
                  <c:v>753</c:v>
                </c:pt>
                <c:pt idx="46">
                  <c:v>999</c:v>
                </c:pt>
                <c:pt idx="47">
                  <c:v>711</c:v>
                </c:pt>
                <c:pt idx="48">
                  <c:v>650</c:v>
                </c:pt>
                <c:pt idx="49">
                  <c:v>1062</c:v>
                </c:pt>
                <c:pt idx="50">
                  <c:v>1573</c:v>
                </c:pt>
                <c:pt idx="51">
                  <c:v>1379</c:v>
                </c:pt>
                <c:pt idx="52">
                  <c:v>1473</c:v>
                </c:pt>
                <c:pt idx="53">
                  <c:v>1287</c:v>
                </c:pt>
                <c:pt idx="54">
                  <c:v>936</c:v>
                </c:pt>
                <c:pt idx="55">
                  <c:v>1017</c:v>
                </c:pt>
                <c:pt idx="56">
                  <c:v>1141</c:v>
                </c:pt>
                <c:pt idx="57">
                  <c:v>783</c:v>
                </c:pt>
                <c:pt idx="58">
                  <c:v>978</c:v>
                </c:pt>
                <c:pt idx="59">
                  <c:v>647</c:v>
                </c:pt>
                <c:pt idx="60">
                  <c:v>1107</c:v>
                </c:pt>
                <c:pt idx="61">
                  <c:v>807</c:v>
                </c:pt>
                <c:pt idx="62">
                  <c:v>802</c:v>
                </c:pt>
                <c:pt idx="63">
                  <c:v>431</c:v>
                </c:pt>
                <c:pt idx="64">
                  <c:v>628</c:v>
                </c:pt>
                <c:pt idx="65">
                  <c:v>510</c:v>
                </c:pt>
                <c:pt idx="66">
                  <c:v>500</c:v>
                </c:pt>
                <c:pt idx="67">
                  <c:v>434</c:v>
                </c:pt>
                <c:pt idx="68">
                  <c:v>597</c:v>
                </c:pt>
                <c:pt idx="69">
                  <c:v>525</c:v>
                </c:pt>
                <c:pt idx="70">
                  <c:v>432</c:v>
                </c:pt>
                <c:pt idx="71">
                  <c:v>472</c:v>
                </c:pt>
                <c:pt idx="72">
                  <c:v>501</c:v>
                </c:pt>
                <c:pt idx="73">
                  <c:v>512</c:v>
                </c:pt>
                <c:pt idx="74">
                  <c:v>569</c:v>
                </c:pt>
                <c:pt idx="75">
                  <c:v>589</c:v>
                </c:pt>
                <c:pt idx="76">
                  <c:v>589</c:v>
                </c:pt>
                <c:pt idx="77">
                  <c:v>498</c:v>
                </c:pt>
                <c:pt idx="78">
                  <c:v>433</c:v>
                </c:pt>
                <c:pt idx="79">
                  <c:v>440</c:v>
                </c:pt>
                <c:pt idx="80">
                  <c:v>414</c:v>
                </c:pt>
                <c:pt idx="81">
                  <c:v>470</c:v>
                </c:pt>
                <c:pt idx="82">
                  <c:v>534</c:v>
                </c:pt>
                <c:pt idx="83">
                  <c:v>520</c:v>
                </c:pt>
                <c:pt idx="84">
                  <c:v>538</c:v>
                </c:pt>
                <c:pt idx="85">
                  <c:v>525</c:v>
                </c:pt>
                <c:pt idx="86">
                  <c:v>517</c:v>
                </c:pt>
                <c:pt idx="87">
                  <c:v>610</c:v>
                </c:pt>
                <c:pt idx="88">
                  <c:v>433</c:v>
                </c:pt>
                <c:pt idx="89">
                  <c:v>317</c:v>
                </c:pt>
                <c:pt idx="90">
                  <c:v>236</c:v>
                </c:pt>
                <c:pt idx="91">
                  <c:v>25</c:v>
                </c:pt>
                <c:pt idx="92">
                  <c:v>13</c:v>
                </c:pt>
                <c:pt idx="93">
                  <c:v>1</c:v>
                </c:pt>
                <c:pt idx="94">
                  <c:v>159</c:v>
                </c:pt>
                <c:pt idx="95">
                  <c:v>217</c:v>
                </c:pt>
                <c:pt idx="96">
                  <c:v>281</c:v>
                </c:pt>
                <c:pt idx="97">
                  <c:v>312</c:v>
                </c:pt>
              </c:numCache>
            </c:numRef>
          </c:val>
        </c:ser>
        <c:marker val="1"/>
        <c:axId val="70133248"/>
        <c:axId val="70134784"/>
      </c:lineChart>
      <c:catAx>
        <c:axId val="70133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0134784"/>
        <c:crosses val="autoZero"/>
        <c:auto val="1"/>
        <c:lblAlgn val="ctr"/>
        <c:lblOffset val="100"/>
      </c:catAx>
      <c:valAx>
        <c:axId val="70134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01332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3203229804607759"/>
          <c:y val="0.2926173358764938"/>
          <c:w val="0.15963436862058911"/>
          <c:h val="0.20358520402341021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lang="en-US" sz="2000"/>
            </a:pPr>
            <a:endParaRPr lang="en-US" sz="2000" dirty="0"/>
          </a:p>
        </c:rich>
      </c:tx>
      <c:layout>
        <c:manualLayout>
          <c:xMode val="edge"/>
          <c:yMode val="edge"/>
          <c:x val="0.22177469135802466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Report!$D$2</c:f>
              <c:strCache>
                <c:ptCount val="1"/>
                <c:pt idx="0">
                  <c:v>Total Received</c:v>
                </c:pt>
              </c:strCache>
            </c:strRef>
          </c:tx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Report!$C$3:$C$12</c:f>
              <c:strCache>
                <c:ptCount val="10"/>
                <c:pt idx="0">
                  <c:v>Residential Certificate</c:v>
                </c:pt>
                <c:pt idx="1">
                  <c:v>Caste  Certificate</c:v>
                </c:pt>
                <c:pt idx="2">
                  <c:v>Income Certificate</c:v>
                </c:pt>
                <c:pt idx="3">
                  <c:v>Mutation application</c:v>
                </c:pt>
                <c:pt idx="4">
                  <c:v>Pension</c:v>
                </c:pt>
                <c:pt idx="5">
                  <c:v>Registration/ disposal of documents presented</c:v>
                </c:pt>
                <c:pt idx="6">
                  <c:v>Delivery of Registered Documents</c:v>
                </c:pt>
                <c:pt idx="7">
                  <c:v>DTO Services</c:v>
                </c:pt>
                <c:pt idx="8">
                  <c:v>Character Certificate</c:v>
                </c:pt>
                <c:pt idx="9">
                  <c:v>Issuance of Land Possession Certificate</c:v>
                </c:pt>
              </c:strCache>
            </c:strRef>
          </c:cat>
          <c:val>
            <c:numRef>
              <c:f>Report!$D$3:$D$12</c:f>
              <c:numCache>
                <c:formatCode>General</c:formatCode>
                <c:ptCount val="10"/>
                <c:pt idx="0">
                  <c:v>33840611</c:v>
                </c:pt>
                <c:pt idx="1">
                  <c:v>21521419</c:v>
                </c:pt>
                <c:pt idx="2">
                  <c:v>17435590</c:v>
                </c:pt>
                <c:pt idx="3">
                  <c:v>6285366</c:v>
                </c:pt>
                <c:pt idx="4">
                  <c:v>5098382</c:v>
                </c:pt>
                <c:pt idx="5">
                  <c:v>4036054</c:v>
                </c:pt>
                <c:pt idx="6">
                  <c:v>3965208</c:v>
                </c:pt>
                <c:pt idx="7">
                  <c:v>3065192</c:v>
                </c:pt>
                <c:pt idx="8">
                  <c:v>2409338</c:v>
                </c:pt>
                <c:pt idx="9">
                  <c:v>2183494</c:v>
                </c:pt>
              </c:numCache>
            </c:numRef>
          </c:val>
        </c:ser>
        <c:ser>
          <c:idx val="1"/>
          <c:order val="1"/>
          <c:tx>
            <c:strRef>
              <c:f>Report!$E$2</c:f>
              <c:strCache>
                <c:ptCount val="1"/>
                <c:pt idx="0">
                  <c:v>Total Disposed</c:v>
                </c:pt>
              </c:strCache>
            </c:strRef>
          </c:tx>
          <c:cat>
            <c:strRef>
              <c:f>Report!$C$3:$C$12</c:f>
              <c:strCache>
                <c:ptCount val="10"/>
                <c:pt idx="0">
                  <c:v>Residential Certificate</c:v>
                </c:pt>
                <c:pt idx="1">
                  <c:v>Caste  Certificate</c:v>
                </c:pt>
                <c:pt idx="2">
                  <c:v>Income Certificate</c:v>
                </c:pt>
                <c:pt idx="3">
                  <c:v>Mutation application</c:v>
                </c:pt>
                <c:pt idx="4">
                  <c:v>Pension</c:v>
                </c:pt>
                <c:pt idx="5">
                  <c:v>Registration/ disposal of documents presented</c:v>
                </c:pt>
                <c:pt idx="6">
                  <c:v>Delivery of Registered Documents</c:v>
                </c:pt>
                <c:pt idx="7">
                  <c:v>DTO Services</c:v>
                </c:pt>
                <c:pt idx="8">
                  <c:v>Character Certificate</c:v>
                </c:pt>
                <c:pt idx="9">
                  <c:v>Issuance of Land Possession Certificate</c:v>
                </c:pt>
              </c:strCache>
            </c:strRef>
          </c:cat>
          <c:val>
            <c:numRef>
              <c:f>Report!$E$3:$E$12</c:f>
              <c:numCache>
                <c:formatCode>General</c:formatCode>
                <c:ptCount val="10"/>
                <c:pt idx="0">
                  <c:v>33752213</c:v>
                </c:pt>
                <c:pt idx="1">
                  <c:v>21347119</c:v>
                </c:pt>
                <c:pt idx="2">
                  <c:v>17372114</c:v>
                </c:pt>
                <c:pt idx="3">
                  <c:v>6174627</c:v>
                </c:pt>
                <c:pt idx="4">
                  <c:v>4961666</c:v>
                </c:pt>
                <c:pt idx="5">
                  <c:v>4035064</c:v>
                </c:pt>
                <c:pt idx="6">
                  <c:v>3963744</c:v>
                </c:pt>
                <c:pt idx="7">
                  <c:v>2984153</c:v>
                </c:pt>
                <c:pt idx="8">
                  <c:v>2386946</c:v>
                </c:pt>
                <c:pt idx="9">
                  <c:v>2172764</c:v>
                </c:pt>
              </c:numCache>
            </c:numRef>
          </c:val>
        </c:ser>
        <c:ser>
          <c:idx val="2"/>
          <c:order val="2"/>
          <c:tx>
            <c:strRef>
              <c:f>Report!$F$2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Report!$C$3:$C$12</c:f>
              <c:strCache>
                <c:ptCount val="10"/>
                <c:pt idx="0">
                  <c:v>Residential Certificate</c:v>
                </c:pt>
                <c:pt idx="1">
                  <c:v>Caste  Certificate</c:v>
                </c:pt>
                <c:pt idx="2">
                  <c:v>Income Certificate</c:v>
                </c:pt>
                <c:pt idx="3">
                  <c:v>Mutation application</c:v>
                </c:pt>
                <c:pt idx="4">
                  <c:v>Pension</c:v>
                </c:pt>
                <c:pt idx="5">
                  <c:v>Registration/ disposal of documents presented</c:v>
                </c:pt>
                <c:pt idx="6">
                  <c:v>Delivery of Registered Documents</c:v>
                </c:pt>
                <c:pt idx="7">
                  <c:v>DTO Services</c:v>
                </c:pt>
                <c:pt idx="8">
                  <c:v>Character Certificate</c:v>
                </c:pt>
                <c:pt idx="9">
                  <c:v>Issuance of Land Possession Certificate</c:v>
                </c:pt>
              </c:strCache>
            </c:strRef>
          </c:cat>
          <c:val>
            <c:numRef>
              <c:f>Report!$F$3:$F$12</c:f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97455526392613"/>
          <c:y val="0.13988421542243945"/>
          <c:w val="0.32676618547681585"/>
          <c:h val="0.77013904116415899"/>
        </c:manualLayout>
      </c:layout>
      <c:txPr>
        <a:bodyPr/>
        <a:lstStyle/>
        <a:p>
          <a:pPr>
            <a:defRPr lang="en-US" sz="1200" b="1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plotArea>
      <c:layout/>
      <c:lineChart>
        <c:grouping val="standard"/>
        <c:ser>
          <c:idx val="2"/>
          <c:order val="0"/>
          <c:tx>
            <c:strRef>
              <c:f>Sheet3!$D$2</c:f>
              <c:strCache>
                <c:ptCount val="1"/>
                <c:pt idx="0">
                  <c:v>Per capita RTPS application</c:v>
                </c:pt>
              </c:strCache>
            </c:strRef>
          </c:tx>
          <c:marker>
            <c:symbol val="none"/>
          </c:marker>
          <c:cat>
            <c:strRef>
              <c:f>Sheet3!$A$3:$A$7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2015(upto April)</c:v>
                </c:pt>
              </c:strCache>
            </c:strRef>
          </c:cat>
          <c:val>
            <c:numRef>
              <c:f>Sheet3!$D$3:$D$7</c:f>
              <c:numCache>
                <c:formatCode>0.0%</c:formatCode>
                <c:ptCount val="5"/>
                <c:pt idx="0">
                  <c:v>6.8670515191568887E-2</c:v>
                </c:pt>
                <c:pt idx="1">
                  <c:v>0.2285363327368912</c:v>
                </c:pt>
                <c:pt idx="2">
                  <c:v>0.27171050813985126</c:v>
                </c:pt>
                <c:pt idx="3">
                  <c:v>0.27484575999497141</c:v>
                </c:pt>
                <c:pt idx="4">
                  <c:v>0.11532602496312865</c:v>
                </c:pt>
              </c:numCache>
            </c:numRef>
          </c:val>
        </c:ser>
        <c:marker val="1"/>
        <c:axId val="68914560"/>
        <c:axId val="70181248"/>
      </c:lineChart>
      <c:catAx>
        <c:axId val="689145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0181248"/>
        <c:crosses val="autoZero"/>
        <c:auto val="1"/>
        <c:lblAlgn val="ctr"/>
        <c:lblOffset val="100"/>
      </c:catAx>
      <c:valAx>
        <c:axId val="7018124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891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5580344123663"/>
          <c:y val="0.51990296356910903"/>
          <c:w val="0.29684419655876348"/>
          <c:h val="8.0141584259049714E-2"/>
        </c:manualLayout>
      </c:layout>
      <c:txPr>
        <a:bodyPr/>
        <a:lstStyle/>
        <a:p>
          <a:pPr>
            <a:defRPr lang="en-US" sz="1400"/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7.9072615923009612E-2"/>
          <c:y val="0.33129762188817308"/>
          <c:w val="0.890718954248366"/>
          <c:h val="0.47065396126063458"/>
        </c:manualLayout>
      </c:layout>
      <c:lineChart>
        <c:grouping val="standard"/>
        <c:ser>
          <c:idx val="7"/>
          <c:order val="0"/>
          <c:tx>
            <c:strRef>
              <c:f>Final!$J$3:$J$4</c:f>
              <c:strCache>
                <c:ptCount val="1"/>
                <c:pt idx="0">
                  <c:v>Grand Total % of total district population</c:v>
                </c:pt>
              </c:strCache>
            </c:strRef>
          </c:tx>
          <c:cat>
            <c:strRef>
              <c:f>Final!$B$5:$B$42</c:f>
              <c:strCache>
                <c:ptCount val="38"/>
                <c:pt idx="0">
                  <c:v>Araria</c:v>
                </c:pt>
                <c:pt idx="1">
                  <c:v>Arwal</c:v>
                </c:pt>
                <c:pt idx="2">
                  <c:v>Aurangabad</c:v>
                </c:pt>
                <c:pt idx="3">
                  <c:v>Banka</c:v>
                </c:pt>
                <c:pt idx="4">
                  <c:v>Begusarai</c:v>
                </c:pt>
                <c:pt idx="5">
                  <c:v>Bhagalpur</c:v>
                </c:pt>
                <c:pt idx="6">
                  <c:v>Bhojpur</c:v>
                </c:pt>
                <c:pt idx="7">
                  <c:v>Buxar</c:v>
                </c:pt>
                <c:pt idx="8">
                  <c:v>Darbhanga</c:v>
                </c:pt>
                <c:pt idx="9">
                  <c:v>Gaya</c:v>
                </c:pt>
                <c:pt idx="10">
                  <c:v>Gopalganj</c:v>
                </c:pt>
                <c:pt idx="11">
                  <c:v>Jamui</c:v>
                </c:pt>
                <c:pt idx="12">
                  <c:v>Jehanabad</c:v>
                </c:pt>
                <c:pt idx="13">
                  <c:v>Kaimur (Bhabua)</c:v>
                </c:pt>
                <c:pt idx="14">
                  <c:v>Katihar</c:v>
                </c:pt>
                <c:pt idx="15">
                  <c:v>Khagaria</c:v>
                </c:pt>
                <c:pt idx="16">
                  <c:v>Kishanganj</c:v>
                </c:pt>
                <c:pt idx="17">
                  <c:v>Lakhisarai</c:v>
                </c:pt>
                <c:pt idx="18">
                  <c:v>Madhepura</c:v>
                </c:pt>
                <c:pt idx="19">
                  <c:v>Madhubani</c:v>
                </c:pt>
                <c:pt idx="20">
                  <c:v>Munger</c:v>
                </c:pt>
                <c:pt idx="21">
                  <c:v>Muzaffarpur</c:v>
                </c:pt>
                <c:pt idx="22">
                  <c:v>Nalanda</c:v>
                </c:pt>
                <c:pt idx="23">
                  <c:v>Nawada</c:v>
                </c:pt>
                <c:pt idx="24">
                  <c:v>Pashchim Champaran</c:v>
                </c:pt>
                <c:pt idx="25">
                  <c:v>Patna</c:v>
                </c:pt>
                <c:pt idx="26">
                  <c:v>Purba Champaran</c:v>
                </c:pt>
                <c:pt idx="27">
                  <c:v>Purnia</c:v>
                </c:pt>
                <c:pt idx="28">
                  <c:v>Rohtas</c:v>
                </c:pt>
                <c:pt idx="29">
                  <c:v>Saharsa</c:v>
                </c:pt>
                <c:pt idx="30">
                  <c:v>Samastipur</c:v>
                </c:pt>
                <c:pt idx="31">
                  <c:v>Saran</c:v>
                </c:pt>
                <c:pt idx="32">
                  <c:v>Sheikhpura</c:v>
                </c:pt>
                <c:pt idx="33">
                  <c:v>Sheohar</c:v>
                </c:pt>
                <c:pt idx="34">
                  <c:v>Sitamarhi</c:v>
                </c:pt>
                <c:pt idx="35">
                  <c:v>Siwan</c:v>
                </c:pt>
                <c:pt idx="36">
                  <c:v>Supaul</c:v>
                </c:pt>
                <c:pt idx="37">
                  <c:v>Vaishali</c:v>
                </c:pt>
              </c:strCache>
            </c:strRef>
          </c:cat>
          <c:val>
            <c:numRef>
              <c:f>Final!$J$5:$J$42</c:f>
              <c:numCache>
                <c:formatCode>0.0%</c:formatCode>
                <c:ptCount val="38"/>
                <c:pt idx="0">
                  <c:v>0.71284076613449698</c:v>
                </c:pt>
                <c:pt idx="1">
                  <c:v>1.4273111096208424</c:v>
                </c:pt>
                <c:pt idx="2">
                  <c:v>1.1846694957192174</c:v>
                </c:pt>
                <c:pt idx="3">
                  <c:v>0.77970800530577833</c:v>
                </c:pt>
                <c:pt idx="4">
                  <c:v>1.0676412141761378</c:v>
                </c:pt>
                <c:pt idx="5">
                  <c:v>0.86581685356936677</c:v>
                </c:pt>
                <c:pt idx="6">
                  <c:v>1.3123306017027521</c:v>
                </c:pt>
                <c:pt idx="7">
                  <c:v>1.3652493741033502</c:v>
                </c:pt>
                <c:pt idx="8">
                  <c:v>0.74314322831016055</c:v>
                </c:pt>
                <c:pt idx="9">
                  <c:v>0.98936767121690505</c:v>
                </c:pt>
                <c:pt idx="10">
                  <c:v>0.78734447769955851</c:v>
                </c:pt>
                <c:pt idx="11">
                  <c:v>0.81374967692093614</c:v>
                </c:pt>
                <c:pt idx="12">
                  <c:v>1.4259028376993772</c:v>
                </c:pt>
                <c:pt idx="13">
                  <c:v>1.1325953772294852</c:v>
                </c:pt>
                <c:pt idx="14">
                  <c:v>0.84188166246557827</c:v>
                </c:pt>
                <c:pt idx="15">
                  <c:v>1.1622006543938821</c:v>
                </c:pt>
                <c:pt idx="16">
                  <c:v>0.65808329389493614</c:v>
                </c:pt>
                <c:pt idx="17">
                  <c:v>1.2676818741307927</c:v>
                </c:pt>
                <c:pt idx="18">
                  <c:v>1.1091818108246634</c:v>
                </c:pt>
                <c:pt idx="19">
                  <c:v>0.92642230576022155</c:v>
                </c:pt>
                <c:pt idx="20">
                  <c:v>1.3511495030213523</c:v>
                </c:pt>
                <c:pt idx="21">
                  <c:v>0.8050218889070796</c:v>
                </c:pt>
                <c:pt idx="22">
                  <c:v>1.2473738147024676</c:v>
                </c:pt>
                <c:pt idx="23">
                  <c:v>1.1783312138994002</c:v>
                </c:pt>
                <c:pt idx="24">
                  <c:v>0.81618468112919762</c:v>
                </c:pt>
                <c:pt idx="25">
                  <c:v>1.0740266491278099</c:v>
                </c:pt>
                <c:pt idx="26">
                  <c:v>0.95236275219041722</c:v>
                </c:pt>
                <c:pt idx="27">
                  <c:v>0.91633541310639954</c:v>
                </c:pt>
                <c:pt idx="28">
                  <c:v>1.3024320268331764</c:v>
                </c:pt>
                <c:pt idx="29">
                  <c:v>1.0438436943779026</c:v>
                </c:pt>
                <c:pt idx="30">
                  <c:v>1.044736840870234</c:v>
                </c:pt>
                <c:pt idx="31">
                  <c:v>1.0224805420837071</c:v>
                </c:pt>
                <c:pt idx="32">
                  <c:v>1.2084398012389559</c:v>
                </c:pt>
                <c:pt idx="33">
                  <c:v>0.60919837987583925</c:v>
                </c:pt>
                <c:pt idx="34">
                  <c:v>0.8120721211225459</c:v>
                </c:pt>
                <c:pt idx="35">
                  <c:v>0.84540322309443972</c:v>
                </c:pt>
                <c:pt idx="36">
                  <c:v>0.98728307155072326</c:v>
                </c:pt>
                <c:pt idx="37">
                  <c:v>1.0479937030421267</c:v>
                </c:pt>
              </c:numCache>
            </c:numRef>
          </c:val>
        </c:ser>
        <c:marker val="1"/>
        <c:axId val="71071616"/>
        <c:axId val="71073152"/>
      </c:lineChart>
      <c:catAx>
        <c:axId val="71071616"/>
        <c:scaling>
          <c:orientation val="minMax"/>
        </c:scaling>
        <c:axPos val="b"/>
        <c:numFmt formatCode="0.0%" sourceLinked="1"/>
        <c:tickLblPos val="nextTo"/>
        <c:crossAx val="71073152"/>
        <c:crosses val="autoZero"/>
        <c:auto val="1"/>
        <c:lblAlgn val="ctr"/>
        <c:lblOffset val="100"/>
      </c:catAx>
      <c:valAx>
        <c:axId val="71073152"/>
        <c:scaling>
          <c:orientation val="minMax"/>
        </c:scaling>
        <c:axPos val="l"/>
        <c:majorGridlines/>
        <c:numFmt formatCode="0.0%" sourceLinked="1"/>
        <c:majorTickMark val="in"/>
        <c:tickLblPos val="low"/>
        <c:crossAx val="71071616"/>
        <c:crosses val="autoZero"/>
        <c:crossBetween val="between"/>
        <c:minorUnit val="5.0000000000000053E-3"/>
      </c:valAx>
    </c:plotArea>
    <c:plotVisOnly val="1"/>
  </c:chart>
  <c:spPr>
    <a:ln>
      <a:solidFill>
        <a:schemeClr val="accent1"/>
      </a:solidFill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1721090010807467E-2"/>
          <c:y val="2.8205128205128206E-2"/>
          <c:w val="0.65403864958056712"/>
          <c:h val="0.89181203311124568"/>
        </c:manualLayout>
      </c:layout>
      <c:lineChart>
        <c:grouping val="standard"/>
        <c:ser>
          <c:idx val="0"/>
          <c:order val="2"/>
          <c:tx>
            <c:strRef>
              <c:f>'FROM-JAN-10 to till DATE'!$Q$22</c:f>
            </c:strRef>
          </c:tx>
          <c:marker>
            <c:symbol val="none"/>
          </c:marker>
          <c:cat>
            <c:multiLvlStrRef>
              <c:f>'FROM-JAN-10 to till DATE'!$I$23:$I$34</c:f>
            </c:multiLvlStrRef>
          </c:cat>
          <c:val>
            <c:numRef>
              <c:f>'FROM-JAN-10 to till DATE'!$Q$23:$Q$34</c:f>
            </c:numRef>
          </c:val>
        </c:ser>
        <c:ser>
          <c:idx val="1"/>
          <c:order val="3"/>
          <c:tx>
            <c:strRef>
              <c:f>'[RTI Monthwise Cumulative .xlsx]FROM-JAN-10 to till DATE'!$R$22</c:f>
            </c:strRef>
          </c:tx>
          <c:marker>
            <c:symbol val="none"/>
          </c:marker>
          <c:cat>
            <c:multiLvlStrRef>
              <c:f>'[RTI Monthwise Cumulative .xlsx]FROM-JAN-10 to till DATE'!$I$23:$I$34</c:f>
            </c:multiLvlStrRef>
          </c:cat>
          <c:val>
            <c:numRef>
              <c:f>'[RTI Monthwise Cumulative .xlsx]FROM-JAN-10 to till DATE'!$R$23:$R$34</c:f>
            </c:numRef>
          </c:val>
        </c:ser>
        <c:ser>
          <c:idx val="8"/>
          <c:order val="0"/>
          <c:tx>
            <c:strRef>
              <c:f>'[RTI Monthwise Cumulative .xlsx]FROM-JAN-10 to till DATE'!$R$22</c:f>
              <c:strCache>
                <c:ptCount val="1"/>
                <c:pt idx="0">
                  <c:v>Avg RTI request per month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'[RTI Monthwise Cumulative .xlsx]FROM-JAN-10 to till DATE'!$I$23:$I$34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'[RTI Monthwise Cumulative .xlsx]FROM-JAN-10 to till DATE'!$R$23:$R$34</c:f>
              <c:numCache>
                <c:formatCode>0.0%</c:formatCode>
                <c:ptCount val="12"/>
                <c:pt idx="0">
                  <c:v>6.6964964119881815E-2</c:v>
                </c:pt>
                <c:pt idx="1">
                  <c:v>8.8932038834951446E-2</c:v>
                </c:pt>
                <c:pt idx="2">
                  <c:v>9.7560151962853531E-2</c:v>
                </c:pt>
                <c:pt idx="3">
                  <c:v>8.8003376952300552E-2</c:v>
                </c:pt>
                <c:pt idx="4">
                  <c:v>0.10139299282397636</c:v>
                </c:pt>
                <c:pt idx="5">
                  <c:v>9.1988180666948069E-2</c:v>
                </c:pt>
                <c:pt idx="6">
                  <c:v>7.312790206838328E-2</c:v>
                </c:pt>
                <c:pt idx="7">
                  <c:v>8.5132967496834119E-2</c:v>
                </c:pt>
                <c:pt idx="8">
                  <c:v>8.4542000844238074E-2</c:v>
                </c:pt>
                <c:pt idx="9">
                  <c:v>7.2503165892781773E-2</c:v>
                </c:pt>
                <c:pt idx="10">
                  <c:v>7.8007598142676243E-2</c:v>
                </c:pt>
                <c:pt idx="11">
                  <c:v>7.184466019417475E-2</c:v>
                </c:pt>
              </c:numCache>
            </c:numRef>
          </c:val>
          <c:smooth val="1"/>
        </c:ser>
        <c:ser>
          <c:idx val="9"/>
          <c:order val="1"/>
          <c:tx>
            <c:strRef>
              <c:f>'[RTI Monthwise Cumulative .xlsx]FROM-JAN-10 to till DATE'!$S$22</c:f>
              <c:strCache>
                <c:ptCount val="1"/>
                <c:pt idx="0">
                  <c:v>Average RTPS request per month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'[RTI Monthwise Cumulative .xlsx]FROM-JAN-10 to till DATE'!$I$23:$I$34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'[RTI Monthwise Cumulative .xlsx]FROM-JAN-10 to till DATE'!$S$23:$S$34</c:f>
              <c:numCache>
                <c:formatCode>0.0%</c:formatCode>
                <c:ptCount val="12"/>
                <c:pt idx="0">
                  <c:v>0.10725268484899279</c:v>
                </c:pt>
                <c:pt idx="1">
                  <c:v>8.8057747407283907E-2</c:v>
                </c:pt>
                <c:pt idx="2">
                  <c:v>7.5724935787149852E-2</c:v>
                </c:pt>
                <c:pt idx="3">
                  <c:v>6.437885410662926E-2</c:v>
                </c:pt>
                <c:pt idx="4">
                  <c:v>6.6696365462771176E-2</c:v>
                </c:pt>
                <c:pt idx="5">
                  <c:v>7.3534202930619172E-2</c:v>
                </c:pt>
                <c:pt idx="6">
                  <c:v>7.9726320861420522E-2</c:v>
                </c:pt>
                <c:pt idx="7">
                  <c:v>8.1609060146525594E-2</c:v>
                </c:pt>
                <c:pt idx="8">
                  <c:v>0.11555712689014747</c:v>
                </c:pt>
                <c:pt idx="9">
                  <c:v>7.5087412012540322E-2</c:v>
                </c:pt>
                <c:pt idx="10">
                  <c:v>7.468220370649746E-2</c:v>
                </c:pt>
                <c:pt idx="11">
                  <c:v>9.7693085839422614E-2</c:v>
                </c:pt>
              </c:numCache>
            </c:numRef>
          </c:val>
          <c:smooth val="1"/>
        </c:ser>
        <c:marker val="1"/>
        <c:axId val="91546752"/>
        <c:axId val="91550464"/>
      </c:lineChart>
      <c:catAx>
        <c:axId val="91546752"/>
        <c:scaling>
          <c:orientation val="minMax"/>
        </c:scaling>
        <c:axPos val="b"/>
        <c:tickLblPos val="nextTo"/>
        <c:crossAx val="91550464"/>
        <c:crosses val="autoZero"/>
        <c:auto val="1"/>
        <c:lblAlgn val="ctr"/>
        <c:lblOffset val="100"/>
      </c:catAx>
      <c:valAx>
        <c:axId val="91550464"/>
        <c:scaling>
          <c:orientation val="minMax"/>
        </c:scaling>
        <c:axPos val="l"/>
        <c:majorGridlines/>
        <c:numFmt formatCode="0.0%" sourceLinked="1"/>
        <c:tickLblPos val="nextTo"/>
        <c:crossAx val="9154675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6270418403581908"/>
          <c:y val="0.45406501110438119"/>
          <c:w val="0.22749189439555351"/>
          <c:h val="0.14571613163739147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0.69167</cdr:x>
      <cdr:y>0.0528</cdr:y>
    </cdr:from>
    <cdr:to>
      <cdr:x>0.98333</cdr:x>
      <cdr:y>0.28571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2300" y="161925"/>
          <a:ext cx="1333500" cy="714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0.64815</cdr:x>
      <cdr:y>0.02532</cdr:y>
    </cdr:from>
    <cdr:to>
      <cdr:x>0.91153</cdr:x>
      <cdr:y>0.08746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0" y="152400"/>
          <a:ext cx="2167512" cy="374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/>
            <a:t>Service Category :-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</cdr:x>
      <cdr:y>0.0631</cdr:y>
    </cdr:from>
    <cdr:to>
      <cdr:x>1</cdr:x>
      <cdr:y>0.23661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2200" y="304800"/>
          <a:ext cx="2057400" cy="838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just"/>
          <a:r>
            <a:rPr lang="en-US" sz="1600" dirty="0" smtClean="0">
              <a:solidFill>
                <a:srgbClr val="FF0000"/>
              </a:solidFill>
            </a:rPr>
            <a:t>20 out of 38 districts have more service requests than population</a:t>
          </a:r>
          <a:endParaRPr lang="en-US" sz="1600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0.28431</cdr:x>
      <cdr:y>0.04688</cdr:y>
    </cdr:from>
    <cdr:to>
      <cdr:x>0.80392</cdr:x>
      <cdr:y>0.15625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4791" y="228624"/>
          <a:ext cx="3682268" cy="5333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4F81BD"/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rgbClr val="FF0000"/>
              </a:solidFill>
            </a:rPr>
            <a:t>20 districts have requests exceeding</a:t>
          </a:r>
          <a:r>
            <a:rPr lang="en-US" sz="1400" b="1" baseline="0" dirty="0">
              <a:solidFill>
                <a:srgbClr val="FF0000"/>
              </a:solidFill>
            </a:rPr>
            <a:t> its population</a:t>
          </a:r>
          <a:endParaRPr lang="en-US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8F3B-E154-49E5-B700-BB2896BDAC91}" type="datetimeFigureOut">
              <a:rPr lang="en-US" smtClean="0"/>
              <a:pPr/>
              <a:t>7/1/2015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E73A-C169-42AD-98B1-FD8561DA40C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C21ADD-862F-4B6B-AEC4-245F78A6299F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7D65A9-2DF4-4EB2-91E5-0D939D21E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Chanchal Kumar, Bihar, India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IGC, Africa Growth Forum 2015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1</a:t>
            </a:r>
            <a:r>
              <a:rPr lang="en-US" sz="2400" baseline="30000" dirty="0" smtClean="0">
                <a:solidFill>
                  <a:srgbClr val="00B050"/>
                </a:solidFill>
              </a:rPr>
              <a:t>st</a:t>
            </a:r>
            <a:r>
              <a:rPr lang="en-US" sz="2400" dirty="0" smtClean="0">
                <a:solidFill>
                  <a:srgbClr val="00B050"/>
                </a:solidFill>
              </a:rPr>
              <a:t> July, 2015, Addis Ababa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Improving the Delivery of Services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7030A0"/>
                </a:solidFill>
              </a:rPr>
              <a:t>Jaankari</a:t>
            </a:r>
            <a:r>
              <a:rPr lang="en-US" dirty="0" smtClean="0">
                <a:solidFill>
                  <a:srgbClr val="7030A0"/>
                </a:solidFill>
              </a:rPr>
              <a:t>  Call details Jan'07 to April'15 of 1.42 lakh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Right to Public Services </a:t>
            </a:r>
            <a:endParaRPr lang="en-IN" sz="3600" b="1" dirty="0" smtClean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625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sz="3000" dirty="0" smtClean="0"/>
              <a:t>Bihar Right to Public Services Act, 2011 was enacted to</a:t>
            </a:r>
          </a:p>
          <a:p>
            <a:pPr lvl="1" algn="just">
              <a:defRPr/>
            </a:pPr>
            <a:r>
              <a:rPr lang="en-US" sz="3000" dirty="0" smtClean="0"/>
              <a:t>Mandate a time limit for notified services (52 services)</a:t>
            </a:r>
          </a:p>
          <a:p>
            <a:pPr lvl="1" algn="just">
              <a:defRPr/>
            </a:pPr>
            <a:r>
              <a:rPr lang="en-US" sz="3000" dirty="0" smtClean="0"/>
              <a:t>Develop a culture of public service timeliness, transparent and accountability</a:t>
            </a:r>
          </a:p>
          <a:p>
            <a:pPr lvl="1" algn="just">
              <a:defRPr/>
            </a:pPr>
            <a:r>
              <a:rPr lang="en-US" sz="3000" dirty="0" smtClean="0"/>
              <a:t>Create an institutional mechanism enabling citizens to get public services as a matter of right</a:t>
            </a:r>
          </a:p>
          <a:p>
            <a:pPr lvl="1" algn="just">
              <a:defRPr/>
            </a:pPr>
            <a:r>
              <a:rPr lang="en-US" sz="3000" dirty="0" smtClean="0"/>
              <a:t>Provide for penal action against defaulting public servants</a:t>
            </a:r>
          </a:p>
          <a:p>
            <a:pPr lvl="1" algn="just">
              <a:defRPr/>
            </a:pPr>
            <a:r>
              <a:rPr lang="en-IN" sz="3000" dirty="0">
                <a:cs typeface="Arial" pitchFamily="34" charset="0"/>
              </a:rPr>
              <a:t>To boost the supply side of public </a:t>
            </a:r>
            <a:r>
              <a:rPr lang="en-IN" sz="3000" dirty="0" smtClean="0">
                <a:cs typeface="Arial" pitchFamily="34" charset="0"/>
              </a:rPr>
              <a:t>services</a:t>
            </a:r>
            <a:endParaRPr lang="en-US" sz="3000" dirty="0" smtClean="0"/>
          </a:p>
          <a:p>
            <a:pPr marL="273050" lvl="1" algn="just">
              <a:spcBef>
                <a:spcPts val="600"/>
              </a:spcBef>
              <a:buSzPct val="70000"/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10.29 Crores applications received &amp; 10.22 Crores disposed (99.2%) in 46 months</a:t>
            </a:r>
            <a:endParaRPr lang="en-US" sz="3000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  <a:defRPr/>
            </a:pPr>
            <a:endParaRPr lang="en-US" sz="2700" b="1" dirty="0" smtClean="0"/>
          </a:p>
          <a:p>
            <a:pPr lvl="1" algn="just">
              <a:defRPr/>
            </a:pPr>
            <a:endParaRPr lang="en-US" sz="2400" dirty="0" smtClean="0"/>
          </a:p>
          <a:p>
            <a:pPr lvl="1" algn="just">
              <a:defRPr/>
            </a:pP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sz="3100" b="1" dirty="0" smtClean="0">
                <a:solidFill>
                  <a:srgbClr val="7030A0"/>
                </a:solidFill>
              </a:rPr>
              <a:t>Top 10 Services Under RTPS : 96.96% of Application Received</a:t>
            </a:r>
            <a:endParaRPr lang="en-US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Year Wise RTPS Application Status Report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Service requests as percentage of its population in Bihar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90600" y="1219200"/>
          <a:ext cx="7086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7030A0"/>
                </a:solidFill>
              </a:rPr>
              <a:t>Average information/service </a:t>
            </a:r>
            <a:r>
              <a:rPr lang="en-US" sz="3100" b="1" dirty="0" smtClean="0">
                <a:solidFill>
                  <a:srgbClr val="7030A0"/>
                </a:solidFill>
              </a:rPr>
              <a:t>requests </a:t>
            </a:r>
            <a:r>
              <a:rPr lang="en-US" sz="3100" b="1" dirty="0" smtClean="0">
                <a:solidFill>
                  <a:srgbClr val="7030A0"/>
                </a:solidFill>
              </a:rPr>
              <a:t>per month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0668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7030A0"/>
                </a:solidFill>
                <a:cs typeface="Arial" pitchFamily="34" charset="0"/>
              </a:rPr>
              <a:t>Some salient features</a:t>
            </a:r>
            <a:r>
              <a:rPr lang="en-IN" dirty="0" smtClean="0">
                <a:solidFill>
                  <a:srgbClr val="7030A0"/>
                </a:solidFill>
                <a:cs typeface="Arial" pitchFamily="34" charset="0"/>
              </a:rPr>
              <a:t>…</a:t>
            </a:r>
            <a:endParaRPr lang="en-IN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Fair leadership can prescribe bitter pills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Universal schemes are better performing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Ease of access to public </a:t>
            </a:r>
            <a:r>
              <a:rPr lang="en-IN" sz="2800" dirty="0" smtClean="0">
                <a:cs typeface="Arial" pitchFamily="34" charset="0"/>
              </a:rPr>
              <a:t>services &amp; </a:t>
            </a:r>
            <a:r>
              <a:rPr lang="en-IN" sz="2800" dirty="0" smtClean="0">
                <a:cs typeface="Arial" pitchFamily="34" charset="0"/>
              </a:rPr>
              <a:t>proactive </a:t>
            </a:r>
            <a:r>
              <a:rPr lang="en-IN" sz="2800" dirty="0" smtClean="0">
                <a:cs typeface="Arial" pitchFamily="34" charset="0"/>
              </a:rPr>
              <a:t>disclosures help</a:t>
            </a:r>
            <a:endParaRPr lang="en-IN" sz="2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Be liberal but come down harshly on violations and aberrations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Raise standard of public debate, capacity building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Raise public expectations from government to introduce </a:t>
            </a:r>
            <a:r>
              <a:rPr lang="en-IN" sz="2800" dirty="0" smtClean="0">
                <a:cs typeface="Arial" pitchFamily="34" charset="0"/>
              </a:rPr>
              <a:t>irreversibility, laws are more irreversible than executive orders</a:t>
            </a:r>
            <a:endParaRPr lang="en-IN" sz="2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PSUs can also provide better services</a:t>
            </a:r>
            <a:endParaRPr lang="en-IN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7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Thank you</a:t>
            </a:r>
          </a:p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Systematic Recruitment of Pubic Servants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Formulate cadre rules for all government posts, 200 plus rules formed in one </a:t>
            </a:r>
            <a:r>
              <a:rPr lang="en-US" dirty="0" smtClean="0"/>
              <a:t>year in Bihar</a:t>
            </a:r>
            <a:endParaRPr lang="en-US" dirty="0"/>
          </a:p>
          <a:p>
            <a:pPr lvl="0"/>
            <a:r>
              <a:rPr lang="en-US" dirty="0" smtClean="0"/>
              <a:t>Pro active disclosure of </a:t>
            </a:r>
            <a:r>
              <a:rPr lang="en-US" dirty="0" smtClean="0"/>
              <a:t>essential, basic </a:t>
            </a:r>
            <a:r>
              <a:rPr lang="en-US" dirty="0"/>
              <a:t>eligibility criteria </a:t>
            </a:r>
            <a:r>
              <a:rPr lang="en-US" dirty="0" smtClean="0"/>
              <a:t>and information of selection process</a:t>
            </a:r>
            <a:endParaRPr lang="en-US" dirty="0"/>
          </a:p>
          <a:p>
            <a:pPr lvl="0"/>
            <a:r>
              <a:rPr lang="en-US" dirty="0"/>
              <a:t>Separate, autonomous </a:t>
            </a:r>
            <a:r>
              <a:rPr lang="en-US" dirty="0" smtClean="0"/>
              <a:t>body/Commission/Authority </a:t>
            </a:r>
            <a:r>
              <a:rPr lang="en-US" dirty="0"/>
              <a:t>to conduct regular open examination and/or </a:t>
            </a:r>
            <a:r>
              <a:rPr lang="en-US" dirty="0" smtClean="0"/>
              <a:t>interview e.g. </a:t>
            </a:r>
            <a:r>
              <a:rPr lang="en-US" dirty="0"/>
              <a:t>UPSC, BPSC, SSC</a:t>
            </a:r>
          </a:p>
          <a:p>
            <a:pPr lvl="0"/>
            <a:r>
              <a:rPr lang="en-US" dirty="0"/>
              <a:t>Commission must be made financially independent  </a:t>
            </a:r>
          </a:p>
          <a:p>
            <a:r>
              <a:rPr lang="en-US" dirty="0"/>
              <a:t>Commission’s integrity and transparency in functioning must for public 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7030A0"/>
                </a:solidFill>
              </a:rPr>
              <a:t>Reward and penalty system for public servants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Annual confidential record for overall assessment</a:t>
            </a:r>
          </a:p>
          <a:p>
            <a:pPr lvl="0"/>
            <a:r>
              <a:rPr lang="en-US" dirty="0"/>
              <a:t>Promotion be linked to ACR and performance</a:t>
            </a:r>
          </a:p>
          <a:p>
            <a:pPr lvl="0"/>
            <a:r>
              <a:rPr lang="en-US" dirty="0"/>
              <a:t>Performance appraisal be mostly outcome based and on a agreed set of activity</a:t>
            </a:r>
          </a:p>
          <a:p>
            <a:pPr lvl="0"/>
            <a:r>
              <a:rPr lang="en-US" dirty="0"/>
              <a:t>Private service delivery systems can be used for yardstick  e.g. # of operations/patients treated in </a:t>
            </a:r>
            <a:r>
              <a:rPr lang="en-US" dirty="0" err="1"/>
              <a:t>Govt</a:t>
            </a:r>
            <a:r>
              <a:rPr lang="en-US" dirty="0"/>
              <a:t> hospital Vs. Private hospitals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Private-public efforts </a:t>
            </a:r>
            <a:r>
              <a:rPr lang="en-US" b="1" dirty="0">
                <a:solidFill>
                  <a:srgbClr val="7030A0"/>
                </a:solidFill>
              </a:rPr>
              <a:t>to improve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public </a:t>
            </a:r>
            <a:r>
              <a:rPr lang="en-US" b="1" dirty="0">
                <a:solidFill>
                  <a:srgbClr val="7030A0"/>
                </a:solidFill>
              </a:rPr>
              <a:t>services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Government should be directly involved with only the core activity of Governance </a:t>
            </a:r>
          </a:p>
          <a:p>
            <a:pPr lvl="0"/>
            <a:r>
              <a:rPr lang="en-US" sz="2800" dirty="0"/>
              <a:t>Non core activities should be outsourced but M&amp;E should be in </a:t>
            </a:r>
            <a:r>
              <a:rPr lang="en-US" sz="2800" dirty="0" smtClean="0"/>
              <a:t>place. </a:t>
            </a:r>
            <a:r>
              <a:rPr lang="en-US" sz="2800" dirty="0"/>
              <a:t>Government should conduct review of alternatives and improvise</a:t>
            </a:r>
          </a:p>
          <a:p>
            <a:pPr lvl="0"/>
            <a:r>
              <a:rPr lang="en-US" sz="2800" dirty="0"/>
              <a:t>Government should scan for alternative service delivery method to an existing program e.g. 108, 102 Ambulance </a:t>
            </a:r>
            <a:r>
              <a:rPr lang="en-US" sz="2800" dirty="0" smtClean="0"/>
              <a:t>service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Private-public efforts to improve            public services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In Bihar, alternative service delivery methods are used e.g. Outsource-maintenance of large facilities; Franchises-electricity distribution system; Grant and subsidies- to sports federation for promotion of sports; coupons/vouchers- for PDS ration; Self-Help Groups- </a:t>
            </a:r>
            <a:r>
              <a:rPr lang="en-US" sz="2800" dirty="0" err="1" smtClean="0"/>
              <a:t>Jeevika</a:t>
            </a:r>
            <a:r>
              <a:rPr lang="en-US" sz="2800" dirty="0" smtClean="0"/>
              <a:t> groups in agriculture, art work, trade, local rural roads maintenance; PPP- for road construction/housing </a:t>
            </a:r>
          </a:p>
          <a:p>
            <a:r>
              <a:rPr lang="en-US" sz="2800" dirty="0" smtClean="0"/>
              <a:t>In Health sector, use of </a:t>
            </a:r>
            <a:r>
              <a:rPr lang="en-US" sz="2800" dirty="0" err="1" smtClean="0"/>
              <a:t>Rogi</a:t>
            </a:r>
            <a:r>
              <a:rPr lang="en-US" sz="2800" dirty="0" smtClean="0"/>
              <a:t> </a:t>
            </a:r>
            <a:r>
              <a:rPr lang="en-US" sz="2800" dirty="0" err="1" smtClean="0"/>
              <a:t>Kalyan</a:t>
            </a:r>
            <a:r>
              <a:rPr lang="en-US" sz="2800" dirty="0" smtClean="0"/>
              <a:t> </a:t>
            </a:r>
            <a:r>
              <a:rPr lang="en-US" sz="2800" dirty="0" err="1" smtClean="0"/>
              <a:t>Samiti</a:t>
            </a:r>
            <a:r>
              <a:rPr lang="en-US" sz="2800" dirty="0" smtClean="0"/>
              <a:t> to oversee health centre works</a:t>
            </a:r>
          </a:p>
          <a:p>
            <a:pPr lvl="0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Private-public efforts to improve                 public services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11200" dirty="0" smtClean="0"/>
              <a:t>In </a:t>
            </a:r>
            <a:r>
              <a:rPr lang="en-US" sz="11200" dirty="0"/>
              <a:t>Education sector, use of  Guardian Committee to monitor teachers and quality of education in elementary and secondary </a:t>
            </a:r>
            <a:r>
              <a:rPr lang="en-US" sz="11200" dirty="0" err="1" smtClean="0"/>
              <a:t>schools.Committees</a:t>
            </a:r>
            <a:r>
              <a:rPr lang="en-US" sz="11200" dirty="0" smtClean="0"/>
              <a:t> </a:t>
            </a:r>
            <a:r>
              <a:rPr lang="en-US" sz="11200" dirty="0"/>
              <a:t>are given statutory powers</a:t>
            </a:r>
          </a:p>
          <a:p>
            <a:pPr lvl="0"/>
            <a:r>
              <a:rPr lang="en-US" sz="11200" dirty="0"/>
              <a:t>Reduce peoples’ interaction with Government offices and introduce privately operated ‘ May I help You’ facilitation </a:t>
            </a:r>
            <a:r>
              <a:rPr lang="en-US" sz="11200" dirty="0" smtClean="0"/>
              <a:t>centres.</a:t>
            </a:r>
            <a:endParaRPr lang="en-US" sz="11200" dirty="0"/>
          </a:p>
          <a:p>
            <a:pPr lvl="0"/>
            <a:r>
              <a:rPr lang="en-US" sz="11200" dirty="0" smtClean="0"/>
              <a:t>Make </a:t>
            </a:r>
            <a:r>
              <a:rPr lang="en-US" sz="11200" dirty="0"/>
              <a:t>laws to address public grievances within a stipulated timeframe and provide services.</a:t>
            </a:r>
          </a:p>
          <a:p>
            <a:pPr lvl="0"/>
            <a:r>
              <a:rPr lang="en-US" sz="11200" dirty="0"/>
              <a:t>In Bihar, Right to Information Act, Right to Public Service Act are already in place giving timely services and information.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7030A0"/>
                </a:solidFill>
                <a:cs typeface="Arial" pitchFamily="34" charset="0"/>
              </a:rPr>
              <a:t>Good Governance in Bihar </a:t>
            </a:r>
            <a:endParaRPr lang="en-IN" sz="3600" b="1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Fiscal prudence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Law and Order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Provisioning of Public Services and strengthening of the delivery system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Active Grievance redressal mechanism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Zero </a:t>
            </a:r>
            <a:r>
              <a:rPr lang="en-IN" sz="2800" dirty="0">
                <a:cs typeface="Arial" pitchFamily="34" charset="0"/>
              </a:rPr>
              <a:t>tolerance of Corruption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13260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7030A0"/>
                </a:solidFill>
                <a:cs typeface="Arial" pitchFamily="34" charset="0"/>
              </a:rPr>
              <a:t>Janta</a:t>
            </a:r>
            <a:r>
              <a:rPr lang="en-IN" sz="4000" b="1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IN" sz="4000" b="1" dirty="0" err="1" smtClean="0">
                <a:solidFill>
                  <a:srgbClr val="7030A0"/>
                </a:solidFill>
                <a:cs typeface="Arial" pitchFamily="34" charset="0"/>
              </a:rPr>
              <a:t>Ke</a:t>
            </a:r>
            <a:r>
              <a:rPr lang="en-IN" sz="4000" b="1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IN" sz="4000" b="1" dirty="0" err="1" smtClean="0">
                <a:solidFill>
                  <a:srgbClr val="7030A0"/>
                </a:solidFill>
                <a:cs typeface="Arial" pitchFamily="34" charset="0"/>
              </a:rPr>
              <a:t>Darbaar</a:t>
            </a:r>
            <a:r>
              <a:rPr lang="en-IN" sz="4000" b="1" dirty="0" smtClean="0">
                <a:solidFill>
                  <a:srgbClr val="7030A0"/>
                </a:solidFill>
                <a:cs typeface="Arial" pitchFamily="34" charset="0"/>
              </a:rPr>
              <a:t> me </a:t>
            </a:r>
            <a:r>
              <a:rPr lang="en-IN" sz="4000" b="1" dirty="0" err="1" smtClean="0">
                <a:solidFill>
                  <a:srgbClr val="7030A0"/>
                </a:solidFill>
                <a:cs typeface="Arial" pitchFamily="34" charset="0"/>
              </a:rPr>
              <a:t>Mukhyamantri</a:t>
            </a:r>
            <a:endParaRPr lang="en-IN" sz="4000" b="1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Monday of the month is fixed for specific subject, for field formations (down to Police station/Block) different days are </a:t>
            </a:r>
            <a:r>
              <a:rPr lang="en-IN" sz="2800" dirty="0" smtClean="0">
                <a:cs typeface="Arial" pitchFamily="34" charset="0"/>
              </a:rPr>
              <a:t>fixed to meet people</a:t>
            </a:r>
            <a:endParaRPr lang="en-IN" sz="2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Concerned Ministers/officials are present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cs typeface="Arial" pitchFamily="34" charset="0"/>
              </a:rPr>
              <a:t>Robust </a:t>
            </a:r>
            <a:r>
              <a:rPr lang="en-IN" sz="2800" dirty="0" smtClean="0">
                <a:cs typeface="Arial" pitchFamily="34" charset="0"/>
              </a:rPr>
              <a:t>MIS, monitoring at Chief Secretary and Chief Minister </a:t>
            </a:r>
            <a:r>
              <a:rPr lang="en-IN" sz="2800" dirty="0" smtClean="0">
                <a:cs typeface="Arial" pitchFamily="34" charset="0"/>
              </a:rPr>
              <a:t>level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err="1" smtClean="0">
                <a:cs typeface="Arial" pitchFamily="34" charset="0"/>
              </a:rPr>
              <a:t>Yatras</a:t>
            </a:r>
            <a:r>
              <a:rPr lang="en-IN" sz="2800" dirty="0" smtClean="0">
                <a:cs typeface="Arial" pitchFamily="34" charset="0"/>
              </a:rPr>
              <a:t>-Underlying </a:t>
            </a:r>
            <a:r>
              <a:rPr lang="en-IN" sz="2800" dirty="0" smtClean="0">
                <a:cs typeface="Arial" pitchFamily="34" charset="0"/>
              </a:rPr>
              <a:t>principle: </a:t>
            </a:r>
            <a:r>
              <a:rPr lang="en-IN" sz="2800" dirty="0" smtClean="0">
                <a:cs typeface="Arial" pitchFamily="34" charset="0"/>
              </a:rPr>
              <a:t>boost demand side of services/ see system efficiency </a:t>
            </a:r>
            <a:r>
              <a:rPr lang="en-IN" sz="2800" dirty="0" smtClean="0">
                <a:cs typeface="Arial" pitchFamily="34" charset="0"/>
              </a:rPr>
              <a:t>in </a:t>
            </a:r>
            <a:r>
              <a:rPr lang="en-IN" sz="2800" dirty="0" smtClean="0">
                <a:cs typeface="Arial" pitchFamily="34" charset="0"/>
              </a:rPr>
              <a:t>operation</a:t>
            </a:r>
            <a:endParaRPr lang="en-IN" sz="2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1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7030A0"/>
                </a:solidFill>
              </a:rPr>
              <a:t>Jaankari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625"/>
          </a:xfrm>
        </p:spPr>
        <p:txBody>
          <a:bodyPr>
            <a:normAutofit/>
          </a:bodyPr>
          <a:lstStyle/>
          <a:p>
            <a:pPr marL="273050" lvl="1" algn="just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800" dirty="0" smtClean="0"/>
              <a:t>“</a:t>
            </a:r>
            <a:r>
              <a:rPr lang="en-US" sz="2800" dirty="0" err="1" smtClean="0"/>
              <a:t>Jaankari</a:t>
            </a:r>
            <a:r>
              <a:rPr lang="en-US" sz="2800" dirty="0" smtClean="0"/>
              <a:t>” centre -to break Government monopoly in providing information</a:t>
            </a:r>
          </a:p>
          <a:p>
            <a:pPr marL="273050" lvl="1" algn="just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Bihar has introduced a phone-call based facilitation centre called “JAANKARI”</a:t>
            </a:r>
          </a:p>
          <a:p>
            <a:pPr marL="546100" lvl="2" algn="just">
              <a:spcBef>
                <a:spcPts val="600"/>
              </a:spcBef>
              <a:buSzPct val="70000"/>
            </a:pPr>
            <a:r>
              <a:rPr lang="en-US" sz="2800" dirty="0" smtClean="0">
                <a:solidFill>
                  <a:srgbClr val="000000"/>
                </a:solidFill>
              </a:rPr>
              <a:t> Helpline under Right to Information Act, 2005, </a:t>
            </a:r>
          </a:p>
          <a:p>
            <a:pPr marL="546100" lvl="2" algn="just">
              <a:spcBef>
                <a:spcPts val="600"/>
              </a:spcBef>
              <a:buSzPct val="70000"/>
            </a:pPr>
            <a:r>
              <a:rPr lang="en-US" sz="2800" dirty="0" smtClean="0">
                <a:solidFill>
                  <a:srgbClr val="000000"/>
                </a:solidFill>
              </a:rPr>
              <a:t> Harassment helpline</a:t>
            </a:r>
          </a:p>
          <a:p>
            <a:pPr marL="546100" lvl="2" algn="just">
              <a:spcBef>
                <a:spcPts val="600"/>
              </a:spcBef>
              <a:buSzPct val="70000"/>
            </a:pPr>
            <a:r>
              <a:rPr lang="en-US" sz="2800" dirty="0" smtClean="0">
                <a:solidFill>
                  <a:srgbClr val="000000"/>
                </a:solidFill>
              </a:rPr>
              <a:t> Application helpline</a:t>
            </a:r>
          </a:p>
          <a:p>
            <a:pPr marL="273050" lvl="1" algn="just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Online </a:t>
            </a:r>
            <a:r>
              <a:rPr lang="en-US" sz="2800" dirty="0" err="1" smtClean="0">
                <a:solidFill>
                  <a:srgbClr val="000000"/>
                </a:solidFill>
              </a:rPr>
              <a:t>Jaankari</a:t>
            </a:r>
            <a:r>
              <a:rPr lang="en-US" sz="2800" dirty="0" smtClean="0">
                <a:solidFill>
                  <a:srgbClr val="000000"/>
                </a:solidFill>
              </a:rPr>
              <a:t>: Applications can also be filed online</a:t>
            </a:r>
          </a:p>
          <a:p>
            <a:pPr algn="just"/>
            <a:endParaRPr lang="en-IN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692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Improving the Delivery of Services</vt:lpstr>
      <vt:lpstr>Systematic Recruitment of Pubic Servants</vt:lpstr>
      <vt:lpstr>         Reward and penalty system for public servants</vt:lpstr>
      <vt:lpstr>Private-public efforts to improve  public services</vt:lpstr>
      <vt:lpstr>Private-public efforts to improve            public services             </vt:lpstr>
      <vt:lpstr>Private-public efforts to improve                 public services</vt:lpstr>
      <vt:lpstr>Good Governance in Bihar </vt:lpstr>
      <vt:lpstr>Janta Ke Darbaar me Mukhyamantri</vt:lpstr>
      <vt:lpstr>Jaankari</vt:lpstr>
      <vt:lpstr> Jaankari  Call details Jan'07 to April'15 of 1.42 lakh</vt:lpstr>
      <vt:lpstr> Right to Public Services </vt:lpstr>
      <vt:lpstr>  Top 10 Services Under RTPS : 96.96% of Application Received</vt:lpstr>
      <vt:lpstr>Year Wise RTPS Application Status Report</vt:lpstr>
      <vt:lpstr>Service requests as percentage of its population in Bihar</vt:lpstr>
      <vt:lpstr>      Average information/service requests per month</vt:lpstr>
      <vt:lpstr>Some salient features…</vt:lpstr>
      <vt:lpstr>--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Delivery of Services</dc:title>
  <dc:creator>Chanchal</dc:creator>
  <cp:lastModifiedBy>Chanchal</cp:lastModifiedBy>
  <cp:revision>28</cp:revision>
  <dcterms:created xsi:type="dcterms:W3CDTF">2015-06-25T17:39:29Z</dcterms:created>
  <dcterms:modified xsi:type="dcterms:W3CDTF">2015-06-30T20:42:25Z</dcterms:modified>
</cp:coreProperties>
</file>