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notesMasterIdLst>
    <p:notesMasterId r:id="rId23"/>
  </p:notesMasterIdLst>
  <p:sldIdLst>
    <p:sldId id="257" r:id="rId2"/>
    <p:sldId id="259" r:id="rId3"/>
    <p:sldId id="291" r:id="rId4"/>
    <p:sldId id="292" r:id="rId5"/>
    <p:sldId id="288" r:id="rId6"/>
    <p:sldId id="289" r:id="rId7"/>
    <p:sldId id="285" r:id="rId8"/>
    <p:sldId id="263" r:id="rId9"/>
    <p:sldId id="283" r:id="rId10"/>
    <p:sldId id="286" r:id="rId11"/>
    <p:sldId id="264" r:id="rId12"/>
    <p:sldId id="265" r:id="rId13"/>
    <p:sldId id="294" r:id="rId14"/>
    <p:sldId id="295" r:id="rId15"/>
    <p:sldId id="296" r:id="rId16"/>
    <p:sldId id="297" r:id="rId17"/>
    <p:sldId id="268" r:id="rId18"/>
    <p:sldId id="272" r:id="rId19"/>
    <p:sldId id="293" r:id="rId20"/>
    <p:sldId id="273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04" autoAdjust="0"/>
  </p:normalViewPr>
  <p:slideViewPr>
    <p:cSldViewPr snapToGrid="0" snapToObjects="1">
      <p:cViewPr>
        <p:scale>
          <a:sx n="76" d="100"/>
          <a:sy n="76" d="100"/>
        </p:scale>
        <p:origin x="-1352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7B653-7A3E-AD4E-8F2C-A245A8357C9B}" type="datetimeFigureOut">
              <a:rPr lang="en-US" smtClean="0"/>
              <a:t>7/1/15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C2265-7F52-5347-8812-A3E72BB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More reliance on distortionary taxes than incomes taxes than what we see in developed economies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􏰀  Even with comparable statutory rates, developed countries raise much more revenue (as a share of GDP) than developing countries.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􏰀 Explanation likely in tax administration: tax rates independent of tax ratios. 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C2265-7F52-5347-8812-A3E72BB9A1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04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C2265-7F52-5347-8812-A3E72BB9A1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Intrinsic motivation (within-individual preference)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Social norms (depend on other individuals)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Reciprocity (depends on the state)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Culture (long-run societal effect)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C2265-7F52-5347-8812-A3E72BB9A1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3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Tx/>
              <a:buNone/>
            </a:pPr>
            <a:endParaRPr lang="en-US" altLang="en-US" dirty="0" smtClean="0"/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Policy recommendation is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to replicate the Danish information reporting system: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SzPct val="75000"/>
              <a:buFont typeface="Wingdings" pitchFamily="2" charset="2"/>
              <a:buChar char="Ø"/>
            </a:pPr>
            <a:r>
              <a:rPr lang="en-US" altLang="en-US" dirty="0" smtClean="0"/>
              <a:t>Tax administration, self-employment; industrial composition; firm size and complexity; financial sector; scope for evasion substitution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C2265-7F52-5347-8812-A3E72BB9A1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25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</a:pPr>
            <a:r>
              <a:rPr lang="en-US" altLang="en-US" sz="2600" dirty="0" smtClean="0"/>
              <a:t>Much academic work studies optimal tax rates conditional on a policy instrument </a:t>
            </a:r>
          </a:p>
          <a:p>
            <a:pPr marL="857250" lvl="2" indent="-4572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altLang="en-US" sz="2200" dirty="0" smtClean="0"/>
              <a:t>E.g., much work on the optimal progressive income tax schedule</a:t>
            </a:r>
          </a:p>
          <a:p>
            <a:pPr marL="857250" lvl="2" indent="-4572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endParaRPr lang="en-US" altLang="en-US" sz="2200" dirty="0" smtClean="0"/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Tx/>
              <a:buNone/>
            </a:pPr>
            <a:r>
              <a:rPr lang="en-US" altLang="en-US" sz="2600" dirty="0" smtClean="0"/>
              <a:t>This is typically not first order for developing countries in which personal income taxes are hard to implement and enforce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C2265-7F52-5347-8812-A3E72BB9A1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48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Again, the default recommendation to IGC country X is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to replicate policies from high-income countries, but to consider the specific context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Sometimes the conclusion is that the existing policy is exactly right, sometimes that it’s not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Both findings are useful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C2265-7F52-5347-8812-A3E72BB9A1F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6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7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0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3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6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6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6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5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5E2-9EF8-2445-B894-89F3AE117E58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D2D4-A93E-184C-8374-72EDAECF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MU Serif Roman"/>
              </a:defRPr>
            </a:lvl1pPr>
          </a:lstStyle>
          <a:p>
            <a:fld id="{46A255E2-9EF8-2445-B894-89F3AE117E58}" type="datetimeFigureOut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MU Serif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MU Serif Roman"/>
              </a:defRPr>
            </a:lvl1pPr>
          </a:lstStyle>
          <a:p>
            <a:fld id="{1880D2D4-A93E-184C-8374-72EDAECFB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2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MU Serif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MU Serif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MU Serif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MU Serif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MU Serif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MU Serif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04" y="1356469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600" b="1" cap="small" dirty="0" smtClean="0">
                <a:solidFill>
                  <a:srgbClr val="000000"/>
                </a:solidFill>
                <a:ea typeface="CMU Serif Roman"/>
              </a:rPr>
              <a:t>Tax Capacity in Africa</a:t>
            </a:r>
            <a:endParaRPr lang="en-US" sz="3600" b="1" cap="small" dirty="0">
              <a:solidFill>
                <a:srgbClr val="000000"/>
              </a:solidFill>
              <a:ea typeface="CMU Serif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04" y="3125058"/>
            <a:ext cx="7772400" cy="2194181"/>
          </a:xfrm>
        </p:spPr>
        <p:txBody>
          <a:bodyPr>
            <a:no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ea typeface="CMU Serif Roman"/>
              </a:rPr>
              <a:t>Nada O Eissa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ea typeface="CMU Serif Roman"/>
              </a:rPr>
              <a:t>Georgetown University, NBER and IGC</a:t>
            </a:r>
            <a:endParaRPr lang="en-GB" sz="2400" dirty="0">
              <a:solidFill>
                <a:srgbClr val="000000"/>
              </a:solidFill>
              <a:ea typeface="CMU Serif Roman"/>
            </a:endParaRPr>
          </a:p>
          <a:p>
            <a:pPr algn="ctr"/>
            <a:r>
              <a:rPr lang="en-GB" sz="2400" dirty="0" smtClean="0">
                <a:solidFill>
                  <a:srgbClr val="000000"/>
                </a:solidFill>
                <a:ea typeface="CMU Serif Roman"/>
              </a:rPr>
              <a:t>AGF Presentation</a:t>
            </a:r>
            <a:r>
              <a:rPr lang="en-GB" sz="2400" dirty="0">
                <a:solidFill>
                  <a:srgbClr val="000000"/>
                </a:solidFill>
                <a:ea typeface="CMU Serif Roman"/>
              </a:rPr>
              <a:t>, </a:t>
            </a:r>
            <a:r>
              <a:rPr lang="en-GB" sz="2400" dirty="0" smtClean="0">
                <a:solidFill>
                  <a:srgbClr val="000000"/>
                </a:solidFill>
                <a:ea typeface="CMU Serif Roman"/>
              </a:rPr>
              <a:t>1 July 2015</a:t>
            </a:r>
            <a:endParaRPr lang="en-GB" sz="2400" dirty="0">
              <a:solidFill>
                <a:srgbClr val="000000"/>
              </a:solidFill>
              <a:ea typeface="CMU Serif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4743" y="66112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B000C"/>
              </a:solidFill>
              <a:latin typeface="CMU Serif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631" y="6088037"/>
            <a:ext cx="572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MU Serif Roman"/>
                <a:cs typeface="CMU Serif Roman"/>
              </a:rPr>
              <a:t>Slides adapted from Taxation and Development, </a:t>
            </a:r>
            <a:r>
              <a:rPr lang="en-US" sz="1400" dirty="0" err="1" smtClean="0">
                <a:latin typeface="CMU Serif Roman"/>
                <a:cs typeface="CMU Serif Roman"/>
              </a:rPr>
              <a:t>Henrik</a:t>
            </a:r>
            <a:r>
              <a:rPr lang="en-US" sz="1400" dirty="0" smtClean="0">
                <a:latin typeface="CMU Serif Roman"/>
                <a:cs typeface="CMU Serif Roman"/>
              </a:rPr>
              <a:t> </a:t>
            </a:r>
            <a:r>
              <a:rPr lang="en-US" sz="1400" dirty="0" err="1" smtClean="0">
                <a:latin typeface="CMU Serif Roman"/>
                <a:cs typeface="CMU Serif Roman"/>
              </a:rPr>
              <a:t>Kleven</a:t>
            </a:r>
            <a:r>
              <a:rPr lang="en-US" sz="1400" dirty="0" smtClean="0">
                <a:latin typeface="CMU Serif Roman"/>
                <a:cs typeface="CMU Serif Roman"/>
              </a:rPr>
              <a:t> (2014)</a:t>
            </a:r>
          </a:p>
          <a:p>
            <a:r>
              <a:rPr lang="en-US" sz="1400" dirty="0" smtClean="0">
                <a:latin typeface="CMU Serif Roman"/>
                <a:cs typeface="CMU Serif Roman"/>
              </a:rPr>
              <a:t>  </a:t>
            </a:r>
            <a:endParaRPr lang="en-US" sz="1400" dirty="0">
              <a:latin typeface="CMU Serif Roman"/>
              <a:cs typeface="CMU Serif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009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86" y="221719"/>
            <a:ext cx="7763948" cy="743754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 smtClean="0"/>
              <a:t>Tax </a:t>
            </a:r>
            <a:r>
              <a:rPr lang="en-US" altLang="en-US" sz="3200" dirty="0"/>
              <a:t>Enforcement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1886" y="1236654"/>
            <a:ext cx="8143048" cy="5119696"/>
          </a:xfrm>
        </p:spPr>
        <p:txBody>
          <a:bodyPr>
            <a:normAutofit fontScale="85000" lnSpcReduction="10000"/>
          </a:bodyPr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  <a:buNone/>
              <a:defRPr/>
            </a:pPr>
            <a:r>
              <a:rPr lang="en-US" altLang="en-US" sz="3300" dirty="0" err="1" smtClean="0"/>
              <a:t>Kleven</a:t>
            </a:r>
            <a:r>
              <a:rPr lang="en-US" altLang="en-US" sz="3300" dirty="0" smtClean="0"/>
              <a:t> </a:t>
            </a:r>
            <a:r>
              <a:rPr lang="en-US" altLang="en-US" sz="3300" i="1" dirty="0" smtClean="0"/>
              <a:t>et. </a:t>
            </a:r>
            <a:r>
              <a:rPr lang="en-US" altLang="en-US" sz="3300" i="1" dirty="0"/>
              <a:t>al. </a:t>
            </a:r>
            <a:r>
              <a:rPr lang="en-US" altLang="en-US" sz="3300" dirty="0" smtClean="0"/>
              <a:t>(2009</a:t>
            </a:r>
            <a:r>
              <a:rPr lang="en-US" altLang="en-US" sz="3300" dirty="0"/>
              <a:t>, </a:t>
            </a:r>
            <a:r>
              <a:rPr lang="en-US" altLang="en-US" sz="3300" dirty="0" smtClean="0"/>
              <a:t>2011</a:t>
            </a:r>
            <a:r>
              <a:rPr lang="en-US" altLang="en-US" sz="3300" dirty="0" smtClean="0"/>
              <a:t>)</a:t>
            </a:r>
            <a:endParaRPr lang="en-US" altLang="en-US" sz="3300" dirty="0" smtClean="0"/>
          </a:p>
          <a:p>
            <a:pPr marL="457200" lvl="1" indent="-4572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  <a:buSzPct val="80000"/>
              <a:buFont typeface="Wingdings" charset="2"/>
              <a:buChar char="Ø"/>
              <a:defRPr/>
            </a:pPr>
            <a:r>
              <a:rPr lang="en-US" altLang="en-US" sz="3100" dirty="0" smtClean="0"/>
              <a:t>Denmark </a:t>
            </a:r>
            <a:r>
              <a:rPr lang="en-US" altLang="en-US" sz="3100" dirty="0" smtClean="0"/>
              <a:t>Experiment: </a:t>
            </a:r>
            <a:r>
              <a:rPr lang="en-US" altLang="en-US" sz="3100" dirty="0" smtClean="0"/>
              <a:t>Tax </a:t>
            </a:r>
            <a:r>
              <a:rPr lang="en-US" altLang="en-US" sz="3100" dirty="0"/>
              <a:t>evasion rate is close to zero for income subject to third-party reporting, but </a:t>
            </a:r>
            <a:r>
              <a:rPr lang="en-US" altLang="en-US" sz="3100" dirty="0" smtClean="0"/>
              <a:t>substantial </a:t>
            </a:r>
            <a:r>
              <a:rPr lang="en-US" altLang="en-US" sz="3100" dirty="0"/>
              <a:t>for self-reported income </a:t>
            </a:r>
          </a:p>
          <a:p>
            <a:pPr marL="457200" lvl="1" indent="-4572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  <a:buSzPct val="80000"/>
              <a:buFont typeface="Wingdings" charset="2"/>
              <a:buChar char="Ø"/>
              <a:defRPr/>
            </a:pPr>
            <a:r>
              <a:rPr lang="en-US" altLang="en-US" sz="3100" dirty="0" smtClean="0"/>
              <a:t>Tax enforcement is successful if and only if verifiable third-party information has wide coverage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Tx/>
              <a:buNone/>
              <a:defRPr/>
            </a:pPr>
            <a:r>
              <a:rPr lang="en-US" altLang="en-US" sz="3600" dirty="0" smtClean="0"/>
              <a:t>Absent wide coverage of third-party or other information</a:t>
            </a:r>
          </a:p>
          <a:p>
            <a:pPr marL="457200" lvl="1" indent="-4572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charset="2"/>
              <a:buChar char="Ø"/>
              <a:defRPr/>
            </a:pPr>
            <a:r>
              <a:rPr lang="en-US" altLang="en-US" dirty="0" smtClean="0"/>
              <a:t>How can we expand </a:t>
            </a:r>
            <a:r>
              <a:rPr lang="en-US" altLang="en-US" dirty="0" smtClean="0"/>
              <a:t>third-party </a:t>
            </a:r>
            <a:r>
              <a:rPr lang="en-US" altLang="en-US" dirty="0" smtClean="0"/>
              <a:t>information?</a:t>
            </a:r>
            <a:endParaRPr lang="en-US" altLang="en-US" dirty="0"/>
          </a:p>
          <a:p>
            <a:pPr marL="457200" lvl="1" indent="-4572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charset="2"/>
              <a:buChar char="Ø"/>
              <a:defRPr/>
            </a:pPr>
            <a:r>
              <a:rPr lang="en-US" altLang="en-US" dirty="0" smtClean="0"/>
              <a:t>How should we </a:t>
            </a:r>
            <a:r>
              <a:rPr lang="en-US" altLang="en-US" dirty="0" smtClean="0"/>
              <a:t>design audits</a:t>
            </a:r>
            <a:r>
              <a:rPr lang="en-US" altLang="en-US" dirty="0" smtClean="0"/>
              <a:t>, set penalties?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56350"/>
            <a:ext cx="2895600" cy="365125"/>
          </a:xfrm>
        </p:spPr>
        <p:txBody>
          <a:bodyPr/>
          <a:lstStyle/>
          <a:p>
            <a:fld id="{CBF00C0C-DDC1-4C4A-8AE3-F4BB14C3320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6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97" y="16712"/>
            <a:ext cx="7763948" cy="11430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Third-Party Reporting: Evidence from Denmark</a:t>
            </a:r>
            <a:br>
              <a:rPr lang="en-US" altLang="en-US" sz="2400" dirty="0"/>
            </a:br>
            <a:r>
              <a:rPr lang="en-US" altLang="en-US" sz="2400" dirty="0" smtClean="0"/>
              <a:t>(Tax take: 50</a:t>
            </a:r>
            <a:r>
              <a:rPr lang="en-US" altLang="en-US" sz="2400" dirty="0"/>
              <a:t>%)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3" descr="Figure1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933" y="1076325"/>
            <a:ext cx="6526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907370" y="5802067"/>
            <a:ext cx="6129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>
                <a:latin typeface="CMU Serif Roman"/>
              </a:rPr>
              <a:t>Source: </a:t>
            </a:r>
            <a:r>
              <a:rPr lang="en-GB" altLang="en-US" sz="1400" dirty="0" err="1">
                <a:latin typeface="CMU Serif Roman"/>
              </a:rPr>
              <a:t>Kleven</a:t>
            </a:r>
            <a:r>
              <a:rPr lang="en-GB" altLang="en-US" sz="1400" dirty="0">
                <a:latin typeface="CMU Serif Roman"/>
              </a:rPr>
              <a:t>, Knudsen, </a:t>
            </a:r>
            <a:r>
              <a:rPr lang="en-GB" altLang="en-US" sz="1400" dirty="0" err="1">
                <a:latin typeface="CMU Serif Roman"/>
              </a:rPr>
              <a:t>Kreiner</a:t>
            </a:r>
            <a:r>
              <a:rPr lang="en-GB" altLang="en-US" sz="1400" dirty="0">
                <a:latin typeface="CMU Serif Roman"/>
              </a:rPr>
              <a:t>, Pedersen, </a:t>
            </a:r>
            <a:r>
              <a:rPr lang="en-GB" altLang="en-US" sz="1400" dirty="0" err="1">
                <a:latin typeface="CMU Serif Roman"/>
              </a:rPr>
              <a:t>Saez</a:t>
            </a:r>
            <a:r>
              <a:rPr lang="en-GB" altLang="en-US" sz="1400" dirty="0">
                <a:latin typeface="CMU Serif Roman"/>
              </a:rPr>
              <a:t> (2011) </a:t>
            </a:r>
          </a:p>
        </p:txBody>
      </p:sp>
    </p:spTree>
    <p:extLst>
      <p:ext uri="{BB962C8B-B14F-4D97-AF65-F5344CB8AC3E}">
        <p14:creationId xmlns:p14="http://schemas.microsoft.com/office/powerpoint/2010/main" val="111440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97" y="0"/>
            <a:ext cx="7763948" cy="114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Third-Party Reporting: Cross-Country Evidence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038498" y="832832"/>
            <a:ext cx="49564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MU Serif Roman"/>
              </a:rPr>
              <a:t>Tax </a:t>
            </a:r>
            <a:r>
              <a:rPr lang="en-GB" altLang="en-US" sz="2000" dirty="0" smtClean="0">
                <a:latin typeface="CMU Serif Roman"/>
              </a:rPr>
              <a:t>Share </a:t>
            </a:r>
            <a:r>
              <a:rPr lang="en-GB" altLang="en-US" sz="2000" dirty="0">
                <a:latin typeface="CMU Serif Roman"/>
              </a:rPr>
              <a:t>vs Fraction Self-Employed</a:t>
            </a:r>
          </a:p>
        </p:txBody>
      </p:sp>
      <p:pic>
        <p:nvPicPr>
          <p:cNvPr id="6" name="Picture 4" descr="Figure2a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504950"/>
            <a:ext cx="57737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069989" y="5705475"/>
            <a:ext cx="2901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>
                <a:latin typeface="CMU Serif Roman"/>
              </a:rPr>
              <a:t>Source: </a:t>
            </a:r>
            <a:r>
              <a:rPr lang="en-GB" altLang="en-US" sz="1400" dirty="0" err="1">
                <a:latin typeface="CMU Serif Roman"/>
              </a:rPr>
              <a:t>Kleven</a:t>
            </a:r>
            <a:r>
              <a:rPr lang="en-GB" altLang="en-US" sz="1400" dirty="0">
                <a:latin typeface="CMU Serif Roman"/>
              </a:rPr>
              <a:t> (2014) </a:t>
            </a:r>
          </a:p>
        </p:txBody>
      </p:sp>
    </p:spTree>
    <p:extLst>
      <p:ext uri="{BB962C8B-B14F-4D97-AF65-F5344CB8AC3E}">
        <p14:creationId xmlns:p14="http://schemas.microsoft.com/office/powerpoint/2010/main" val="283654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90" y="140942"/>
            <a:ext cx="8755516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Technology and Tax Compliance: </a:t>
            </a:r>
            <a:r>
              <a:rPr lang="en-US" sz="3200" dirty="0" smtClean="0"/>
              <a:t>Electronic Billing Machines and VAT Revenues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1155"/>
            <a:ext cx="8229600" cy="4839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 smtClean="0"/>
              <a:t>Collaboration with Rwanda Revenue Authority (RRA)</a:t>
            </a:r>
            <a:br>
              <a:rPr lang="en-US" sz="2700" dirty="0" smtClean="0"/>
            </a:br>
            <a:r>
              <a:rPr lang="en-US" sz="2700" dirty="0" smtClean="0"/>
              <a:t>	Immediate question</a:t>
            </a:r>
            <a:r>
              <a:rPr lang="en-US" sz="2700" dirty="0"/>
              <a:t>: </a:t>
            </a:r>
            <a:r>
              <a:rPr lang="en-US" sz="2700" dirty="0" smtClean="0"/>
              <a:t>What is the impact of EBMs on tax revenue?</a:t>
            </a:r>
          </a:p>
          <a:p>
            <a:pPr marL="0" indent="0">
              <a:buNone/>
            </a:pPr>
            <a:r>
              <a:rPr lang="en-US" sz="2700" dirty="0" smtClean="0"/>
              <a:t>	Broader question: How </a:t>
            </a:r>
            <a:r>
              <a:rPr lang="en-US" sz="2700" dirty="0"/>
              <a:t>can the government encourage </a:t>
            </a:r>
            <a:r>
              <a:rPr lang="en-US" sz="2700" dirty="0" smtClean="0"/>
              <a:t>compliance? </a:t>
            </a:r>
            <a:endParaRPr lang="en-US" sz="2700" dirty="0"/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Quarterly VAT declarations, from </a:t>
            </a:r>
            <a:r>
              <a:rPr lang="en-US" sz="2700" dirty="0" smtClean="0"/>
              <a:t>2012 through 2014</a:t>
            </a:r>
            <a:endParaRPr lang="en-US" sz="2700" dirty="0"/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2. EBM registration </a:t>
            </a:r>
            <a:r>
              <a:rPr lang="en-US" sz="2700" dirty="0" smtClean="0"/>
              <a:t>data </a:t>
            </a:r>
            <a:endParaRPr lang="en-US" sz="27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9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 Receipt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77" y="1637731"/>
            <a:ext cx="6833980" cy="456225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062827" y="3158482"/>
            <a:ext cx="1303302" cy="26738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EBM Adoption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034" y="1650980"/>
            <a:ext cx="6185434" cy="458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8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EBM Machines led to higher VAT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VAT revenues increased by 5.4%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But, to better understand what’s underlying this impact, we set up a mystery-shopper study</a:t>
            </a:r>
          </a:p>
          <a:p>
            <a:pPr lvl="1">
              <a:buSzPct val="80000"/>
              <a:buFont typeface="Wingdings" charset="2"/>
              <a:buChar char="Ø"/>
            </a:pPr>
            <a:r>
              <a:rPr lang="en-US" sz="2400" dirty="0" smtClean="0"/>
              <a:t>To what extent are machines being used?</a:t>
            </a:r>
          </a:p>
          <a:p>
            <a:pPr lvl="1">
              <a:buSzPct val="80000"/>
              <a:buFont typeface="Wingdings" charset="2"/>
              <a:buChar char="Ø"/>
            </a:pPr>
            <a:r>
              <a:rPr lang="en-US" sz="2400" dirty="0" smtClean="0"/>
              <a:t>Can consumers encourage more usage?</a:t>
            </a:r>
            <a:r>
              <a:rPr lang="en-US" sz="2000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1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32" y="167115"/>
            <a:ext cx="7763948" cy="78544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 smtClean="0"/>
              <a:t>Tax </a:t>
            </a:r>
            <a:r>
              <a:rPr lang="en-US" altLang="en-US" sz="4000" dirty="0"/>
              <a:t>Policy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9888" y="1235075"/>
            <a:ext cx="8458200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Traditional recommendations from the tax theory literature:</a:t>
            </a:r>
            <a:endParaRPr lang="en-US" altLang="en-US" b="1" dirty="0" smtClean="0"/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Use progressive income taxes and VAT</a:t>
            </a:r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30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Do not use differentiated consumption taxes, capital taxes, and taxes on turnover, trade, and intermediate goods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SzPct val="80000"/>
              <a:buFontTx/>
              <a:buNone/>
            </a:pPr>
            <a:r>
              <a:rPr lang="en-US" altLang="en-US" dirty="0" smtClean="0"/>
              <a:t>These theoretical results generally assume:</a:t>
            </a:r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Perfect tax </a:t>
            </a:r>
            <a:r>
              <a:rPr lang="en-US" altLang="en-US" dirty="0" smtClean="0"/>
              <a:t>enforcement (administration costless)</a:t>
            </a:r>
            <a:endParaRPr lang="en-US" altLang="en-US" dirty="0" smtClean="0"/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Full set of tax instruments available to policy makers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6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674" y="167116"/>
            <a:ext cx="7763948" cy="872544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 smtClean="0"/>
              <a:t>Optimal Tax Policies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9888" y="1240198"/>
            <a:ext cx="8458200" cy="4993208"/>
          </a:xfrm>
        </p:spPr>
        <p:txBody>
          <a:bodyPr>
            <a:noAutofit/>
          </a:bodyPr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  <a:buSzPct val="150000"/>
              <a:buFontTx/>
              <a:buNone/>
            </a:pPr>
            <a:r>
              <a:rPr lang="en-US" altLang="en-US" sz="2600" dirty="0" smtClean="0"/>
              <a:t>Diamond-</a:t>
            </a:r>
            <a:r>
              <a:rPr lang="en-US" altLang="en-US" sz="2600" dirty="0" err="1" smtClean="0"/>
              <a:t>Mirrlees</a:t>
            </a:r>
            <a:r>
              <a:rPr lang="en-US" altLang="en-US" sz="2600" dirty="0" smtClean="0"/>
              <a:t> (1971): assuming perfect enforcement, only production efficient tax instruments should be used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altLang="en-US" sz="2600" dirty="0" smtClean="0"/>
              <a:t>Production </a:t>
            </a:r>
            <a:r>
              <a:rPr lang="en-US" altLang="en-US" sz="2600" dirty="0" smtClean="0"/>
              <a:t>inefficient tax policy in developing </a:t>
            </a:r>
            <a:r>
              <a:rPr lang="en-US" altLang="en-US" sz="2600" dirty="0" smtClean="0"/>
              <a:t>countries </a:t>
            </a:r>
            <a:r>
              <a:rPr lang="en-US" altLang="en-US" sz="2600" dirty="0" smtClean="0"/>
              <a:t>ubiquitous</a:t>
            </a:r>
            <a:r>
              <a:rPr lang="en-US" altLang="en-US" sz="2600" dirty="0" smtClean="0"/>
              <a:t>: </a:t>
            </a:r>
          </a:p>
          <a:p>
            <a:pPr lvl="1">
              <a:spcAft>
                <a:spcPts val="2400"/>
              </a:spcAft>
              <a:buFont typeface="Wingdings" charset="2"/>
              <a:buChar char="Ø"/>
            </a:pPr>
            <a:r>
              <a:rPr lang="en-GB" altLang="en-US" sz="2200" b="1" dirty="0" smtClean="0"/>
              <a:t>Minimum </a:t>
            </a:r>
            <a:r>
              <a:rPr lang="en-GB" altLang="en-US" sz="2200" b="1" dirty="0" smtClean="0"/>
              <a:t>Tax Schemes</a:t>
            </a:r>
            <a:r>
              <a:rPr lang="en-GB" altLang="en-US" sz="2200" dirty="0" smtClean="0"/>
              <a:t> (MTS) whereby firms are taxed on either profits or turnover depending on which tax liability is larger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altLang="en-US" sz="2600" dirty="0" smtClean="0"/>
              <a:t>Turnover taxes are production inefficient, but maybe harder to evade?</a:t>
            </a:r>
            <a:endParaRPr lang="en-US" altLang="en-US" sz="26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9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Choice of Tax Instrument and Weak Capacity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Tx/>
              <a:buNone/>
            </a:pPr>
            <a:r>
              <a:rPr lang="en-US" altLang="en-US" sz="4000" dirty="0"/>
              <a:t>In settings with weak tax capacity, the choice of instruments is </a:t>
            </a:r>
            <a:r>
              <a:rPr lang="en-US" altLang="en-US" sz="4000" dirty="0" smtClean="0"/>
              <a:t>key</a:t>
            </a:r>
            <a:endParaRPr lang="en-US" altLang="en-US" sz="4000" dirty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/>
              <a:t>Which instruments represent the best trade-off between standard efficiency-equity concerns and compliance/administration concerns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/>
              <a:t>Example: Best-</a:t>
            </a:r>
            <a:r>
              <a:rPr lang="en-US" altLang="en-US" dirty="0" err="1"/>
              <a:t>Brockmeyer</a:t>
            </a:r>
            <a:r>
              <a:rPr lang="en-US" altLang="en-US" dirty="0"/>
              <a:t>-</a:t>
            </a:r>
            <a:r>
              <a:rPr lang="en-US" altLang="en-US" dirty="0" err="1"/>
              <a:t>Kleven-Spinnewijn-Waseem</a:t>
            </a:r>
            <a:r>
              <a:rPr lang="en-US" altLang="en-US" dirty="0"/>
              <a:t> (2014</a:t>
            </a:r>
            <a:r>
              <a:rPr lang="en-US" altLang="en-US" dirty="0" smtClean="0"/>
              <a:t>) the </a:t>
            </a:r>
            <a:r>
              <a:rPr lang="en-US" altLang="en-US" dirty="0"/>
              <a:t>MTS in Pakistan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GB" altLang="en-US" dirty="0" smtClean="0"/>
              <a:t>Turnover </a:t>
            </a:r>
            <a:r>
              <a:rPr lang="en-GB" altLang="en-US" dirty="0"/>
              <a:t>taxes reduce evasion by up to 60-70% of corporate income</a:t>
            </a:r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GB" altLang="en-US" dirty="0" smtClean="0"/>
              <a:t>Compliance </a:t>
            </a:r>
            <a:r>
              <a:rPr lang="en-GB" altLang="en-US" dirty="0"/>
              <a:t>gains outweigh the loss of production efficiency</a:t>
            </a:r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GB" altLang="en-US" dirty="0"/>
              <a:t>So the MTS is a good policy in a weak tax capacity setting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4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89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Tax capacity across countries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9952" y="1110343"/>
            <a:ext cx="8342145" cy="5228167"/>
          </a:xfrm>
        </p:spPr>
        <p:txBody>
          <a:bodyPr>
            <a:normAutofit/>
          </a:bodyPr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An empirical regularity is that developing countries have low tax capacity.  By that, we mean: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US" altLang="en-US" dirty="0" smtClean="0">
                <a:hlinkClick r:id="" action="ppaction://hlinkshowjump?jump=nextslide"/>
              </a:rPr>
              <a:t>the share of taxes in GDP is at levels far below what we observe in developed </a:t>
            </a:r>
            <a:r>
              <a:rPr lang="en-US" altLang="en-US" dirty="0" smtClean="0">
                <a:hlinkClick r:id="" action="ppaction://hlinkshowjump?jump=nextslide"/>
              </a:rPr>
              <a:t>economies</a:t>
            </a:r>
            <a:endParaRPr lang="en-US" altLang="en-US" dirty="0" smtClean="0"/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Besley</a:t>
            </a:r>
            <a:r>
              <a:rPr lang="en-US" altLang="en-US" dirty="0" smtClean="0">
                <a:solidFill>
                  <a:srgbClr val="000000"/>
                </a:solidFill>
              </a:rPr>
              <a:t> &amp; </a:t>
            </a:r>
            <a:r>
              <a:rPr lang="en-US" altLang="en-US" dirty="0" err="1" smtClean="0">
                <a:solidFill>
                  <a:srgbClr val="000000"/>
                </a:solidFill>
              </a:rPr>
              <a:t>Persson</a:t>
            </a:r>
            <a:r>
              <a:rPr lang="en-US" altLang="en-US" dirty="0" smtClean="0">
                <a:solidFill>
                  <a:srgbClr val="000000"/>
                </a:solidFill>
              </a:rPr>
              <a:t> (2012):</a:t>
            </a:r>
          </a:p>
          <a:p>
            <a:r>
              <a:rPr lang="en-US" dirty="0"/>
              <a:t>the central question in public finance and development is: “how does a </a:t>
            </a:r>
            <a:r>
              <a:rPr lang="en-US" dirty="0" smtClean="0"/>
              <a:t>government </a:t>
            </a:r>
            <a:r>
              <a:rPr lang="en-US" dirty="0"/>
              <a:t>go from raising around 10% of GDP in taxes to raising around 40%”?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7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10" y="275136"/>
            <a:ext cx="7763948" cy="91118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/>
              <a:t>Tax Policy: IGC Research Agenda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50110" y="1144136"/>
            <a:ext cx="8458200" cy="5254625"/>
          </a:xfrm>
        </p:spPr>
        <p:txBody>
          <a:bodyPr>
            <a:normAutofit/>
          </a:bodyPr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Tx/>
              <a:buNone/>
            </a:pPr>
            <a:endParaRPr lang="en-US" altLang="en-US" dirty="0" smtClean="0"/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Tx/>
              <a:buNone/>
            </a:pPr>
            <a:r>
              <a:rPr lang="en-US" altLang="en-US" dirty="0" smtClean="0"/>
              <a:t>Examples </a:t>
            </a:r>
            <a:r>
              <a:rPr lang="en-US" altLang="en-US" dirty="0" smtClean="0"/>
              <a:t>of IGC tax policy research: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err="1" smtClean="0"/>
              <a:t>Gadenne</a:t>
            </a:r>
            <a:r>
              <a:rPr lang="en-US" altLang="en-US" dirty="0" smtClean="0"/>
              <a:t>-Singhal (ongoing) [India</a:t>
            </a:r>
            <a:r>
              <a:rPr lang="en-US" altLang="en-US" dirty="0" smtClean="0"/>
              <a:t>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Best-Brockmeyer-</a:t>
            </a:r>
            <a:r>
              <a:rPr lang="en-US" altLang="en-US" dirty="0" err="1" smtClean="0"/>
              <a:t>Kleven</a:t>
            </a:r>
            <a:r>
              <a:rPr lang="en-US" altLang="en-US" dirty="0" smtClean="0"/>
              <a:t>-</a:t>
            </a:r>
            <a:r>
              <a:rPr lang="en-US" altLang="en-US" dirty="0" err="1" smtClean="0"/>
              <a:t>Spinnewijn-Waseem</a:t>
            </a:r>
            <a:r>
              <a:rPr lang="en-US" altLang="en-US" dirty="0" smtClean="0"/>
              <a:t> (2014) [Pakistan]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err="1" smtClean="0"/>
              <a:t>Waseem</a:t>
            </a:r>
            <a:r>
              <a:rPr lang="en-US" altLang="en-US" dirty="0" smtClean="0"/>
              <a:t> </a:t>
            </a:r>
            <a:r>
              <a:rPr lang="en-US" altLang="en-US" dirty="0" smtClean="0"/>
              <a:t>(2014) [Pakistan</a:t>
            </a:r>
            <a:r>
              <a:rPr lang="en-US" altLang="en-US" dirty="0" smtClean="0"/>
              <a:t>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err="1" smtClean="0"/>
              <a:t>Kleven</a:t>
            </a:r>
            <a:r>
              <a:rPr lang="en-US" altLang="en-US" dirty="0" err="1" smtClean="0"/>
              <a:t>-Waseem</a:t>
            </a:r>
            <a:r>
              <a:rPr lang="en-US" altLang="en-US" dirty="0" smtClean="0"/>
              <a:t> (2013) [Pakistan]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9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7" y="72840"/>
            <a:ext cx="7763948" cy="70511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Takeaway 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1557" y="824858"/>
            <a:ext cx="8382000" cy="5324989"/>
          </a:xfrm>
        </p:spPr>
        <p:txBody>
          <a:bodyPr>
            <a:noAutofit/>
          </a:bodyPr>
          <a:lstStyle/>
          <a:p>
            <a:pPr marL="360363" lvl="1" indent="-360363"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Rather than rely on transplanting developed country solutions, </a:t>
            </a:r>
            <a:r>
              <a:rPr lang="en-US" altLang="en-US" dirty="0" smtClean="0"/>
              <a:t>we examine country-specific policies</a:t>
            </a:r>
          </a:p>
          <a:p>
            <a:pPr marL="0" lvl="1" indent="0">
              <a:spcBef>
                <a:spcPct val="0"/>
              </a:spcBef>
              <a:spcAft>
                <a:spcPts val="1200"/>
              </a:spcAft>
              <a:buSzPct val="80000"/>
              <a:buNone/>
            </a:pPr>
            <a:endParaRPr lang="en-US" altLang="en-US" dirty="0" smtClean="0"/>
          </a:p>
          <a:p>
            <a:pPr marL="360363" lvl="1" indent="-360363"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Challenging but doable:</a:t>
            </a:r>
            <a:endParaRPr lang="en-US" altLang="en-US" dirty="0" smtClean="0"/>
          </a:p>
          <a:p>
            <a:pPr marL="703263" lvl="2" indent="-342900">
              <a:spcBef>
                <a:spcPct val="0"/>
              </a:spcBef>
              <a:spcAft>
                <a:spcPts val="1200"/>
              </a:spcAft>
              <a:buFont typeface="Lucida Grande"/>
              <a:buChar char="-"/>
            </a:pPr>
            <a:r>
              <a:rPr lang="en-US" altLang="en-US" b="1" dirty="0" smtClean="0"/>
              <a:t>Data:</a:t>
            </a:r>
            <a:r>
              <a:rPr lang="en-US" altLang="en-US" dirty="0" smtClean="0"/>
              <a:t> High-quality data [e.g. administrative data]</a:t>
            </a:r>
          </a:p>
          <a:p>
            <a:pPr marL="703263" lvl="2" indent="-342900">
              <a:spcBef>
                <a:spcPct val="0"/>
              </a:spcBef>
              <a:spcAft>
                <a:spcPts val="1200"/>
              </a:spcAft>
              <a:buFont typeface="Lucida Grande"/>
              <a:buChar char="-"/>
            </a:pPr>
            <a:r>
              <a:rPr lang="en-US" altLang="en-US" b="1" dirty="0" smtClean="0"/>
              <a:t>Design</a:t>
            </a:r>
            <a:r>
              <a:rPr lang="en-US" altLang="en-US" dirty="0" smtClean="0"/>
              <a:t>: Credible research design [RCTs, quasi-experiments]</a:t>
            </a:r>
          </a:p>
          <a:p>
            <a:pPr marL="703263" lvl="2" indent="-342900">
              <a:spcBef>
                <a:spcPct val="0"/>
              </a:spcBef>
              <a:spcAft>
                <a:spcPts val="1200"/>
              </a:spcAft>
              <a:buFont typeface="Lucida Grande"/>
              <a:buChar char="-"/>
            </a:pPr>
            <a:r>
              <a:rPr lang="en-US" altLang="en-US" b="1" dirty="0" smtClean="0"/>
              <a:t>Evaluation:</a:t>
            </a:r>
            <a:r>
              <a:rPr lang="en-US" altLang="en-US" dirty="0" smtClean="0"/>
              <a:t> Rigorous evaluation techniques</a:t>
            </a:r>
          </a:p>
          <a:p>
            <a:pPr marL="703263" lvl="2" indent="-342900">
              <a:spcBef>
                <a:spcPct val="0"/>
              </a:spcBef>
              <a:spcAft>
                <a:spcPts val="3000"/>
              </a:spcAft>
              <a:buFont typeface="Lucida Grande"/>
              <a:buChar char="-"/>
            </a:pPr>
            <a:r>
              <a:rPr lang="en-US" altLang="en-US" b="1" dirty="0" smtClean="0"/>
              <a:t>Collaboration</a:t>
            </a:r>
            <a:r>
              <a:rPr lang="en-US" altLang="en-US" dirty="0" smtClean="0"/>
              <a:t>: Engagement </a:t>
            </a:r>
            <a:r>
              <a:rPr lang="en-US" altLang="en-US" dirty="0" smtClean="0"/>
              <a:t>between </a:t>
            </a:r>
            <a:r>
              <a:rPr lang="en-US" altLang="en-US" dirty="0" smtClean="0"/>
              <a:t>policy makers and researchers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0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284108"/>
            <a:ext cx="79339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MU Serif Roman"/>
                <a:cs typeface="CMU Serif Roman"/>
              </a:rPr>
              <a:t>Rich </a:t>
            </a:r>
            <a:r>
              <a:rPr lang="en-US" sz="3200" dirty="0" smtClean="0">
                <a:latin typeface="CMU Serif Roman"/>
                <a:cs typeface="CMU Serif Roman"/>
              </a:rPr>
              <a:t>countries </a:t>
            </a:r>
            <a:r>
              <a:rPr lang="en-US" sz="3200" dirty="0">
                <a:latin typeface="CMU Serif Roman"/>
                <a:cs typeface="CMU Serif Roman"/>
              </a:rPr>
              <a:t>collect a much larger share of their income in taxes than do </a:t>
            </a:r>
            <a:r>
              <a:rPr lang="en-US" sz="3200" dirty="0" smtClean="0">
                <a:latin typeface="CMU Serif Roman"/>
                <a:cs typeface="CMU Serif Roman"/>
              </a:rPr>
              <a:t>poorer </a:t>
            </a:r>
            <a:r>
              <a:rPr lang="en-US" sz="3200" dirty="0">
                <a:latin typeface="CMU Serif Roman"/>
                <a:cs typeface="CMU Serif Roman"/>
              </a:rPr>
              <a:t>countries.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096" y="1871705"/>
            <a:ext cx="6100596" cy="4150807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 rot="16200000" flipH="1">
            <a:off x="2086860" y="2897501"/>
            <a:ext cx="847013" cy="829733"/>
          </a:xfrm>
          <a:prstGeom prst="curvedConnector3">
            <a:avLst/>
          </a:prstGeom>
          <a:ln w="9525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2334862"/>
            <a:ext cx="164660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MU Serif Roman"/>
                <a:cs typeface="CMU Serif Roman"/>
              </a:rPr>
              <a:t>Poor countries</a:t>
            </a:r>
            <a:endParaRPr lang="en-US" dirty="0">
              <a:solidFill>
                <a:srgbClr val="0000FF"/>
              </a:solidFill>
              <a:latin typeface="CMU Serif Roman"/>
              <a:cs typeface="CMU Serif Roman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10800000" flipV="1">
            <a:off x="5926392" y="2056371"/>
            <a:ext cx="1117601" cy="940589"/>
          </a:xfrm>
          <a:prstGeom prst="curvedConnector3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85193" y="1687039"/>
            <a:ext cx="1624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MU Serif Roman"/>
                <a:cs typeface="CMU Serif Roman"/>
              </a:rPr>
              <a:t>Rich countries</a:t>
            </a:r>
            <a:endParaRPr lang="en-US" dirty="0">
              <a:solidFill>
                <a:srgbClr val="FF0000"/>
              </a:solidFill>
              <a:latin typeface="CMU Serif Roman"/>
              <a:cs typeface="CMU Serif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734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8229600" cy="842962"/>
          </a:xfrm>
        </p:spPr>
        <p:txBody>
          <a:bodyPr>
            <a:normAutofit fontScale="90000"/>
          </a:bodyPr>
          <a:lstStyle/>
          <a:p>
            <a:pPr marL="114300" indent="0"/>
            <a:r>
              <a:rPr lang="en-US" sz="3600" dirty="0"/>
              <a:t>Tax </a:t>
            </a:r>
            <a:r>
              <a:rPr lang="en-US" sz="3600" dirty="0"/>
              <a:t>c</a:t>
            </a:r>
            <a:r>
              <a:rPr lang="en-US" sz="3600" dirty="0" smtClean="0"/>
              <a:t>apacity in Africa is very low but revenues </a:t>
            </a:r>
            <a:r>
              <a:rPr lang="en-US" sz="3600" dirty="0" smtClean="0"/>
              <a:t>have been increasing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7" y="1409700"/>
            <a:ext cx="8229600" cy="4716463"/>
          </a:xfrm>
        </p:spPr>
        <p:txBody>
          <a:bodyPr>
            <a:normAutofit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000" dirty="0" smtClean="0"/>
              <a:t>Government revenue </a:t>
            </a:r>
            <a:r>
              <a:rPr lang="en-US" sz="3000" dirty="0" smtClean="0"/>
              <a:t>share in GDP has been rising over time</a:t>
            </a:r>
          </a:p>
          <a:p>
            <a:pPr marL="971550" lvl="1" indent="-457200">
              <a:buFont typeface="Lucida Grande"/>
              <a:buChar char="-"/>
            </a:pPr>
            <a:r>
              <a:rPr lang="en-US" sz="2400" dirty="0" smtClean="0"/>
              <a:t>Caveat: </a:t>
            </a:r>
            <a:r>
              <a:rPr lang="en-US" sz="2400" dirty="0" smtClean="0"/>
              <a:t>tax vs. other sources (natural resources)</a:t>
            </a:r>
            <a:endParaRPr lang="en-US" sz="2400" dirty="0" smtClean="0"/>
          </a:p>
          <a:p>
            <a:pPr marL="628650" indent="-514350">
              <a:buFont typeface="+mj-lt"/>
              <a:buAutoNum type="arabicPeriod"/>
            </a:pPr>
            <a:endParaRPr lang="en-US" sz="2800" dirty="0"/>
          </a:p>
          <a:p>
            <a:pPr marL="628650" indent="-514350">
              <a:buFont typeface="+mj-lt"/>
              <a:buAutoNum type="arabicPeriod"/>
            </a:pPr>
            <a:r>
              <a:rPr lang="en-US" sz="3000" dirty="0"/>
              <a:t>A lot of variability in revenue changes across countries with different income levels</a:t>
            </a:r>
          </a:p>
          <a:p>
            <a:pPr marL="1028700" lvl="1" indent="-514350"/>
            <a:r>
              <a:rPr lang="en-US" sz="2400" dirty="0" smtClean="0"/>
              <a:t>Poorest countries experienced minimal gains</a:t>
            </a:r>
            <a:r>
              <a:rPr lang="en-US" sz="2400" dirty="0" smtClean="0"/>
              <a:t>.</a:t>
            </a:r>
          </a:p>
          <a:p>
            <a:pPr marL="628650" indent="-514350">
              <a:buFont typeface="+mj-lt"/>
              <a:buAutoNum type="arabicPeriod"/>
            </a:pP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3000" dirty="0" smtClean="0"/>
              <a:t>The composition of </a:t>
            </a:r>
            <a:r>
              <a:rPr lang="en-US" sz="3000" dirty="0" smtClean="0"/>
              <a:t>taxes has tilted from trade towards indirect </a:t>
            </a:r>
            <a:r>
              <a:rPr lang="en-US" sz="3000" dirty="0" smtClean="0"/>
              <a:t>taxes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426694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85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to proceed?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616"/>
            <a:ext cx="8229600" cy="49299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Macro approach: </a:t>
            </a:r>
            <a:r>
              <a:rPr lang="en-US" sz="2600" dirty="0" smtClean="0"/>
              <a:t>not obvious we could get policy recommendations </a:t>
            </a:r>
          </a:p>
          <a:p>
            <a:endParaRPr lang="en-US" sz="2600" dirty="0"/>
          </a:p>
          <a:p>
            <a:r>
              <a:rPr lang="en-US" sz="2800" dirty="0" smtClean="0"/>
              <a:t>Micro approach:</a:t>
            </a:r>
            <a:endParaRPr lang="en-US" altLang="en-US" sz="2800" dirty="0" smtClean="0"/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altLang="en-US" sz="2600" dirty="0" smtClean="0"/>
              <a:t>Focus on specific problems in a </a:t>
            </a:r>
            <a:r>
              <a:rPr lang="en-US" altLang="en-US" sz="2600" dirty="0"/>
              <a:t>given country</a:t>
            </a:r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altLang="en-US" sz="2600" dirty="0" smtClean="0"/>
              <a:t>Use empirically </a:t>
            </a:r>
            <a:r>
              <a:rPr lang="en-US" altLang="en-US" sz="2600" dirty="0"/>
              <a:t>grounded </a:t>
            </a:r>
            <a:r>
              <a:rPr lang="en-US" altLang="en-US" sz="2600" dirty="0" smtClean="0"/>
              <a:t>research to design </a:t>
            </a:r>
            <a:r>
              <a:rPr lang="en-US" altLang="en-US" sz="2600" dirty="0"/>
              <a:t>(incremental) policy innovations </a:t>
            </a:r>
            <a:endParaRPr lang="en-US" altLang="en-US" sz="2600" dirty="0" smtClean="0"/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en-US" altLang="en-US" sz="2600" dirty="0" smtClean="0"/>
              <a:t>Lends </a:t>
            </a:r>
            <a:r>
              <a:rPr lang="en-US" altLang="en-US" sz="2600" dirty="0"/>
              <a:t>itself to—and often requires—</a:t>
            </a:r>
            <a:r>
              <a:rPr lang="en-US" altLang="en-US" sz="2600" dirty="0" smtClean="0"/>
              <a:t>collaboration </a:t>
            </a:r>
            <a:r>
              <a:rPr lang="en-US" altLang="en-US" sz="2600" dirty="0"/>
              <a:t>between </a:t>
            </a:r>
            <a:r>
              <a:rPr lang="en-US" altLang="en-US" sz="2600" dirty="0" smtClean="0"/>
              <a:t>researchers </a:t>
            </a:r>
            <a:r>
              <a:rPr lang="en-US" altLang="en-US" sz="2600" dirty="0"/>
              <a:t>and policy makers</a:t>
            </a:r>
          </a:p>
          <a:p>
            <a:pPr lvl="1"/>
            <a:endParaRPr lang="en-US" sz="2600" dirty="0"/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80836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Micro Tax Research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6898"/>
          </a:xfrm>
        </p:spPr>
        <p:txBody>
          <a:bodyPr>
            <a:normAutofit fontScale="92500"/>
          </a:bodyPr>
          <a:lstStyle/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SzPct val="80000"/>
              <a:buFont typeface="Wingdings" pitchFamily="2" charset="2"/>
              <a:buChar char="Ø"/>
            </a:pPr>
            <a:r>
              <a:rPr lang="en-US" altLang="en-US" sz="2600" dirty="0" smtClean="0"/>
              <a:t>Data: Administrative data provide a wealth of information in tax records </a:t>
            </a:r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SzPct val="80000"/>
              <a:buFont typeface="Wingdings" pitchFamily="2" charset="2"/>
              <a:buChar char="Ø"/>
            </a:pPr>
            <a:r>
              <a:rPr lang="en-US" altLang="en-US" sz="2600" dirty="0" smtClean="0"/>
              <a:t>Empirical Methods: could use tax schedules or tax reforms, previous changes in tax rates and enforcement to credibly estimate impacts</a:t>
            </a:r>
            <a:endParaRPr lang="en-US" altLang="en-US" sz="2600" dirty="0"/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SzPct val="80000"/>
              <a:buFont typeface="Wingdings" pitchFamily="2" charset="2"/>
              <a:buChar char="Ø"/>
            </a:pPr>
            <a:r>
              <a:rPr lang="en-US" altLang="en-US" sz="2600" dirty="0" smtClean="0"/>
              <a:t>Framework: Public Finance </a:t>
            </a:r>
            <a:r>
              <a:rPr lang="en-US" altLang="en-US" sz="2600" dirty="0"/>
              <a:t>has a well-developed theory that can be brought to bear </a:t>
            </a:r>
            <a:r>
              <a:rPr lang="en-US" altLang="en-US" sz="2600" dirty="0" smtClean="0"/>
              <a:t>in designing policy</a:t>
            </a:r>
            <a:endParaRPr lang="en-US" altLang="en-US" sz="2600" dirty="0"/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SzPct val="80000"/>
              <a:buFont typeface="Wingdings" pitchFamily="2" charset="2"/>
              <a:buChar char="Ø"/>
            </a:pPr>
            <a:r>
              <a:rPr lang="en-GB" altLang="en-US" sz="2600" dirty="0" smtClean="0"/>
              <a:t>Policy: Strong </a:t>
            </a:r>
            <a:r>
              <a:rPr lang="en-GB" altLang="en-US" sz="2600" dirty="0"/>
              <a:t>interest from policy makers in getting taxes right</a:t>
            </a:r>
            <a:endParaRPr lang="en-US" alt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9774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72" y="203555"/>
            <a:ext cx="7543800" cy="1317195"/>
          </a:xfrm>
        </p:spPr>
        <p:txBody>
          <a:bodyPr>
            <a:noAutofit/>
          </a:bodyPr>
          <a:lstStyle/>
          <a:p>
            <a:r>
              <a:rPr lang="en-US" sz="3600" dirty="0" smtClean="0">
                <a:cs typeface="CMU Serif Roman"/>
              </a:rPr>
              <a:t>What are the factors that determine/shape tax capacity?</a:t>
            </a:r>
            <a:endParaRPr lang="en-US" sz="3600" dirty="0">
              <a:cs typeface="CMU Serif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73" y="1738627"/>
            <a:ext cx="7668700" cy="4595047"/>
          </a:xfrm>
        </p:spPr>
        <p:txBody>
          <a:bodyPr>
            <a:normAutofit/>
          </a:bodyPr>
          <a:lstStyle/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</a:schemeClr>
              </a:buClr>
              <a:buSzPct val="80000"/>
              <a:buFont typeface="+mj-lt"/>
              <a:buAutoNum type="arabicPeriod"/>
            </a:pPr>
            <a:r>
              <a:rPr lang="en-US" altLang="en-US" sz="2800" dirty="0">
                <a:cs typeface="CMU Serif Roman"/>
              </a:rPr>
              <a:t>Tax enforcement –  </a:t>
            </a:r>
            <a:r>
              <a:rPr lang="en-US" altLang="en-US" sz="2800" dirty="0" smtClean="0">
                <a:cs typeface="CMU Serif Roman"/>
              </a:rPr>
              <a:t>compliance</a:t>
            </a: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</a:schemeClr>
              </a:buClr>
              <a:buSzPct val="80000"/>
              <a:buFont typeface="+mj-lt"/>
              <a:buAutoNum type="arabicPeriod"/>
            </a:pPr>
            <a:endParaRPr lang="en-US" altLang="en-US" sz="2800" dirty="0">
              <a:cs typeface="CMU Serif Roman"/>
            </a:endParaRP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</a:schemeClr>
              </a:buClr>
              <a:buSzPct val="80000"/>
              <a:buFont typeface="+mj-lt"/>
              <a:buAutoNum type="arabicPeriod"/>
            </a:pPr>
            <a:r>
              <a:rPr lang="en-US" altLang="en-US" sz="2800" dirty="0">
                <a:cs typeface="CMU Serif Roman"/>
              </a:rPr>
              <a:t>Tax policy – design of the tax system, which base to tax</a:t>
            </a:r>
            <a:r>
              <a:rPr lang="en-US" altLang="en-US" sz="2800" dirty="0" smtClean="0">
                <a:cs typeface="CMU Serif Roman"/>
              </a:rPr>
              <a:t>?</a:t>
            </a:r>
            <a:endParaRPr lang="en-US" altLang="en-US" sz="2800" dirty="0">
              <a:cs typeface="CMU Serif Roman"/>
            </a:endParaRP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</a:schemeClr>
              </a:buClr>
              <a:buSzPct val="80000"/>
              <a:buFont typeface="+mj-lt"/>
              <a:buAutoNum type="arabicPeriod"/>
            </a:pPr>
            <a:endParaRPr lang="en-US" altLang="en-US" sz="2800" dirty="0" smtClean="0">
              <a:cs typeface="CMU Serif Roman"/>
            </a:endParaRP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</a:schemeClr>
              </a:buClr>
              <a:buSzPct val="80000"/>
              <a:buFont typeface="+mj-lt"/>
              <a:buAutoNum type="arabicPeriod"/>
            </a:pPr>
            <a:r>
              <a:rPr lang="en-US" altLang="en-US" sz="2800" dirty="0" smtClean="0">
                <a:cs typeface="CMU Serif Roman"/>
              </a:rPr>
              <a:t>Tax </a:t>
            </a:r>
            <a:r>
              <a:rPr lang="en-US" altLang="en-US" sz="2800" dirty="0">
                <a:cs typeface="CMU Serif Roman"/>
              </a:rPr>
              <a:t>administration </a:t>
            </a:r>
            <a:r>
              <a:rPr lang="en-US" altLang="en-US" sz="2800" dirty="0" smtClean="0">
                <a:cs typeface="CMU Serif Roman"/>
              </a:rPr>
              <a:t>– role of tax </a:t>
            </a:r>
            <a:r>
              <a:rPr lang="en-US" altLang="en-US" sz="2800" dirty="0">
                <a:cs typeface="CMU Serif Roman"/>
              </a:rPr>
              <a:t>collectors, auditors</a:t>
            </a: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</a:schemeClr>
              </a:buClr>
              <a:buSzPct val="80000"/>
              <a:buFont typeface="+mj-lt"/>
              <a:buAutoNum type="arabicPeriod"/>
            </a:pPr>
            <a:endParaRPr lang="en-US" altLang="en-US" sz="2800" dirty="0" smtClean="0">
              <a:cs typeface="CMU Serif Roman"/>
            </a:endParaRP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</a:schemeClr>
              </a:buClr>
              <a:buSzPct val="80000"/>
              <a:buFont typeface="+mj-lt"/>
              <a:buAutoNum type="arabicPeriod"/>
            </a:pPr>
            <a:r>
              <a:rPr lang="en-US" altLang="en-US" sz="2800" dirty="0" smtClean="0">
                <a:cs typeface="CMU Serif Roman"/>
              </a:rPr>
              <a:t>Tax </a:t>
            </a:r>
            <a:r>
              <a:rPr lang="en-US" altLang="en-US" sz="2800" dirty="0">
                <a:cs typeface="CMU Serif Roman"/>
              </a:rPr>
              <a:t>morale – intrinsic motivation, social norms, culture </a:t>
            </a:r>
          </a:p>
          <a:p>
            <a:pPr marL="400050" lvl="2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tx1">
                  <a:lumMod val="85000"/>
                </a:schemeClr>
              </a:buClr>
              <a:buSzPct val="80000"/>
              <a:buNone/>
            </a:pPr>
            <a:endParaRPr lang="en-US" altLang="en-US" sz="2800" dirty="0" smtClean="0">
              <a:cs typeface="CMU Serif Roman"/>
            </a:endParaRPr>
          </a:p>
        </p:txBody>
      </p:sp>
    </p:spTree>
    <p:extLst>
      <p:ext uri="{BB962C8B-B14F-4D97-AF65-F5344CB8AC3E}">
        <p14:creationId xmlns:p14="http://schemas.microsoft.com/office/powerpoint/2010/main" val="54678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86" y="211350"/>
            <a:ext cx="7763948" cy="743754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 smtClean="0"/>
              <a:t>Tax Enforcement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2140" y="1105511"/>
            <a:ext cx="8143048" cy="5395279"/>
          </a:xfrm>
        </p:spPr>
        <p:txBody>
          <a:bodyPr>
            <a:noAutofit/>
          </a:bodyPr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US" altLang="en-US" dirty="0" smtClean="0"/>
              <a:t>In a world </a:t>
            </a:r>
            <a:r>
              <a:rPr lang="en-US" altLang="en-US" dirty="0" smtClean="0"/>
              <a:t>where people cheat, </a:t>
            </a:r>
            <a:r>
              <a:rPr lang="en-US" altLang="en-US" dirty="0"/>
              <a:t>t</a:t>
            </a:r>
            <a:r>
              <a:rPr lang="en-US" altLang="en-US" dirty="0" smtClean="0"/>
              <a:t>ax </a:t>
            </a:r>
            <a:r>
              <a:rPr lang="en-US" altLang="en-US" dirty="0" smtClean="0"/>
              <a:t>authorities rely on a range of </a:t>
            </a:r>
            <a:r>
              <a:rPr lang="en-US" altLang="en-US" dirty="0" smtClean="0"/>
              <a:t>tools to </a:t>
            </a:r>
            <a:r>
              <a:rPr lang="en-US" altLang="en-US" dirty="0" smtClean="0"/>
              <a:t>compel taxpayers to </a:t>
            </a:r>
            <a:r>
              <a:rPr lang="en-US" altLang="en-US" dirty="0" smtClean="0"/>
              <a:t>declare income</a:t>
            </a:r>
            <a:r>
              <a:rPr lang="en-US" altLang="en-US" dirty="0" smtClean="0"/>
              <a:t> </a:t>
            </a:r>
            <a:r>
              <a:rPr lang="en-US" altLang="en-US" dirty="0" smtClean="0"/>
              <a:t>honestly:  </a:t>
            </a:r>
            <a:endParaRPr lang="en-US" altLang="en-US" dirty="0" smtClean="0"/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+mj-lt"/>
              <a:buAutoNum type="arabicPeriod"/>
              <a:defRPr/>
            </a:pPr>
            <a:endParaRPr lang="en-US" altLang="en-US" dirty="0" smtClean="0"/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+mj-lt"/>
              <a:buAutoNum type="arabicPeriod"/>
              <a:defRPr/>
            </a:pPr>
            <a:r>
              <a:rPr lang="en-US" altLang="en-US" dirty="0" smtClean="0"/>
              <a:t>Audits – likelihood of detection</a:t>
            </a:r>
            <a:endParaRPr lang="en-US" altLang="en-US" dirty="0" smtClean="0"/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+mj-lt"/>
              <a:buAutoNum type="arabicPeriod"/>
              <a:defRPr/>
            </a:pPr>
            <a:endParaRPr lang="en-US" altLang="en-US" dirty="0" smtClean="0"/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+mj-lt"/>
              <a:buAutoNum type="arabicPeriod"/>
              <a:defRPr/>
            </a:pPr>
            <a:r>
              <a:rPr lang="en-US" altLang="en-US" dirty="0" smtClean="0"/>
              <a:t>Penalties </a:t>
            </a:r>
            <a:endParaRPr lang="en-US" altLang="en-US" dirty="0" smtClean="0"/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SzPct val="90000"/>
              <a:buFont typeface="+mj-lt"/>
              <a:buAutoNum type="arabicPeriod"/>
              <a:defRPr/>
            </a:pPr>
            <a:endParaRPr lang="en-US" altLang="en-US" dirty="0" smtClean="0"/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+mj-lt"/>
              <a:buAutoNum type="arabicPeriod"/>
              <a:defRPr/>
            </a:pPr>
            <a:r>
              <a:rPr lang="en-US" altLang="en-US" dirty="0" smtClean="0"/>
              <a:t>Third-party information reporting</a:t>
            </a:r>
            <a:r>
              <a:rPr lang="en-US" altLang="en-US" dirty="0" smtClean="0"/>
              <a:t>/verifiable </a:t>
            </a:r>
            <a:r>
              <a:rPr lang="en-US" altLang="en-US" dirty="0" smtClean="0"/>
              <a:t>trail of </a:t>
            </a:r>
            <a:r>
              <a:rPr lang="en-US" altLang="en-US" dirty="0" smtClean="0"/>
              <a:t>information</a:t>
            </a:r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SzPct val="90000"/>
              <a:buFont typeface="+mj-lt"/>
              <a:buAutoNum type="arabicPeriod"/>
              <a:defRPr/>
            </a:pPr>
            <a:endParaRPr lang="en-US" altLang="en-US" dirty="0" smtClean="0"/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+mj-lt"/>
              <a:buAutoNum type="arabicPeriod"/>
              <a:defRPr/>
            </a:pPr>
            <a:r>
              <a:rPr lang="en-US" altLang="en-US" dirty="0" smtClean="0"/>
              <a:t>Technology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0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30" y="183939"/>
            <a:ext cx="8119687" cy="11430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Tax Enforcement: IGC Research Agenda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1555" y="1470616"/>
            <a:ext cx="8458200" cy="5006205"/>
          </a:xfrm>
        </p:spPr>
        <p:txBody>
          <a:bodyPr>
            <a:normAutofit/>
          </a:bodyPr>
          <a:lstStyle/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err="1" smtClean="0"/>
              <a:t>Almunia</a:t>
            </a:r>
            <a:r>
              <a:rPr lang="en-US" altLang="en-US" dirty="0" smtClean="0"/>
              <a:t>-Gerard-</a:t>
            </a:r>
            <a:r>
              <a:rPr lang="en-US" altLang="en-US" dirty="0" err="1" smtClean="0"/>
              <a:t>Hjort</a:t>
            </a:r>
            <a:r>
              <a:rPr lang="en-US" altLang="en-US" dirty="0" smtClean="0"/>
              <a:t> (ongoing) [Uganda]</a:t>
            </a:r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dirty="0" smtClean="0"/>
              <a:t>Role of information</a:t>
            </a:r>
            <a:r>
              <a:rPr lang="en-US" dirty="0"/>
              <a:t>, and human </a:t>
            </a:r>
            <a:r>
              <a:rPr lang="en-US" dirty="0" smtClean="0"/>
              <a:t>capital of auditors </a:t>
            </a:r>
            <a:r>
              <a:rPr lang="en-US" dirty="0" smtClean="0"/>
              <a:t>in Uganda</a:t>
            </a:r>
          </a:p>
          <a:p>
            <a:pPr marL="760413" lvl="2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Khan, </a:t>
            </a:r>
            <a:r>
              <a:rPr lang="en-US" altLang="en-US" dirty="0" err="1" smtClean="0"/>
              <a:t>Kwaja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Olken</a:t>
            </a:r>
            <a:r>
              <a:rPr lang="en-US" altLang="en-US" dirty="0" smtClean="0"/>
              <a:t> (2014)[Pakistan]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None/>
            </a:pP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err="1" smtClean="0"/>
              <a:t>Kleven-Kreiner-Saez</a:t>
            </a:r>
            <a:r>
              <a:rPr lang="en-US" altLang="en-US" dirty="0" smtClean="0"/>
              <a:t> (2009, 2014) [cross-country]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altLang="en-US" dirty="0" smtClean="0"/>
              <a:t>Eissa and Zeitlin (</a:t>
            </a:r>
            <a:r>
              <a:rPr lang="en-US" altLang="en-US" dirty="0" smtClean="0"/>
              <a:t>2014, ongoing) </a:t>
            </a:r>
            <a:r>
              <a:rPr lang="en-US" altLang="en-US" dirty="0" smtClean="0"/>
              <a:t>[Rwanda]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Tx/>
              <a:buNone/>
            </a:pP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4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1119</Words>
  <Application>Microsoft Macintosh PowerPoint</Application>
  <PresentationFormat>On-screen Show (4:3)</PresentationFormat>
  <Paragraphs>162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Tax Capacity in Africa</vt:lpstr>
      <vt:lpstr>Tax capacity across countries</vt:lpstr>
      <vt:lpstr>PowerPoint Presentation</vt:lpstr>
      <vt:lpstr>Tax capacity in Africa is very low but revenues have been increasing</vt:lpstr>
      <vt:lpstr>How to proceed?</vt:lpstr>
      <vt:lpstr>Micro Tax Research</vt:lpstr>
      <vt:lpstr>What are the factors that determine/shape tax capacity?</vt:lpstr>
      <vt:lpstr>Tax Enforcement</vt:lpstr>
      <vt:lpstr>Tax Enforcement: IGC Research Agenda</vt:lpstr>
      <vt:lpstr>Tax Enforcement</vt:lpstr>
      <vt:lpstr>Third-Party Reporting: Evidence from Denmark (Tax take: 50%)</vt:lpstr>
      <vt:lpstr>Third-Party Reporting: Cross-Country Evidence</vt:lpstr>
      <vt:lpstr>Technology and Tax Compliance: Electronic Billing Machines and VAT Revenues</vt:lpstr>
      <vt:lpstr>EMB Receipt</vt:lpstr>
      <vt:lpstr>EBM Adoption</vt:lpstr>
      <vt:lpstr>EBM Machines led to higher VAT Revenues</vt:lpstr>
      <vt:lpstr>Tax Policy</vt:lpstr>
      <vt:lpstr>Optimal Tax Policies</vt:lpstr>
      <vt:lpstr>Choice of Tax Instrument and Weak Capacity</vt:lpstr>
      <vt:lpstr>Tax Policy: IGC Research Agenda</vt:lpstr>
      <vt:lpstr>Takeaway </vt:lpstr>
    </vt:vector>
  </TitlesOfParts>
  <Company>Georgetown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Capacity</dc:title>
  <dc:creator>Nada Eissa</dc:creator>
  <cp:lastModifiedBy>Nada Eissa</cp:lastModifiedBy>
  <cp:revision>35</cp:revision>
  <dcterms:created xsi:type="dcterms:W3CDTF">2015-06-30T00:54:41Z</dcterms:created>
  <dcterms:modified xsi:type="dcterms:W3CDTF">2015-07-01T07:31:31Z</dcterms:modified>
</cp:coreProperties>
</file>