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71" r:id="rId3"/>
    <p:sldId id="272" r:id="rId4"/>
    <p:sldId id="269" r:id="rId5"/>
    <p:sldId id="273" r:id="rId6"/>
    <p:sldId id="274" r:id="rId7"/>
    <p:sldId id="290" r:id="rId8"/>
    <p:sldId id="276" r:id="rId9"/>
    <p:sldId id="278" r:id="rId10"/>
    <p:sldId id="279" r:id="rId11"/>
    <p:sldId id="280" r:id="rId12"/>
    <p:sldId id="281" r:id="rId13"/>
    <p:sldId id="288" r:id="rId14"/>
    <p:sldId id="282" r:id="rId15"/>
    <p:sldId id="283" r:id="rId16"/>
    <p:sldId id="286" r:id="rId17"/>
    <p:sldId id="289" r:id="rId18"/>
    <p:sldId id="267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NULL"/><Relationship Id="rId4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3FDF-227B-4285-81E1-0FA4E92DB66F}" type="datetimeFigureOut">
              <a:rPr lang="en-GB" smtClean="0"/>
              <a:pPr/>
              <a:t>01/07/2015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E2A7F-0645-40E0-A487-41B02E2AAA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2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300,000 in square mile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5B763-6CB5-4CE7-881A-E56BBC9E33B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7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13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99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99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42950" y="152400"/>
            <a:ext cx="84201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2950" y="914400"/>
            <a:ext cx="4127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914400"/>
            <a:ext cx="4127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42950" y="3581400"/>
            <a:ext cx="4127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5550" y="3581400"/>
            <a:ext cx="4127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0AA78832-4F4D-43A5-AB07-013510AB3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99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9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3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88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08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65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84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8D74-9F0E-43A7-B9D1-D6DEEC740E3B}" type="datetimeFigureOut">
              <a:rPr lang="en-GB" smtClean="0"/>
              <a:pPr/>
              <a:t>01/07/2015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1ED6A-B56D-4F9D-AD6B-7B659F5D03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3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NULL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00200" y="688023"/>
            <a:ext cx="6675120" cy="1357947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2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Growing African cities:</a:t>
            </a:r>
            <a:br>
              <a:rPr lang="en-GB" sz="2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8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economic principles for functional cities</a:t>
            </a:r>
            <a:endParaRPr lang="en-GB" sz="18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1167865" y="2608580"/>
            <a:ext cx="7539790" cy="2788920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Tony Venables</a:t>
            </a:r>
          </a:p>
          <a:p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Dept of Economics, University of Oxford</a:t>
            </a:r>
          </a:p>
          <a:p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0000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Africa 1/3 of way through its urbanisation </a:t>
            </a:r>
          </a:p>
          <a:p>
            <a:pPr marL="90000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500 </a:t>
            </a:r>
            <a:r>
              <a:rPr lang="en-GB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mn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Africans will enter cities in the next 30 years</a:t>
            </a:r>
          </a:p>
          <a:p>
            <a:pPr marL="90000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350k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676050" y="676602"/>
            <a:ext cx="8721969" cy="554267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</a:pP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 levels of infrastructure provision: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 goods: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Transport infrastructure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 services:  Waste collection/ Security/ Education/ Health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Utilities:</a:t>
            </a:r>
            <a:endParaRPr lang="en-GB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Water/ Sanitation / Power</a:t>
            </a:r>
          </a:p>
          <a:p>
            <a:pPr lvl="1" algn="l">
              <a:lnSpc>
                <a:spcPct val="120000"/>
              </a:lnSpc>
            </a:pP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Urban public finance:</a:t>
            </a:r>
            <a:endParaRPr lang="en-GB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Much of productivity benefit of cities accrues to landlords – land value uplift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Strong case for land tax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Ethical – land value uplift created by city as a whole not particular individual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Relatively easy to administer – if land records exist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Economic efficiency – ‘lump-sum’.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Sufficient to cover (in present value) all urban public goods.  (Henry George theorem).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 algn="l">
              <a:lnSpc>
                <a:spcPct val="110000"/>
              </a:lnSpc>
              <a:buFont typeface="Arial" pitchFamily="34" charset="0"/>
              <a:buChar char="•"/>
            </a:pPr>
            <a:endParaRPr lang="en-GB" sz="11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0387" y="115889"/>
            <a:ext cx="5631865" cy="4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Infrastructure &amp; public finance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756261" y="724729"/>
            <a:ext cx="7867039" cy="554267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Challenge:	- Provision of formal mass housing</a:t>
            </a:r>
          </a:p>
          <a:p>
            <a:pPr algn="l">
              <a:lnSpc>
                <a:spcPct val="120000"/>
              </a:lnSpc>
            </a:pP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 a way that delivers density.</a:t>
            </a:r>
          </a:p>
          <a:p>
            <a:pPr algn="l">
              <a:lnSpc>
                <a:spcPct val="120000"/>
              </a:lnSpc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it technically feasible at low income levels – and what form does it take?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How to attract private investment?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 algn="l">
              <a:lnSpc>
                <a:spcPct val="110000"/>
              </a:lnSpc>
              <a:buFont typeface="Arial" pitchFamily="34" charset="0"/>
              <a:buChar char="•"/>
            </a:pPr>
            <a:endParaRPr lang="en-GB" sz="11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0387" y="115889"/>
            <a:ext cx="5631865" cy="4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How to get there:  Residential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560387" y="548680"/>
            <a:ext cx="8721969" cy="6017011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London                                                   New York (1900)</a:t>
            </a:r>
          </a:p>
          <a:p>
            <a:pPr algn="l">
              <a:lnSpc>
                <a:spcPct val="120000"/>
              </a:lnSpc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(1870)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Mumbai					</a:t>
            </a:r>
          </a:p>
          <a:p>
            <a:pPr lvl="3" algn="l">
              <a:lnSpc>
                <a:spcPct val="110000"/>
              </a:lnSpc>
              <a:buFont typeface="Arial" pitchFamily="34" charset="0"/>
              <a:buChar char="•"/>
            </a:pPr>
            <a:endParaRPr lang="en-GB" sz="11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0387" y="115889"/>
            <a:ext cx="5631865" cy="4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How to get there: affordable provision?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95" y="548679"/>
            <a:ext cx="2483356" cy="306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59" y="966461"/>
            <a:ext cx="3282797" cy="2441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70" y="4356037"/>
            <a:ext cx="2946204" cy="22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type="subTitle" idx="1"/>
          </p:nvPr>
        </p:nvSpPr>
        <p:spPr>
          <a:xfrm>
            <a:off x="560387" y="548680"/>
            <a:ext cx="8721969" cy="6017011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Hong Kong (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1960)			Sao Paolo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South Africa				      Dar </a:t>
            </a:r>
            <a:r>
              <a:rPr lang="en-GB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GB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Salaam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</a:p>
          <a:p>
            <a:pPr lvl="3" algn="l">
              <a:lnSpc>
                <a:spcPct val="110000"/>
              </a:lnSpc>
              <a:buFont typeface="Arial" pitchFamily="34" charset="0"/>
              <a:buChar char="•"/>
            </a:pPr>
            <a:endParaRPr lang="en-GB" sz="11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60387" y="115889"/>
            <a:ext cx="5631865" cy="4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How to get there: affordable provision?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6" y="1008252"/>
            <a:ext cx="4213885" cy="2428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267199"/>
            <a:ext cx="4329600" cy="249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00" y="1008252"/>
            <a:ext cx="3435016" cy="2428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28" y="4267199"/>
            <a:ext cx="3607227" cy="27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560387" y="548681"/>
            <a:ext cx="8721969" cy="554267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Need to get private investment – but frequent obstacles: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Lack of clarity (and enforceability) of property rights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Inappropriate regulation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 </a:t>
            </a:r>
            <a:r>
              <a:rPr lang="en-GB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Salaam, 92% of properties break plot size regulations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Lack of financial innovation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Need for mortgage finance:  long-term, low initial payments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 cost building/ construction sectors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Skills shortages:  monopoly power.</a:t>
            </a: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Provision of local public goods: sites &amp; services:</a:t>
            </a:r>
          </a:p>
          <a:p>
            <a:pPr lvl="1" algn="l">
              <a:lnSpc>
                <a:spcPct val="120000"/>
              </a:lnSpc>
            </a:pP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Increasing returns in public good &amp; utilities provision:  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City-wide: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Local:</a:t>
            </a:r>
          </a:p>
          <a:p>
            <a:pPr lvl="2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Street layout/ sanitation/ water/  power</a:t>
            </a:r>
          </a:p>
          <a:p>
            <a:pPr lvl="2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 or private provision?  Large developers</a:t>
            </a:r>
            <a:endParaRPr lang="en-GB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 algn="l">
              <a:lnSpc>
                <a:spcPct val="110000"/>
              </a:lnSpc>
              <a:buFont typeface="Arial" pitchFamily="34" charset="0"/>
              <a:buChar char="•"/>
            </a:pPr>
            <a:endParaRPr lang="en-GB" sz="11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0387" y="115889"/>
            <a:ext cx="7905187" cy="4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How to get there: attracting private investment </a:t>
            </a:r>
            <a:r>
              <a:rPr lang="en-GB" sz="1600" b="1" smtClean="0">
                <a:solidFill>
                  <a:srgbClr val="006699"/>
                </a:solidFill>
                <a:latin typeface="Verdana" pitchFamily="34" charset="0"/>
              </a:rPr>
              <a:t>in housing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0387" y="115889"/>
            <a:ext cx="7275513" cy="4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How to get there: jobs, commerce and industry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9317" y="548681"/>
            <a:ext cx="8882386" cy="6080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Challenge:  How to create urban jobs and raise productivity?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business environment…… John Sutton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urban trade-off: Cities are high cost but offer high productivity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 cost:  commuting, congestion, land values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 productivity:  agglomeration and clustering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to manage this trade-off?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Illuminate a simple message with very simple model: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Labour demand from </a:t>
            </a:r>
          </a:p>
          <a:p>
            <a:pPr marL="1200150" lvl="2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Non-</a:t>
            </a:r>
            <a:r>
              <a:rPr lang="en-GB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tradables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diminishing returns to expanding the sector (price falls)</a:t>
            </a:r>
          </a:p>
          <a:p>
            <a:pPr marL="1200150" lvl="2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Tradables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increasing returns – agglomeration and fixed world price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Labour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supply </a:t>
            </a: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from </a:t>
            </a:r>
          </a:p>
          <a:p>
            <a:pPr marL="1200150" lvl="2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Immigration at fixed real wage PLUS urban costs that increase with city size.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88900" y="704538"/>
            <a:ext cx="4019069" cy="596608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GB" sz="15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Labour </a:t>
            </a:r>
            <a:r>
              <a:rPr lang="en-GB" sz="15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demand</a:t>
            </a:r>
          </a:p>
          <a:p>
            <a:pPr marL="252000"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Non-</a:t>
            </a:r>
            <a:r>
              <a:rPr lang="en-GB" sz="1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tradables</a:t>
            </a: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price falls</a:t>
            </a:r>
          </a:p>
          <a:p>
            <a:pPr marL="252000"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Tradables</a:t>
            </a: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productivity increases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Labour supply: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outside wage w</a:t>
            </a:r>
            <a:r>
              <a:rPr lang="en-GB" sz="15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+           urban costs (commuting, rent </a:t>
            </a:r>
            <a:r>
              <a:rPr lang="en-GB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5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Outcomes:</a:t>
            </a:r>
            <a:endParaRPr lang="en-GB" sz="15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2000" lvl="1" algn="l">
              <a:lnSpc>
                <a:spcPct val="100000"/>
              </a:lnSpc>
            </a:pPr>
            <a:r>
              <a:rPr lang="en-GB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EN: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city with high costs and/or income from resources/ hinterland</a:t>
            </a:r>
          </a:p>
          <a:p>
            <a:pPr marL="324000" lvl="2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stuck with low real wages, high nominal wages, </a:t>
            </a:r>
          </a:p>
          <a:p>
            <a:pPr marL="324000" lvl="2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unable to attract tradable production.</a:t>
            </a:r>
          </a:p>
          <a:p>
            <a:pPr marL="252000" lvl="1" algn="l">
              <a:lnSpc>
                <a:spcPct val="100000"/>
              </a:lnSpc>
              <a:spcBef>
                <a:spcPts val="1200"/>
              </a:spcBef>
            </a:pPr>
            <a:r>
              <a:rPr lang="en-GB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ET: 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 cost city: </a:t>
            </a:r>
          </a:p>
          <a:p>
            <a:pPr marL="324000" lvl="2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both tradable and non-tradable sectors; </a:t>
            </a:r>
          </a:p>
          <a:p>
            <a:pPr marL="324000" lvl="2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urban costs offset by high productivity</a:t>
            </a: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</a:t>
            </a:r>
            <a:r>
              <a:rPr lang="en-GB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equilibria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low level trap, EL:</a:t>
            </a: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4000" lvl="2" algn="l">
              <a:lnSpc>
                <a:spcPct val="100000"/>
              </a:lnSpc>
              <a:buFont typeface="Arial" pitchFamily="34" charset="0"/>
              <a:buChar char="•"/>
            </a:pPr>
            <a:endParaRPr lang="en-GB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</a:pPr>
            <a:endParaRPr lang="en-GB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buFont typeface="Arial" pitchFamily="34" charset="0"/>
              <a:buChar char="•"/>
            </a:pPr>
            <a:endParaRPr lang="en-GB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45431" y="1041400"/>
            <a:ext cx="5495277" cy="4315824"/>
            <a:chOff x="4243036" y="1391813"/>
            <a:chExt cx="4543323" cy="3619115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5563976" y="1654484"/>
              <a:ext cx="1292317" cy="502109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defRPr/>
              </a:pPr>
              <a:r>
                <a:rPr lang="en-US" sz="1400" kern="0" dirty="0" err="1" smtClean="0"/>
                <a:t>Labour</a:t>
              </a:r>
              <a:r>
                <a:rPr lang="en-US" sz="1400" kern="0" dirty="0" smtClean="0"/>
                <a:t> supply, high cost city</a:t>
              </a:r>
              <a:endParaRPr lang="en-US" sz="1400" kern="0" dirty="0" smtClean="0">
                <a:sym typeface="Wingdings" pitchFamily="2" charset="2"/>
              </a:endParaRPr>
            </a:p>
            <a:p>
              <a:pPr marL="1257300" lvl="2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b="1" kern="0" dirty="0" smtClean="0"/>
            </a:p>
            <a:p>
              <a:pPr marL="1714500" lvl="3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1714500" lvl="3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b="1" kern="0" dirty="0" smtClean="0"/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>
                <a:latin typeface="+mn-lt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5426832" y="2681119"/>
              <a:ext cx="457996" cy="360040"/>
            </a:xfrm>
            <a:prstGeom prst="rect">
              <a:avLst/>
            </a:prstGeom>
          </p:spPr>
          <p:txBody>
            <a:bodyPr/>
            <a:lstStyle/>
            <a:p>
              <a:pPr marL="342900" indent="-342900" eaLnBrk="0" hangingPunct="0">
                <a:buClr>
                  <a:srgbClr val="006699"/>
                </a:buClr>
                <a:buSzPct val="90000"/>
                <a:defRPr/>
              </a:pPr>
              <a:r>
                <a:rPr lang="en-US" sz="1400" b="1" kern="0" dirty="0" smtClean="0"/>
                <a:t>EN</a:t>
              </a:r>
              <a:endParaRPr lang="en-US" sz="1400" b="1" kern="0" baseline="-25000" dirty="0" smtClean="0"/>
            </a:p>
            <a:p>
              <a:pPr marL="342900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defRPr/>
              </a:pPr>
              <a:endParaRPr lang="en-US" sz="1600" kern="0" dirty="0" smtClean="0"/>
            </a:p>
            <a:p>
              <a:pPr marL="342900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defRPr/>
              </a:pPr>
              <a:endParaRPr lang="en-US" sz="1600" kern="0" dirty="0" smtClean="0"/>
            </a:p>
            <a:p>
              <a:pPr marL="342900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defRPr/>
              </a:pPr>
              <a:endParaRPr lang="en-US" sz="1600" kern="0" dirty="0" smtClean="0"/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>
                <a:sym typeface="Wingdings" pitchFamily="2" charset="2"/>
              </a:endParaRPr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>
                <a:sym typeface="Wingdings" pitchFamily="2" charset="2"/>
              </a:endParaRPr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1257300" lvl="2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1257300" lvl="2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>
                <a:latin typeface="+mn-lt"/>
              </a:endParaRP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7344709" y="2202418"/>
              <a:ext cx="324771" cy="360040"/>
            </a:xfrm>
            <a:prstGeom prst="rect">
              <a:avLst/>
            </a:prstGeom>
          </p:spPr>
          <p:txBody>
            <a:bodyPr/>
            <a:lstStyle/>
            <a:p>
              <a:pPr marL="342900" indent="-342900" eaLnBrk="0" hangingPunct="0">
                <a:buClr>
                  <a:srgbClr val="006699"/>
                </a:buClr>
                <a:buSzPct val="90000"/>
                <a:defRPr/>
              </a:pPr>
              <a:r>
                <a:rPr lang="en-US" sz="1400" b="1" kern="0" dirty="0" smtClean="0"/>
                <a:t>ET</a:t>
              </a:r>
              <a:endParaRPr lang="en-US" sz="1400" b="1" kern="0" baseline="-25000" dirty="0" smtClean="0"/>
            </a:p>
            <a:p>
              <a:pPr marL="342900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defRPr/>
              </a:pPr>
              <a:endParaRPr lang="en-US" sz="1600" kern="0" dirty="0" smtClean="0"/>
            </a:p>
            <a:p>
              <a:pPr marL="342900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defRPr/>
              </a:pPr>
              <a:endParaRPr lang="en-US" sz="1600" kern="0" dirty="0" smtClean="0"/>
            </a:p>
            <a:p>
              <a:pPr marL="342900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defRPr/>
              </a:pPr>
              <a:endParaRPr lang="en-US" sz="1600" kern="0" dirty="0" smtClean="0"/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>
                <a:sym typeface="Wingdings" pitchFamily="2" charset="2"/>
              </a:endParaRPr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>
                <a:sym typeface="Wingdings" pitchFamily="2" charset="2"/>
              </a:endParaRPr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1257300" lvl="2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1257300" lvl="2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 smtClean="0"/>
            </a:p>
            <a:p>
              <a:pPr marL="800100" lvl="1" indent="-342900" eaLnBrk="0" hangingPunct="0">
                <a:spcBef>
                  <a:spcPts val="600"/>
                </a:spcBef>
                <a:buClr>
                  <a:srgbClr val="006699"/>
                </a:buClr>
                <a:buSzPct val="90000"/>
                <a:buFontTx/>
                <a:buChar char="•"/>
                <a:defRPr/>
              </a:pPr>
              <a:endParaRPr lang="en-US" sz="1600" kern="0" dirty="0">
                <a:latin typeface="+mn-lt"/>
              </a:endParaRPr>
            </a:p>
          </p:txBody>
        </p:sp>
        <p:grpSp>
          <p:nvGrpSpPr>
            <p:cNvPr id="10" name="Group 27"/>
            <p:cNvGrpSpPr/>
            <p:nvPr/>
          </p:nvGrpSpPr>
          <p:grpSpPr>
            <a:xfrm>
              <a:off x="4243036" y="1391813"/>
              <a:ext cx="4543323" cy="3619115"/>
              <a:chOff x="3851921" y="1340768"/>
              <a:chExt cx="4625347" cy="3622895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4702629" y="1900052"/>
                <a:ext cx="2203034" cy="2064080"/>
              </a:xfrm>
              <a:custGeom>
                <a:avLst/>
                <a:gdLst>
                  <a:gd name="connsiteX0" fmla="*/ 0 w 1947553"/>
                  <a:gd name="connsiteY0" fmla="*/ 0 h 2339439"/>
                  <a:gd name="connsiteX1" fmla="*/ 570015 w 1947553"/>
                  <a:gd name="connsiteY1" fmla="*/ 1413164 h 2339439"/>
                  <a:gd name="connsiteX2" fmla="*/ 1947553 w 1947553"/>
                  <a:gd name="connsiteY2" fmla="*/ 2339439 h 2339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7553" h="2339439">
                    <a:moveTo>
                      <a:pt x="0" y="0"/>
                    </a:moveTo>
                    <a:cubicBezTo>
                      <a:pt x="122711" y="511629"/>
                      <a:pt x="245423" y="1023258"/>
                      <a:pt x="570015" y="1413164"/>
                    </a:cubicBezTo>
                    <a:cubicBezTo>
                      <a:pt x="894607" y="1803071"/>
                      <a:pt x="1421080" y="2071255"/>
                      <a:pt x="1947553" y="2339439"/>
                    </a:cubicBezTo>
                  </a:path>
                </a:pathLst>
              </a:custGeom>
              <a:ln w="28575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2"/>
              <p:cNvSpPr txBox="1">
                <a:spLocks noChangeArrowheads="1"/>
              </p:cNvSpPr>
              <p:nvPr/>
            </p:nvSpPr>
            <p:spPr>
              <a:xfrm>
                <a:off x="6411525" y="4653136"/>
                <a:ext cx="2065743" cy="310527"/>
              </a:xfrm>
              <a:prstGeom prst="rect">
                <a:avLst/>
              </a:prstGeom>
            </p:spPr>
            <p:txBody>
              <a:bodyPr/>
              <a:lstStyle/>
              <a:p>
                <a:pPr eaLnBrk="0" hangingPunct="0">
                  <a:buClr>
                    <a:srgbClr val="006699"/>
                  </a:buClr>
                  <a:buSzPct val="90000"/>
                  <a:defRPr/>
                </a:pPr>
                <a:r>
                  <a:rPr lang="en-US" sz="1400" kern="0" dirty="0" smtClean="0"/>
                  <a:t>Population (=density x area)</a:t>
                </a:r>
              </a:p>
              <a:p>
                <a:pPr marL="342900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defRPr/>
                </a:pPr>
                <a:endParaRPr lang="en-US" sz="1600" kern="0" dirty="0" smtClean="0"/>
              </a:p>
              <a:p>
                <a:pPr marL="342900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defRPr/>
                </a:pPr>
                <a:endParaRPr lang="en-US" sz="1600" kern="0" dirty="0" smtClean="0"/>
              </a:p>
              <a:p>
                <a:pPr marL="342900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defRPr/>
                </a:pPr>
                <a:endParaRPr lang="en-US" sz="1600" kern="0" dirty="0" smtClean="0"/>
              </a:p>
              <a:p>
                <a:pPr marL="800100" lvl="1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 smtClean="0">
                  <a:sym typeface="Wingdings" pitchFamily="2" charset="2"/>
                </a:endParaRPr>
              </a:p>
              <a:p>
                <a:pPr marL="800100" lvl="1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 smtClean="0">
                  <a:sym typeface="Wingdings" pitchFamily="2" charset="2"/>
                </a:endParaRPr>
              </a:p>
              <a:p>
                <a:pPr marL="800100" lvl="1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 smtClean="0"/>
              </a:p>
              <a:p>
                <a:pPr marL="1257300" lvl="2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 smtClean="0"/>
              </a:p>
              <a:p>
                <a:pPr marL="1257300" lvl="2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 smtClean="0"/>
              </a:p>
              <a:p>
                <a:pPr marL="800100" lvl="1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 smtClean="0"/>
              </a:p>
              <a:p>
                <a:pPr marL="800100" lvl="1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 smtClean="0"/>
              </a:p>
              <a:p>
                <a:pPr marL="800100" lvl="1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>
                  <a:latin typeface="+mn-lt"/>
                </a:endParaRPr>
              </a:p>
            </p:txBody>
          </p:sp>
          <p:sp>
            <p:nvSpPr>
              <p:cNvPr id="15" name="Rectangle 2"/>
              <p:cNvSpPr txBox="1">
                <a:spLocks noChangeArrowheads="1"/>
              </p:cNvSpPr>
              <p:nvPr/>
            </p:nvSpPr>
            <p:spPr>
              <a:xfrm>
                <a:off x="4124223" y="4594543"/>
                <a:ext cx="849353" cy="360040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 eaLnBrk="0" hangingPunct="0">
                  <a:buClr>
                    <a:srgbClr val="006699"/>
                  </a:buClr>
                  <a:buSzPct val="90000"/>
                  <a:defRPr/>
                </a:pPr>
                <a:r>
                  <a:rPr lang="en-US" sz="1600" kern="0" dirty="0" smtClean="0"/>
                  <a:t>CBD</a:t>
                </a:r>
                <a:endParaRPr lang="en-US" sz="1600" kern="0" dirty="0">
                  <a:latin typeface="+mn-lt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348877" y="1628800"/>
                <a:ext cx="0" cy="2952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348877" y="4581128"/>
                <a:ext cx="372444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4325765" y="2119761"/>
                <a:ext cx="3654163" cy="14618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"/>
              <p:cNvSpPr txBox="1">
                <a:spLocks noChangeArrowheads="1"/>
              </p:cNvSpPr>
              <p:nvPr/>
            </p:nvSpPr>
            <p:spPr>
              <a:xfrm>
                <a:off x="3950702" y="2338353"/>
                <a:ext cx="567950" cy="1625779"/>
              </a:xfrm>
              <a:prstGeom prst="rect">
                <a:avLst/>
              </a:prstGeom>
            </p:spPr>
            <p:txBody>
              <a:bodyPr/>
              <a:lstStyle/>
              <a:p>
                <a:pPr eaLnBrk="0" hangingPunct="0">
                  <a:lnSpc>
                    <a:spcPct val="60000"/>
                  </a:lnSpc>
                  <a:buClr>
                    <a:srgbClr val="006699"/>
                  </a:buClr>
                  <a:buSzPct val="90000"/>
                  <a:defRPr/>
                </a:pPr>
                <a:r>
                  <a:rPr lang="en-US" sz="1600" kern="0" dirty="0" smtClean="0"/>
                  <a:t> </a:t>
                </a:r>
                <a:r>
                  <a:rPr lang="en-US" sz="1600" kern="0" dirty="0" err="1" smtClean="0"/>
                  <a:t>w</a:t>
                </a:r>
                <a:r>
                  <a:rPr lang="en-US" sz="1600" kern="0" baseline="-25000" dirty="0" err="1" smtClean="0"/>
                  <a:t>T</a:t>
                </a:r>
                <a:endParaRPr lang="en-US" sz="1600" kern="0" baseline="-25000" dirty="0" smtClean="0"/>
              </a:p>
              <a:p>
                <a:pPr eaLnBrk="0" hangingPunct="0">
                  <a:lnSpc>
                    <a:spcPct val="60000"/>
                  </a:lnSpc>
                  <a:buClr>
                    <a:srgbClr val="006699"/>
                  </a:buClr>
                  <a:buSzPct val="90000"/>
                  <a:defRPr/>
                </a:pPr>
                <a:endParaRPr lang="en-US" sz="1600" kern="0" dirty="0" smtClean="0"/>
              </a:p>
              <a:p>
                <a:pPr eaLnBrk="0" hangingPunct="0">
                  <a:lnSpc>
                    <a:spcPct val="60000"/>
                  </a:lnSpc>
                  <a:buClr>
                    <a:srgbClr val="006699"/>
                  </a:buClr>
                  <a:buSzPct val="90000"/>
                  <a:defRPr/>
                </a:pPr>
                <a:endParaRPr lang="en-US" sz="1600" kern="0" dirty="0" smtClean="0"/>
              </a:p>
              <a:p>
                <a:pPr eaLnBrk="0" hangingPunct="0">
                  <a:lnSpc>
                    <a:spcPct val="60000"/>
                  </a:lnSpc>
                  <a:buClr>
                    <a:srgbClr val="006699"/>
                  </a:buClr>
                  <a:buSzPct val="90000"/>
                  <a:defRPr/>
                </a:pPr>
                <a:r>
                  <a:rPr lang="en-US" sz="1600" kern="0" dirty="0" err="1" smtClean="0"/>
                  <a:t>w</a:t>
                </a:r>
                <a:r>
                  <a:rPr lang="en-US" sz="1600" kern="0" baseline="-25000" dirty="0" err="1" smtClean="0"/>
                  <a:t>N</a:t>
                </a:r>
                <a:endParaRPr lang="en-US" sz="1600" kern="0" baseline="-25000" dirty="0" smtClean="0"/>
              </a:p>
              <a:p>
                <a:pPr eaLnBrk="0" hangingPunct="0">
                  <a:lnSpc>
                    <a:spcPct val="60000"/>
                  </a:lnSpc>
                  <a:buClr>
                    <a:srgbClr val="006699"/>
                  </a:buClr>
                  <a:buSzPct val="90000"/>
                  <a:defRPr/>
                </a:pPr>
                <a:endParaRPr lang="en-US" sz="1600" kern="0" baseline="-25000" dirty="0" smtClean="0"/>
              </a:p>
              <a:p>
                <a:pPr eaLnBrk="0" hangingPunct="0">
                  <a:lnSpc>
                    <a:spcPct val="60000"/>
                  </a:lnSpc>
                  <a:buClr>
                    <a:srgbClr val="006699"/>
                  </a:buClr>
                  <a:buSzPct val="90000"/>
                  <a:defRPr/>
                </a:pPr>
                <a:endParaRPr lang="en-US" sz="1600" kern="0" dirty="0" smtClean="0"/>
              </a:p>
              <a:p>
                <a:pPr eaLnBrk="0" hangingPunct="0">
                  <a:lnSpc>
                    <a:spcPct val="60000"/>
                  </a:lnSpc>
                  <a:buClr>
                    <a:srgbClr val="006699"/>
                  </a:buClr>
                  <a:buSzPct val="90000"/>
                  <a:defRPr/>
                </a:pPr>
                <a:endParaRPr lang="en-US" sz="1600" kern="0" dirty="0" smtClean="0"/>
              </a:p>
              <a:p>
                <a:pPr eaLnBrk="0" hangingPunct="0">
                  <a:lnSpc>
                    <a:spcPct val="60000"/>
                  </a:lnSpc>
                  <a:buClr>
                    <a:srgbClr val="006699"/>
                  </a:buClr>
                  <a:buSzPct val="90000"/>
                  <a:defRPr/>
                </a:pPr>
                <a:endParaRPr lang="en-US" sz="1600" kern="0" dirty="0"/>
              </a:p>
              <a:p>
                <a:pPr eaLnBrk="0" hangingPunct="0">
                  <a:lnSpc>
                    <a:spcPct val="60000"/>
                  </a:lnSpc>
                  <a:buClr>
                    <a:srgbClr val="006699"/>
                  </a:buClr>
                  <a:buSzPct val="90000"/>
                  <a:defRPr/>
                </a:pPr>
                <a:endParaRPr lang="en-US" sz="1600" kern="0" dirty="0" smtClean="0"/>
              </a:p>
              <a:p>
                <a:pPr eaLnBrk="0" hangingPunct="0">
                  <a:lnSpc>
                    <a:spcPct val="60000"/>
                  </a:lnSpc>
                  <a:buClr>
                    <a:srgbClr val="006699"/>
                  </a:buClr>
                  <a:buSzPct val="90000"/>
                  <a:defRPr/>
                </a:pPr>
                <a:endParaRPr lang="en-US" sz="1600" kern="0" dirty="0"/>
              </a:p>
              <a:p>
                <a:pPr eaLnBrk="0" hangingPunct="0">
                  <a:lnSpc>
                    <a:spcPct val="60000"/>
                  </a:lnSpc>
                  <a:buClr>
                    <a:srgbClr val="006699"/>
                  </a:buClr>
                  <a:buSzPct val="90000"/>
                  <a:defRPr/>
                </a:pPr>
                <a:r>
                  <a:rPr lang="en-US" sz="1600" kern="0" dirty="0" smtClean="0"/>
                  <a:t>w</a:t>
                </a:r>
                <a:r>
                  <a:rPr lang="en-US" sz="1600" kern="0" baseline="-25000" dirty="0" smtClean="0"/>
                  <a:t>0</a:t>
                </a:r>
              </a:p>
              <a:p>
                <a:pPr marL="342900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defRPr/>
                </a:pPr>
                <a:endParaRPr lang="en-US" sz="1600" kern="0" dirty="0" smtClean="0"/>
              </a:p>
              <a:p>
                <a:pPr marL="800100" lvl="1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defRPr/>
                </a:pPr>
                <a:endParaRPr lang="en-US" sz="1600" kern="0" dirty="0" smtClean="0"/>
              </a:p>
              <a:p>
                <a:pPr marL="800100" lvl="1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defRPr/>
                </a:pPr>
                <a:endParaRPr lang="en-US" sz="1600" kern="0" dirty="0" smtClean="0"/>
              </a:p>
              <a:p>
                <a:pPr marL="800100" lvl="1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>
                  <a:latin typeface="+mn-lt"/>
                </a:endParaRPr>
              </a:p>
              <a:p>
                <a:pPr marL="800100" lvl="1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 smtClean="0"/>
              </a:p>
            </p:txBody>
          </p:sp>
          <p:sp>
            <p:nvSpPr>
              <p:cNvPr id="22" name="Rectangle 2"/>
              <p:cNvSpPr txBox="1">
                <a:spLocks noChangeArrowheads="1"/>
              </p:cNvSpPr>
              <p:nvPr/>
            </p:nvSpPr>
            <p:spPr>
              <a:xfrm>
                <a:off x="3851921" y="1340768"/>
                <a:ext cx="850709" cy="360040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defRPr/>
                </a:pPr>
                <a:r>
                  <a:rPr lang="en-US" sz="1400" kern="0" dirty="0" smtClean="0"/>
                  <a:t>wage</a:t>
                </a:r>
                <a:endParaRPr lang="en-US" sz="1400" kern="0" dirty="0" smtClean="0">
                  <a:sym typeface="Wingdings" pitchFamily="2" charset="2"/>
                </a:endParaRPr>
              </a:p>
              <a:p>
                <a:pPr marL="1257300" lvl="2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 smtClean="0"/>
              </a:p>
              <a:p>
                <a:pPr marL="1714500" lvl="3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buFontTx/>
                  <a:buChar char="•"/>
                  <a:defRPr/>
                </a:pPr>
                <a:endParaRPr lang="en-US" sz="1600" kern="0" dirty="0" smtClean="0"/>
              </a:p>
              <a:p>
                <a:pPr marL="800100" lvl="1" indent="-342900" eaLnBrk="0" hangingPunct="0">
                  <a:spcBef>
                    <a:spcPts val="600"/>
                  </a:spcBef>
                  <a:buClr>
                    <a:srgbClr val="006699"/>
                  </a:buClr>
                  <a:buSzPct val="90000"/>
                  <a:defRPr/>
                </a:pPr>
                <a:endParaRPr lang="en-US" sz="1600" kern="0" dirty="0">
                  <a:latin typeface="+mn-lt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7236296" y="2420888"/>
                <a:ext cx="0" cy="21602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/>
              <p:cNvSpPr/>
              <p:nvPr/>
            </p:nvSpPr>
            <p:spPr>
              <a:xfrm>
                <a:off x="5599085" y="2265934"/>
                <a:ext cx="2658725" cy="1084308"/>
              </a:xfrm>
              <a:custGeom>
                <a:avLst/>
                <a:gdLst>
                  <a:gd name="connsiteX0" fmla="*/ 0 w 2790701"/>
                  <a:gd name="connsiteY0" fmla="*/ 1033153 h 1033153"/>
                  <a:gd name="connsiteX1" fmla="*/ 534390 w 2790701"/>
                  <a:gd name="connsiteY1" fmla="*/ 451262 h 1033153"/>
                  <a:gd name="connsiteX2" fmla="*/ 2790701 w 2790701"/>
                  <a:gd name="connsiteY2" fmla="*/ 0 h 1033153"/>
                  <a:gd name="connsiteX0" fmla="*/ 0 w 2790701"/>
                  <a:gd name="connsiteY0" fmla="*/ 1033153 h 1033153"/>
                  <a:gd name="connsiteX1" fmla="*/ 991922 w 2790701"/>
                  <a:gd name="connsiteY1" fmla="*/ 333099 h 1033153"/>
                  <a:gd name="connsiteX2" fmla="*/ 2790701 w 2790701"/>
                  <a:gd name="connsiteY2" fmla="*/ 0 h 103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0701" h="1033153">
                    <a:moveTo>
                      <a:pt x="0" y="1033153"/>
                    </a:moveTo>
                    <a:cubicBezTo>
                      <a:pt x="34636" y="828303"/>
                      <a:pt x="526805" y="505291"/>
                      <a:pt x="991922" y="333099"/>
                    </a:cubicBezTo>
                    <a:cubicBezTo>
                      <a:pt x="1457039" y="160907"/>
                      <a:pt x="1895104" y="139535"/>
                      <a:pt x="2790701" y="0"/>
                    </a:cubicBezTo>
                  </a:path>
                </a:pathLst>
              </a:custGeom>
              <a:ln w="317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4327775" y="2084720"/>
                <a:ext cx="1276495" cy="15022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385783" y="3335055"/>
                <a:ext cx="1259925" cy="191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 flipV="1">
              <a:off x="4749421" y="2466924"/>
              <a:ext cx="2798617" cy="33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reeform 53"/>
          <p:cNvSpPr/>
          <p:nvPr/>
        </p:nvSpPr>
        <p:spPr>
          <a:xfrm>
            <a:off x="5173031" y="1739387"/>
            <a:ext cx="1004644" cy="1665103"/>
          </a:xfrm>
          <a:custGeom>
            <a:avLst/>
            <a:gdLst>
              <a:gd name="connsiteX0" fmla="*/ 0 w 1947553"/>
              <a:gd name="connsiteY0" fmla="*/ 0 h 2339439"/>
              <a:gd name="connsiteX1" fmla="*/ 570015 w 1947553"/>
              <a:gd name="connsiteY1" fmla="*/ 1413164 h 2339439"/>
              <a:gd name="connsiteX2" fmla="*/ 1947553 w 1947553"/>
              <a:gd name="connsiteY2" fmla="*/ 2339439 h 2339439"/>
              <a:gd name="connsiteX0" fmla="*/ 0 w 1947553"/>
              <a:gd name="connsiteY0" fmla="*/ 0 h 2339439"/>
              <a:gd name="connsiteX1" fmla="*/ 781488 w 1947553"/>
              <a:gd name="connsiteY1" fmla="*/ 1346608 h 2339439"/>
              <a:gd name="connsiteX2" fmla="*/ 1947553 w 1947553"/>
              <a:gd name="connsiteY2" fmla="*/ 2339439 h 23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53" h="2339439">
                <a:moveTo>
                  <a:pt x="0" y="0"/>
                </a:moveTo>
                <a:cubicBezTo>
                  <a:pt x="122711" y="511629"/>
                  <a:pt x="456896" y="956702"/>
                  <a:pt x="781488" y="1346608"/>
                </a:cubicBezTo>
                <a:cubicBezTo>
                  <a:pt x="1106080" y="1736515"/>
                  <a:pt x="1421080" y="2071255"/>
                  <a:pt x="1947553" y="2339439"/>
                </a:cubicBezTo>
              </a:path>
            </a:pathLst>
          </a:cu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7985251" y="1415575"/>
            <a:ext cx="1510182" cy="566849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rgbClr val="006699"/>
              </a:buClr>
              <a:buSzPct val="90000"/>
              <a:defRPr/>
            </a:pPr>
            <a:r>
              <a:rPr lang="en-US" sz="1400" kern="0" dirty="0" err="1" smtClean="0"/>
              <a:t>Labour</a:t>
            </a:r>
            <a:r>
              <a:rPr lang="en-US" sz="1400" kern="0" dirty="0" smtClean="0"/>
              <a:t> supply, low cost city</a:t>
            </a:r>
            <a:endParaRPr lang="en-US" sz="1400" kern="0" dirty="0" smtClean="0">
              <a:sym typeface="Wingdings" pitchFamily="2" charset="2"/>
            </a:endParaRPr>
          </a:p>
          <a:p>
            <a:pPr marL="1257300" lvl="2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b="1" kern="0" dirty="0" smtClean="0"/>
          </a:p>
          <a:p>
            <a:pPr marL="1714500" lvl="3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/>
          </a:p>
          <a:p>
            <a:pPr marL="1714500" lvl="3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/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/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b="1" kern="0" dirty="0" smtClean="0"/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>
              <a:latin typeface="+mn-lt"/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8207839" y="2381830"/>
            <a:ext cx="1381430" cy="791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rgbClr val="006699"/>
              </a:buClr>
              <a:buSzPct val="90000"/>
              <a:defRPr/>
            </a:pPr>
            <a:r>
              <a:rPr lang="en-US" sz="1400" kern="0" dirty="0" err="1" smtClean="0"/>
              <a:t>Labour</a:t>
            </a:r>
            <a:r>
              <a:rPr lang="en-US" sz="1400" kern="0" dirty="0" smtClean="0"/>
              <a:t> demand (= value productivity)</a:t>
            </a:r>
            <a:endParaRPr lang="en-US" sz="1400" kern="0" dirty="0" smtClean="0">
              <a:sym typeface="Wingdings" pitchFamily="2" charset="2"/>
            </a:endParaRPr>
          </a:p>
          <a:p>
            <a:pPr marL="1257300" lvl="2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b="1" kern="0" dirty="0" smtClean="0"/>
          </a:p>
          <a:p>
            <a:pPr marL="1714500" lvl="3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/>
          </a:p>
          <a:p>
            <a:pPr marL="1714500" lvl="3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/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/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b="1" kern="0" dirty="0" smtClean="0"/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>
              <a:latin typeface="+mn-lt"/>
            </a:endParaRP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5838877" y="2942572"/>
            <a:ext cx="535207" cy="4064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rgbClr val="006699"/>
              </a:buClr>
              <a:buSzPct val="90000"/>
              <a:defRPr/>
            </a:pPr>
            <a:r>
              <a:rPr lang="en-US" sz="1400" b="1" kern="0" dirty="0" smtClean="0"/>
              <a:t>EL</a:t>
            </a:r>
            <a:endParaRPr lang="en-US" sz="1400" b="1" kern="0" baseline="-25000" dirty="0" smtClean="0"/>
          </a:p>
          <a:p>
            <a:pPr marL="342900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defRPr/>
            </a:pPr>
            <a:endParaRPr lang="en-US" sz="1600" kern="0" dirty="0" smtClean="0"/>
          </a:p>
          <a:p>
            <a:pPr marL="342900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defRPr/>
            </a:pPr>
            <a:endParaRPr lang="en-US" sz="1600" kern="0" dirty="0" smtClean="0"/>
          </a:p>
          <a:p>
            <a:pPr marL="342900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defRPr/>
            </a:pPr>
            <a:endParaRPr lang="en-US" sz="1600" kern="0" dirty="0" smtClean="0"/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>
              <a:sym typeface="Wingdings" pitchFamily="2" charset="2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>
              <a:sym typeface="Wingdings" pitchFamily="2" charset="2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/>
          </a:p>
          <a:p>
            <a:pPr marL="1257300" lvl="2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/>
          </a:p>
          <a:p>
            <a:pPr marL="1257300" lvl="2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/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/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 smtClean="0"/>
          </a:p>
          <a:p>
            <a:pPr marL="800100" lvl="1" indent="-342900" eaLnBrk="0" hangingPunct="0">
              <a:spcBef>
                <a:spcPts val="600"/>
              </a:spcBef>
              <a:buClr>
                <a:srgbClr val="006699"/>
              </a:buClr>
              <a:buSzPct val="90000"/>
              <a:buFontTx/>
              <a:buChar char="•"/>
              <a:defRPr/>
            </a:pPr>
            <a:endParaRPr lang="en-US" sz="1600" kern="0" dirty="0">
              <a:latin typeface="+mn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60387" y="115889"/>
            <a:ext cx="7275513" cy="4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How to get there: jobs, commerce and industry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0387" y="115889"/>
            <a:ext cx="7275513" cy="4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How to get there: infrastructure</a:t>
            </a:r>
            <a:r>
              <a:rPr lang="en-GB" sz="1600" b="1" smtClean="0">
                <a:solidFill>
                  <a:srgbClr val="006699"/>
                </a:solidFill>
                <a:latin typeface="Verdana" pitchFamily="34" charset="0"/>
              </a:rPr>
              <a:t>, density </a:t>
            </a:r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and urban costs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9317" y="548681"/>
            <a:ext cx="8397533" cy="6080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Attracting tradable activities: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rban costs lower if: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Good infrastructure:</a:t>
            </a:r>
          </a:p>
          <a:p>
            <a:pPr marL="1200150" lvl="2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Commuting, congestion, business costs</a:t>
            </a: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Efficient land use:</a:t>
            </a:r>
          </a:p>
          <a:p>
            <a:pPr marL="1200150" lvl="2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Cost-effective and high density residential development</a:t>
            </a: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20000"/>
              </a:lnSpc>
            </a:pP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Infrastructure plays multiple roles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Direct ‘user benefits’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nables scale and density:  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Enlarges labour pool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Coordinates expectations: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Private investment depends on expectations about growth of </a:t>
            </a:r>
            <a:r>
              <a:rPr lang="en-GB" sz="15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particular places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200150" lvl="2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Cannot contract on this.</a:t>
            </a:r>
          </a:p>
          <a:p>
            <a:pPr marL="1200150" lvl="2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Urban plans….. Not credible?</a:t>
            </a:r>
          </a:p>
          <a:p>
            <a:pPr marL="1200150" lvl="2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Infrastructure as commitment</a:t>
            </a: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Brings down urban costs </a:t>
            </a:r>
            <a:r>
              <a:rPr lang="en-GB" sz="15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indirectly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as enables efficient land use and the investments necessary for high density.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849630" y="904558"/>
            <a:ext cx="8237220" cy="4624045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Cities are potentially drivers of growth and job creation</a:t>
            </a:r>
          </a:p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But must work well-enough to attract investment &amp; create jobs</a:t>
            </a:r>
          </a:p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Need to see the city as a whole:</a:t>
            </a: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Decent (and dense) housing is valuable for liveability </a:t>
            </a:r>
            <a:r>
              <a:rPr lang="en-GB" sz="17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attracting investment.</a:t>
            </a: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City can be self-financing:  land value taxation</a:t>
            </a:r>
            <a:endParaRPr lang="en-GB"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Vicious circle:</a:t>
            </a: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Poor land-use</a:t>
            </a:r>
            <a:r>
              <a:rPr lang="en-GB" sz="1700" smtClean="0">
                <a:latin typeface="Verdana" pitchFamily="34" charset="0"/>
                <a:ea typeface="Verdana" pitchFamily="34" charset="0"/>
                <a:cs typeface="Verdana" pitchFamily="34" charset="0"/>
              </a:rPr>
              <a:t>/ infrastructure</a:t>
            </a: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 urban form/ low investment/ low revenue.</a:t>
            </a:r>
          </a:p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Virtuous </a:t>
            </a: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circle:</a:t>
            </a: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Efficient land-use/ infrastructure/ urban </a:t>
            </a: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form/ </a:t>
            </a: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 </a:t>
            </a: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investment/ </a:t>
            </a:r>
            <a:r>
              <a:rPr lang="en-GB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job creation/ revenue</a:t>
            </a: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60387" y="115889"/>
            <a:ext cx="7275513" cy="4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Concluding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545432" y="476673"/>
            <a:ext cx="9144000" cy="5948189"/>
          </a:xfrm>
        </p:spPr>
        <p:txBody>
          <a:bodyPr>
            <a:normAutofit/>
          </a:bodyPr>
          <a:lstStyle/>
          <a:p>
            <a:pPr marL="900000" indent="-285750" algn="l">
              <a:buFont typeface="Arial" panose="020B0604020202020204" pitchFamily="34" charset="0"/>
              <a:buChar char="•"/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000" algn="l"/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Cities contain three types of structures:</a:t>
            </a:r>
          </a:p>
          <a:p>
            <a:pPr marL="108000" algn="l"/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9375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Commercial &amp; industrial</a:t>
            </a: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50950" lvl="1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Jobs and income generation</a:t>
            </a:r>
          </a:p>
          <a:p>
            <a:pPr marL="565200" lvl="1" algn="l"/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93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Residential</a:t>
            </a:r>
          </a:p>
          <a:p>
            <a:pPr marL="850950" lvl="1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Well-being of households</a:t>
            </a:r>
          </a:p>
          <a:p>
            <a:pPr marL="850950" lvl="1" indent="-285750" algn="l">
              <a:buFont typeface="Arial" panose="020B0604020202020204" pitchFamily="34" charset="0"/>
              <a:buChar char="•"/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000" algn="l"/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9375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 -- infrastructure</a:t>
            </a: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50950" lvl="1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 goods and services necessary</a:t>
            </a:r>
          </a:p>
          <a:p>
            <a:pPr marL="565200" lvl="1" algn="l"/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 the city to function</a:t>
            </a:r>
          </a:p>
          <a:p>
            <a:pPr marL="565200" lvl="1" algn="l"/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200" lvl="1" algn="l"/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000" lvl="1" algn="l">
              <a:lnSpc>
                <a:spcPct val="130000"/>
              </a:lnSpc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talk: 	How do these forces play out in successful cities?</a:t>
            </a:r>
          </a:p>
          <a:p>
            <a:pPr marL="108000" lvl="1" algn="l">
              <a:lnSpc>
                <a:spcPct val="130000"/>
              </a:lnSpc>
            </a:pP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How do you get there?</a:t>
            </a: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200" lvl="1" algn="l"/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50950" lvl="1" indent="-285750" algn="l">
              <a:buFont typeface="Arial" panose="020B0604020202020204" pitchFamily="34" charset="0"/>
              <a:buChar char="•"/>
            </a:pPr>
            <a:endParaRPr lang="en-GB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50950" lvl="1" indent="-285750" algn="l">
              <a:buFont typeface="Arial" panose="020B0604020202020204" pitchFamily="34" charset="0"/>
              <a:buChar char="•"/>
            </a:pPr>
            <a:endParaRPr lang="en-GB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00000" indent="-285750" algn="l">
              <a:buFont typeface="Arial" panose="020B0604020202020204" pitchFamily="34" charset="0"/>
              <a:buChar char="•"/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15889"/>
            <a:ext cx="5040684" cy="3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Introduction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419741" y="1638106"/>
            <a:ext cx="3082983" cy="308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000" indent="-285750" algn="l">
              <a:buFont typeface="Arial" panose="020B0604020202020204" pitchFamily="34" charset="0"/>
              <a:buChar char="•"/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200" lvl="1" algn="l"/>
            <a:r>
              <a:rPr lang="en-GB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Want to be central and to co-locate  </a:t>
            </a:r>
          </a:p>
          <a:p>
            <a:pPr marL="565200" lvl="1" algn="l"/>
            <a:endParaRPr lang="en-GB" sz="1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200" lvl="1" algn="l"/>
            <a:r>
              <a:rPr lang="en-GB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Land becomes the scarce factor</a:t>
            </a:r>
          </a:p>
          <a:p>
            <a:pPr marL="565200" lvl="1" algn="l"/>
            <a:r>
              <a:rPr lang="en-GB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GB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200" lvl="1" algn="l"/>
            <a:endParaRPr lang="en-GB" sz="1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200" lvl="1" algn="l"/>
            <a:endParaRPr lang="en-GB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65200" lvl="1" algn="l"/>
            <a:r>
              <a:rPr lang="en-GB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Transport to relax the land constraint.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419741" y="1652337"/>
            <a:ext cx="298634" cy="17182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2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0387" y="115889"/>
            <a:ext cx="7821613" cy="4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Successful cities:  employment </a:t>
            </a:r>
            <a:r>
              <a:rPr lang="en-GB" sz="1600" b="1" dirty="0">
                <a:solidFill>
                  <a:srgbClr val="006699"/>
                </a:solidFill>
                <a:latin typeface="Verdana" pitchFamily="34" charset="0"/>
              </a:rPr>
              <a:t>density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624-3889-420A-AD17-D6056BAB873F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2" descr="EmploymentDensity3.png (2678×162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192" y="506034"/>
            <a:ext cx="9339815" cy="6215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64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560387" y="548680"/>
            <a:ext cx="8721969" cy="6043849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Features</a:t>
            </a: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Clustering in central business district</a:t>
            </a: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Sub-centres:  Second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level spikes of employment</a:t>
            </a:r>
          </a:p>
          <a:p>
            <a:pPr lvl="1" algn="l">
              <a:lnSpc>
                <a:spcPct val="110000"/>
              </a:lnSpc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Driven by?</a:t>
            </a:r>
            <a:endParaRPr lang="en-GB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Agglomeration forces:   Double scale </a:t>
            </a:r>
            <a:r>
              <a:rPr lang="en-GB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increases productivity 3 – 7%</a:t>
            </a: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Business links: forward and backwards</a:t>
            </a: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Intensity of competition</a:t>
            </a: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Thick labour markets – specialised skills, matching</a:t>
            </a: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Knowledge </a:t>
            </a:r>
            <a:r>
              <a:rPr lang="en-GB" sz="15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spillovers</a:t>
            </a:r>
            <a:endParaRPr lang="en-GB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 algn="l">
              <a:lnSpc>
                <a:spcPct val="110000"/>
              </a:lnSpc>
              <a:buFont typeface="Arial" pitchFamily="34" charset="0"/>
              <a:buChar char="•"/>
            </a:pPr>
            <a:endParaRPr lang="en-GB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What sectors are most subject to these forces?</a:t>
            </a:r>
            <a:endParaRPr lang="en-GB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GB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Services</a:t>
            </a: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, innovation, creative &amp; media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sectors</a:t>
            </a:r>
          </a:p>
          <a:p>
            <a:pPr lvl="2" algn="l">
              <a:lnSpc>
                <a:spcPct val="11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Finance</a:t>
            </a: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: London, New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York</a:t>
            </a:r>
          </a:p>
          <a:p>
            <a:pPr lvl="2" algn="l">
              <a:lnSpc>
                <a:spcPct val="11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R&amp;D</a:t>
            </a: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: silicon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valley</a:t>
            </a:r>
          </a:p>
          <a:p>
            <a:pPr lvl="2" algn="l">
              <a:lnSpc>
                <a:spcPct val="11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Hollywood</a:t>
            </a:r>
          </a:p>
          <a:p>
            <a:pPr lvl="1" algn="l">
              <a:lnSpc>
                <a:spcPct val="11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Modern </a:t>
            </a: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manufacturing: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e.g.</a:t>
            </a:r>
          </a:p>
          <a:p>
            <a:pPr lvl="2" algn="l">
              <a:lnSpc>
                <a:spcPct val="11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Garments</a:t>
            </a: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: -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Dhaka</a:t>
            </a:r>
          </a:p>
          <a:p>
            <a:pPr lvl="2" algn="l">
              <a:lnSpc>
                <a:spcPct val="11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Engineering</a:t>
            </a: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automotive</a:t>
            </a: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Sectors in developing economies?</a:t>
            </a: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>
              <a:lnSpc>
                <a:spcPct val="110000"/>
              </a:lnSpc>
              <a:spcBef>
                <a:spcPts val="200"/>
              </a:spcBef>
              <a:buFont typeface="Arial" pitchFamily="34" charset="0"/>
              <a:buChar char="•"/>
            </a:pPr>
            <a:endParaRPr lang="en-GB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00000"/>
              </a:lnSpc>
            </a:pPr>
            <a:endParaRPr lang="en-GB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0387" y="115889"/>
            <a:ext cx="7821613" cy="4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Successful cities:  employment </a:t>
            </a:r>
            <a:r>
              <a:rPr lang="en-GB" sz="1600" b="1" dirty="0">
                <a:solidFill>
                  <a:srgbClr val="006699"/>
                </a:solidFill>
                <a:latin typeface="Verdana" pitchFamily="34" charset="0"/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20152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0388" y="115889"/>
            <a:ext cx="5040684" cy="3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Successful cities: residential </a:t>
            </a:r>
            <a:r>
              <a:rPr lang="en-GB" sz="1600" b="1" dirty="0">
                <a:solidFill>
                  <a:srgbClr val="006699"/>
                </a:solidFill>
                <a:latin typeface="Verdana" pitchFamily="34" charset="0"/>
              </a:rPr>
              <a:t>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624-3889-420A-AD17-D6056BAB873F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75" y="669865"/>
            <a:ext cx="9444507" cy="585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75" y="822265"/>
            <a:ext cx="9444507" cy="585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885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756260" y="724729"/>
            <a:ext cx="8721969" cy="554267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roadly ‘</a:t>
            </a:r>
            <a:r>
              <a:rPr lang="en-GB" sz="1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monocentric</a:t>
            </a: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 shape</a:t>
            </a: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Efficient use of land:</a:t>
            </a:r>
            <a:endParaRPr lang="en-GB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Land occupied by those with highest willingness to pay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Land can be developed – investment in structures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Market system achieves this: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 gradient from centre to edge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 </a:t>
            </a:r>
            <a:r>
              <a:rPr lang="en-GB" sz="16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monocentric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structure. 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High density near centre: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NB: density can be achieved two ways</a:t>
            </a:r>
          </a:p>
          <a:p>
            <a:pPr lvl="3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Height / low-rise and crowding:</a:t>
            </a:r>
          </a:p>
          <a:p>
            <a:pPr lvl="3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As cities develop go from crowding to height (London: Old Nichol, St Giles Rookery, LSE)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Level of density depends on transport, land availability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lvl="3" algn="l">
              <a:lnSpc>
                <a:spcPct val="110000"/>
              </a:lnSpc>
              <a:buFont typeface="Arial" pitchFamily="34" charset="0"/>
              <a:buChar char="•"/>
            </a:pPr>
            <a:endParaRPr lang="en-GB" sz="11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l">
              <a:lnSpc>
                <a:spcPct val="110000"/>
              </a:lnSpc>
              <a:buFont typeface="Arial" pitchFamily="34" charset="0"/>
              <a:buChar char="•"/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0388" y="115889"/>
            <a:ext cx="5040684" cy="3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Successful cities: </a:t>
            </a:r>
            <a:r>
              <a:rPr lang="en-GB" sz="1600" b="1" smtClean="0">
                <a:solidFill>
                  <a:srgbClr val="006699"/>
                </a:solidFill>
                <a:latin typeface="Verdana" pitchFamily="34" charset="0"/>
              </a:rPr>
              <a:t>residential </a:t>
            </a:r>
            <a:r>
              <a:rPr lang="en-GB" sz="1600" b="1" smtClean="0">
                <a:solidFill>
                  <a:srgbClr val="006699"/>
                </a:solidFill>
                <a:latin typeface="Verdana" pitchFamily="34" charset="0"/>
              </a:rPr>
              <a:t>density.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sities profile_9 Citi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51" y="476672"/>
            <a:ext cx="9105551" cy="6381328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0388" y="115889"/>
            <a:ext cx="5040684" cy="3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>
                <a:solidFill>
                  <a:srgbClr val="006699"/>
                </a:solidFill>
                <a:latin typeface="Verdana" pitchFamily="34" charset="0"/>
              </a:rPr>
              <a:t>Urban form: residential density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3624-3889-420A-AD17-D6056BAB873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30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326E-CB24-4EE9-84DB-F7FC40F47F73}" type="slidenum">
              <a:rPr lang="en-US"/>
              <a:pPr/>
              <a:t>8</a:t>
            </a:fld>
            <a:endParaRPr lang="en-US" dirty="0"/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51956" y="4073237"/>
          <a:ext cx="36766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Image" r:id="rId3" imgW="8678486" imgH="5934903" progId="">
                  <p:embed/>
                </p:oleObj>
              </mc:Choice>
              <mc:Fallback>
                <p:oleObj name="Image" r:id="rId3" imgW="8678486" imgH="5934903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956" y="4073237"/>
                        <a:ext cx="367665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945574" y="3604161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   Brasilia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288473" y="498763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Johannesburg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172200" y="457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Moscow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0388" y="115889"/>
            <a:ext cx="7632972" cy="3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>
                <a:solidFill>
                  <a:srgbClr val="006699"/>
                </a:solidFill>
                <a:latin typeface="Verdana" pitchFamily="34" charset="0"/>
              </a:rPr>
              <a:t>Urban form: residential density with non-market outcomes</a:t>
            </a:r>
          </a:p>
        </p:txBody>
      </p:sp>
      <p:graphicFrame>
        <p:nvGraphicFramePr>
          <p:cNvPr id="1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87581" y="974766"/>
          <a:ext cx="36766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Image" r:id="rId5" imgW="8678486" imgH="5934903" progId="">
                  <p:embed/>
                </p:oleObj>
              </mc:Choice>
              <mc:Fallback>
                <p:oleObj name="Image" r:id="rId5" imgW="8678486" imgH="5934903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581" y="974766"/>
                        <a:ext cx="367665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99132964"/>
              </p:ext>
            </p:extLst>
          </p:nvPr>
        </p:nvGraphicFramePr>
        <p:xfrm>
          <a:off x="1051956" y="4042085"/>
          <a:ext cx="3676736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Image" r:id="rId7" imgW="8678486" imgH="5934903" progId="">
                  <p:embed/>
                </p:oleObj>
              </mc:Choice>
              <mc:Fallback>
                <p:oleObj name="Image" r:id="rId7" imgW="8678486" imgH="5934903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956" y="4042085"/>
                        <a:ext cx="3676736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60932" y="914400"/>
          <a:ext cx="3676736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Image" r:id="rId9" imgW="8678486" imgH="5934903" progId="">
                  <p:embed/>
                </p:oleObj>
              </mc:Choice>
              <mc:Fallback>
                <p:oleObj name="Image" r:id="rId9" imgW="8678486" imgH="5934903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32" y="914400"/>
                        <a:ext cx="3676736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6009" y="88665"/>
            <a:ext cx="8214644" cy="61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600" b="1" dirty="0" smtClean="0">
                <a:solidFill>
                  <a:srgbClr val="006699"/>
                </a:solidFill>
                <a:latin typeface="Verdana" pitchFamily="34" charset="0"/>
              </a:rPr>
              <a:t>Successful cities:  Infrastructure</a:t>
            </a:r>
            <a:endParaRPr lang="en-GB" sz="1600" b="1" dirty="0">
              <a:solidFill>
                <a:srgbClr val="006699"/>
              </a:solidFill>
              <a:latin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97305"/>
            <a:ext cx="7917807" cy="620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34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1056</Words>
  <Application>Microsoft Office PowerPoint</Application>
  <PresentationFormat>A4 Paper (210x297 mm)</PresentationFormat>
  <Paragraphs>297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Wingdings</vt:lpstr>
      <vt:lpstr>Office Theme</vt:lpstr>
      <vt:lpstr>Image</vt:lpstr>
      <vt:lpstr>Growing African cities: economic principles for functional 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Urbanisation in  Dar es Salaam</dc:title>
  <dc:creator>juliahbird@live.com</dc:creator>
  <cp:lastModifiedBy>Tony</cp:lastModifiedBy>
  <cp:revision>180</cp:revision>
  <dcterms:created xsi:type="dcterms:W3CDTF">2014-12-04T14:50:31Z</dcterms:created>
  <dcterms:modified xsi:type="dcterms:W3CDTF">2015-07-01T11:44:40Z</dcterms:modified>
</cp:coreProperties>
</file>