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77" r:id="rId9"/>
    <p:sldId id="278" r:id="rId10"/>
    <p:sldId id="267" r:id="rId11"/>
    <p:sldId id="268" r:id="rId12"/>
    <p:sldId id="270" r:id="rId13"/>
    <p:sldId id="272" r:id="rId14"/>
    <p:sldId id="273" r:id="rId15"/>
    <p:sldId id="274" r:id="rId16"/>
    <p:sldId id="275" r:id="rId17"/>
    <p:sldId id="276" r:id="rId18"/>
  </p:sldIdLst>
  <p:sldSz cx="12192000" cy="6858000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-96" y="-1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C:\Users\20070202\Desktop\Tabelas%20EMP_Moz%20(Autosaved)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C:\Users\20070202\Desktop\Tabelas%20EMP_Moz%20(Autosaved)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../embeddings/oleObject1.bin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C:\Users\20070202\Desktop\Tabelas%20EMP_Moz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960701\AppData\Local\Microsoft\Windows\Temporary%20Internet%20Files\Content.Outlook\298DVI6I\Tabelas%20EMP_Moz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070202\Desktop\Tabelas%20EMP_Moz%20(Autosaved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0070202\Desktop\Tabelas%20EMP_Moz%20(Autosaved)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20070202\Desktop\Tabelas%20EMP_Moz%20(Autosaved)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20070202\Desktop\Tabelas%20EMP_Moz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002060"/>
            </a:solidFill>
          </c:spPr>
          <c:dPt>
            <c:idx val="1"/>
            <c:bubble3D val="0"/>
            <c:spPr>
              <a:solidFill>
                <a:srgbClr val="C0000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'Descriptive Stat.'!$G$4:$G$5</c:f>
              <c:strCache>
                <c:ptCount val="2"/>
                <c:pt idx="0">
                  <c:v>Maputo</c:v>
                </c:pt>
                <c:pt idx="1">
                  <c:v> Matola</c:v>
                </c:pt>
              </c:strCache>
            </c:strRef>
          </c:cat>
          <c:val>
            <c:numRef>
              <c:f>'Descriptive Stat.'!$H$4:$H$5</c:f>
              <c:numCache>
                <c:formatCode>0%</c:formatCode>
                <c:ptCount val="2"/>
                <c:pt idx="0">
                  <c:v>0.69620249999999995</c:v>
                </c:pt>
                <c:pt idx="1">
                  <c:v>0.30379750000000005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 w="28575">
      <a:solidFill>
        <a:sysClr val="windowText" lastClr="000000"/>
      </a:solidFill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Quais são os problemas mais frequentes que enfrenta ao usar POS?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Problems!$B$2:$B$7</c:f>
              <c:strCache>
                <c:ptCount val="6"/>
                <c:pt idx="0">
                  <c:v>Comunicação</c:v>
                </c:pt>
                <c:pt idx="1">
                  <c:v>Leitura do cartão</c:v>
                </c:pt>
                <c:pt idx="2">
                  <c:v>Nunca teve problemas</c:v>
                </c:pt>
                <c:pt idx="3">
                  <c:v>Falhas do sistema</c:v>
                </c:pt>
                <c:pt idx="4">
                  <c:v>Cortes de energia</c:v>
                </c:pt>
                <c:pt idx="5">
                  <c:v>Altas taxas</c:v>
                </c:pt>
              </c:strCache>
            </c:strRef>
          </c:cat>
          <c:val>
            <c:numRef>
              <c:f>Problems!$C$2:$C$7</c:f>
              <c:numCache>
                <c:formatCode>General</c:formatCode>
                <c:ptCount val="6"/>
                <c:pt idx="0">
                  <c:v>42.99</c:v>
                </c:pt>
                <c:pt idx="1">
                  <c:v>23.98</c:v>
                </c:pt>
                <c:pt idx="2">
                  <c:v>17.190000000000001</c:v>
                </c:pt>
                <c:pt idx="3">
                  <c:v>9.5</c:v>
                </c:pt>
                <c:pt idx="4">
                  <c:v>5.43</c:v>
                </c:pt>
                <c:pt idx="5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589248"/>
        <c:axId val="133595136"/>
      </c:barChart>
      <c:catAx>
        <c:axId val="13358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PT"/>
          </a:p>
        </c:txPr>
        <c:crossAx val="133595136"/>
        <c:crosses val="autoZero"/>
        <c:auto val="1"/>
        <c:lblAlgn val="ctr"/>
        <c:lblOffset val="100"/>
        <c:noMultiLvlLbl val="0"/>
      </c:catAx>
      <c:valAx>
        <c:axId val="1335951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358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Porque é que </a:t>
            </a:r>
            <a:r>
              <a:rPr lang="en-US" b="1">
                <a:solidFill>
                  <a:srgbClr val="FF0000"/>
                </a:solidFill>
                <a:latin typeface="Arial Narrow" panose="020B0606020202030204" pitchFamily="34" charset="0"/>
              </a:rPr>
              <a:t>NÃO</a:t>
            </a: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usa o telefone móvel para pagamentos?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48600100519349976"/>
          <c:y val="0.24129629629629626"/>
          <c:w val="0.47004405112690073"/>
          <c:h val="0.651304316127150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Reasons!$B$18:$B$25</c:f>
              <c:strCache>
                <c:ptCount val="8"/>
                <c:pt idx="0">
                  <c:v>Os clientes não estão acostumados ao sistema</c:v>
                </c:pt>
                <c:pt idx="1">
                  <c:v>Não sei o que é / como funciona / como aderir</c:v>
                </c:pt>
                <c:pt idx="2">
                  <c:v>Não tem operações suficientes </c:v>
                </c:pt>
                <c:pt idx="3">
                  <c:v>Insegurança / Desconfiança</c:v>
                </c:pt>
                <c:pt idx="4">
                  <c:v>Falta de interesse / necessidade</c:v>
                </c:pt>
                <c:pt idx="5">
                  <c:v>Falta de iniciativa</c:v>
                </c:pt>
                <c:pt idx="6">
                  <c:v>Complicado/ Muita Burocracia</c:v>
                </c:pt>
                <c:pt idx="7">
                  <c:v>Altas taxas/Comissões</c:v>
                </c:pt>
              </c:strCache>
            </c:strRef>
          </c:cat>
          <c:val>
            <c:numRef>
              <c:f>Reasons!$C$18:$C$25</c:f>
              <c:numCache>
                <c:formatCode>General</c:formatCode>
                <c:ptCount val="8"/>
                <c:pt idx="0">
                  <c:v>41.72</c:v>
                </c:pt>
                <c:pt idx="1">
                  <c:v>35.979999999999997</c:v>
                </c:pt>
                <c:pt idx="2">
                  <c:v>9.3800000000000008</c:v>
                </c:pt>
                <c:pt idx="3">
                  <c:v>5.08</c:v>
                </c:pt>
                <c:pt idx="4">
                  <c:v>4.8600000000000003</c:v>
                </c:pt>
                <c:pt idx="5">
                  <c:v>1.77</c:v>
                </c:pt>
                <c:pt idx="6">
                  <c:v>0.66</c:v>
                </c:pt>
                <c:pt idx="7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794816"/>
        <c:axId val="133796608"/>
      </c:barChart>
      <c:catAx>
        <c:axId val="13379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PT"/>
          </a:p>
        </c:txPr>
        <c:crossAx val="133796608"/>
        <c:crosses val="autoZero"/>
        <c:auto val="1"/>
        <c:lblAlgn val="ctr"/>
        <c:lblOffset val="100"/>
        <c:noMultiLvlLbl val="0"/>
      </c:catAx>
      <c:valAx>
        <c:axId val="13379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3379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8575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Quais são os problemas mais frequentes que enfrenta ao usar o Mobile Banking?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'[Tabelas EMP_Moz (2).xlsx]Problems'!$G$13:$G$17</c:f>
              <c:strCache>
                <c:ptCount val="5"/>
                <c:pt idx="0">
                  <c:v>Mau funcionamento da rede</c:v>
                </c:pt>
                <c:pt idx="1">
                  <c:v>Nunca teve problemas</c:v>
                </c:pt>
                <c:pt idx="2">
                  <c:v>Os clientes não sabem como usá-lo</c:v>
                </c:pt>
                <c:pt idx="3">
                  <c:v>A falta de crédito</c:v>
                </c:pt>
                <c:pt idx="4">
                  <c:v>Controle de prazos</c:v>
                </c:pt>
              </c:strCache>
            </c:strRef>
          </c:cat>
          <c:val>
            <c:numRef>
              <c:f>'[Tabelas EMP_Moz (2).xlsx]Problems'!$H$13:$H$17</c:f>
              <c:numCache>
                <c:formatCode>0.0</c:formatCode>
                <c:ptCount val="5"/>
                <c:pt idx="0">
                  <c:v>51.43</c:v>
                </c:pt>
                <c:pt idx="1">
                  <c:v>25.71</c:v>
                </c:pt>
                <c:pt idx="2">
                  <c:v>14.29</c:v>
                </c:pt>
                <c:pt idx="3">
                  <c:v>5.71</c:v>
                </c:pt>
                <c:pt idx="4">
                  <c:v>2.86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698304"/>
        <c:axId val="133699840"/>
      </c:barChart>
      <c:catAx>
        <c:axId val="133698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PT"/>
          </a:p>
        </c:txPr>
        <c:crossAx val="133699840"/>
        <c:crosses val="autoZero"/>
        <c:auto val="1"/>
        <c:lblAlgn val="ctr"/>
        <c:lblOffset val="100"/>
        <c:noMultiLvlLbl val="0"/>
      </c:catAx>
      <c:valAx>
        <c:axId val="13369984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133698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Quais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são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os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problemas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mais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frequentes</a:t>
            </a:r>
            <a:r>
              <a:rPr lang="en-US" sz="12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que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enfrenta</a:t>
            </a:r>
            <a:r>
              <a:rPr lang="en-US" sz="1200" b="1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ao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usar</a:t>
            </a:r>
            <a:r>
              <a:rPr lang="en-US" sz="1200" b="1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Mobile Money?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Problems!$B$22:$B$28</c:f>
              <c:strCache>
                <c:ptCount val="7"/>
                <c:pt idx="0">
                  <c:v>Nunca teve problemas</c:v>
                </c:pt>
                <c:pt idx="1">
                  <c:v>Mau funcionamento da rede</c:v>
                </c:pt>
                <c:pt idx="2">
                  <c:v>Falta de crédito</c:v>
                </c:pt>
                <c:pt idx="3">
                  <c:v>Os clientes não sabem como usá-lo</c:v>
                </c:pt>
                <c:pt idx="4">
                  <c:v>Sistema lento</c:v>
                </c:pt>
                <c:pt idx="5">
                  <c:v>Quedas </c:v>
                </c:pt>
                <c:pt idx="6">
                  <c:v>Altas taxas</c:v>
                </c:pt>
              </c:strCache>
            </c:strRef>
          </c:cat>
          <c:val>
            <c:numRef>
              <c:f>Problems!$C$22:$C$28</c:f>
              <c:numCache>
                <c:formatCode>General</c:formatCode>
                <c:ptCount val="7"/>
                <c:pt idx="0">
                  <c:v>48.53</c:v>
                </c:pt>
                <c:pt idx="1">
                  <c:v>38.24</c:v>
                </c:pt>
                <c:pt idx="2">
                  <c:v>4.41</c:v>
                </c:pt>
                <c:pt idx="3">
                  <c:v>2.94</c:v>
                </c:pt>
                <c:pt idx="4">
                  <c:v>2.94</c:v>
                </c:pt>
                <c:pt idx="5">
                  <c:v>1.47</c:v>
                </c:pt>
                <c:pt idx="6">
                  <c:v>1.47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744512"/>
        <c:axId val="133746048"/>
      </c:barChart>
      <c:catAx>
        <c:axId val="133744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PT"/>
          </a:p>
        </c:txPr>
        <c:crossAx val="133746048"/>
        <c:crosses val="autoZero"/>
        <c:auto val="1"/>
        <c:lblAlgn val="ctr"/>
        <c:lblOffset val="100"/>
        <c:noMultiLvlLbl val="0"/>
      </c:catAx>
      <c:valAx>
        <c:axId val="13374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33744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 w="28575"/>
          </c:spPr>
          <c:dPt>
            <c:idx val="0"/>
            <c:bubble3D val="0"/>
            <c:spPr>
              <a:solidFill>
                <a:srgbClr val="C00000"/>
              </a:solidFill>
              <a:ln w="28575"/>
            </c:spPr>
          </c:dPt>
          <c:dPt>
            <c:idx val="1"/>
            <c:bubble3D val="0"/>
            <c:explosion val="2"/>
            <c:spPr>
              <a:solidFill>
                <a:srgbClr val="002060"/>
              </a:solidFill>
              <a:ln w="28575"/>
            </c:spPr>
          </c:dPt>
          <c:dLbls>
            <c:dLbl>
              <c:idx val="0"/>
              <c:layout>
                <c:manualLayout>
                  <c:x val="-0.1855575901849478"/>
                  <c:y val="0.227639653508808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t-P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'Descriptive Stat.'!$C$10:$D$10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'Descriptive Stat.'!$C$11:$D$11</c:f>
              <c:numCache>
                <c:formatCode>0%</c:formatCode>
                <c:ptCount val="2"/>
                <c:pt idx="0">
                  <c:v>0.24829599999999999</c:v>
                </c:pt>
                <c:pt idx="1">
                  <c:v>0.75170400000000004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  <a:ln w="28575"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Sheet1!$E$12</c:f>
              <c:strCache>
                <c:ptCount val="1"/>
                <c:pt idx="0">
                  <c:v>Percentagem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3.7%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17.2%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20.4%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20.3%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13.2%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8.5%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5.1%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5.4%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5.7%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Sheet1!$D$13:$D$21</c:f>
              <c:strCache>
                <c:ptCount val="9"/>
                <c:pt idx="0">
                  <c:v>&lt;20</c:v>
                </c:pt>
                <c:pt idx="1">
                  <c:v>20-25</c:v>
                </c:pt>
                <c:pt idx="2">
                  <c:v>26-30</c:v>
                </c:pt>
                <c:pt idx="3">
                  <c:v>31-35</c:v>
                </c:pt>
                <c:pt idx="4">
                  <c:v>36-40</c:v>
                </c:pt>
                <c:pt idx="5">
                  <c:v>41-45</c:v>
                </c:pt>
                <c:pt idx="6">
                  <c:v>46-50</c:v>
                </c:pt>
                <c:pt idx="7">
                  <c:v>50-55</c:v>
                </c:pt>
                <c:pt idx="8">
                  <c:v>&gt;55</c:v>
                </c:pt>
              </c:strCache>
            </c:strRef>
          </c:cat>
          <c:val>
            <c:numRef>
              <c:f>Sheet1!$E$13:$E$21</c:f>
              <c:numCache>
                <c:formatCode>General</c:formatCode>
                <c:ptCount val="9"/>
                <c:pt idx="0">
                  <c:v>3.7</c:v>
                </c:pt>
                <c:pt idx="1">
                  <c:v>17.82</c:v>
                </c:pt>
                <c:pt idx="2">
                  <c:v>20.350000000000001</c:v>
                </c:pt>
                <c:pt idx="3">
                  <c:v>20.25</c:v>
                </c:pt>
                <c:pt idx="4">
                  <c:v>13.24</c:v>
                </c:pt>
                <c:pt idx="5">
                  <c:v>8.4700000000000006</c:v>
                </c:pt>
                <c:pt idx="6">
                  <c:v>5.0599999999999996</c:v>
                </c:pt>
                <c:pt idx="7">
                  <c:v>5.36</c:v>
                </c:pt>
                <c:pt idx="8">
                  <c:v>5.74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3808128"/>
        <c:axId val="53814400"/>
      </c:barChart>
      <c:catAx>
        <c:axId val="53808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Intervalos de Idade</a:t>
                </a:r>
              </a:p>
            </c:rich>
          </c:tx>
          <c:layout>
            <c:manualLayout>
              <c:xMode val="edge"/>
              <c:yMode val="edge"/>
              <c:x val="9.8928251312032679E-3"/>
              <c:y val="0.2989778636161045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3814400"/>
        <c:crosses val="autoZero"/>
        <c:auto val="1"/>
        <c:lblAlgn val="ctr"/>
        <c:lblOffset val="100"/>
        <c:noMultiLvlLbl val="0"/>
      </c:catAx>
      <c:valAx>
        <c:axId val="5381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380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Utilização dos Meios de Pagamento Electrónicos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Sheet1!$E$30</c:f>
              <c:strCache>
                <c:ptCount val="1"/>
                <c:pt idx="0">
                  <c:v>SIM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Sheet1!$D$31:$D$33</c:f>
              <c:strCache>
                <c:ptCount val="3"/>
                <c:pt idx="0">
                  <c:v>Usa POS</c:v>
                </c:pt>
                <c:pt idx="1">
                  <c:v>Usa Mobile Banking</c:v>
                </c:pt>
                <c:pt idx="2">
                  <c:v>Usa Mobile Money</c:v>
                </c:pt>
              </c:strCache>
            </c:strRef>
          </c:cat>
          <c:val>
            <c:numRef>
              <c:f>Sheet1!$E$31:$E$33</c:f>
              <c:numCache>
                <c:formatCode>0%</c:formatCode>
                <c:ptCount val="3"/>
                <c:pt idx="0">
                  <c:v>0.2220058</c:v>
                </c:pt>
                <c:pt idx="1">
                  <c:v>3.9215699999999999E-2</c:v>
                </c:pt>
                <c:pt idx="2">
                  <c:v>7.03125E-2</c:v>
                </c:pt>
              </c:numCache>
            </c:numRef>
          </c:val>
        </c:ser>
        <c:ser>
          <c:idx val="1"/>
          <c:order val="1"/>
          <c:tx>
            <c:strRef>
              <c:f>Sheet1!$F$30</c:f>
              <c:strCache>
                <c:ptCount val="1"/>
                <c:pt idx="0">
                  <c:v>NÃO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Sheet1!$D$31:$D$33</c:f>
              <c:strCache>
                <c:ptCount val="3"/>
                <c:pt idx="0">
                  <c:v>Usa POS</c:v>
                </c:pt>
                <c:pt idx="1">
                  <c:v>Usa Mobile Banking</c:v>
                </c:pt>
                <c:pt idx="2">
                  <c:v>Usa Mobile Money</c:v>
                </c:pt>
              </c:strCache>
            </c:strRef>
          </c:cat>
          <c:val>
            <c:numRef>
              <c:f>Sheet1!$F$31:$F$33</c:f>
              <c:numCache>
                <c:formatCode>0%</c:formatCode>
                <c:ptCount val="3"/>
                <c:pt idx="0">
                  <c:v>0.77799419999999997</c:v>
                </c:pt>
                <c:pt idx="1">
                  <c:v>0.96078430000000004</c:v>
                </c:pt>
                <c:pt idx="2">
                  <c:v>0.9296875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63552"/>
        <c:axId val="53865088"/>
      </c:barChart>
      <c:catAx>
        <c:axId val="5386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3865088"/>
        <c:crosses val="autoZero"/>
        <c:auto val="1"/>
        <c:lblAlgn val="ctr"/>
        <c:lblOffset val="100"/>
        <c:noMultiLvlLbl val="0"/>
      </c:catAx>
      <c:valAx>
        <c:axId val="53865088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5386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19050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latin typeface="Arial Narrow" panose="020B0606020202030204" pitchFamily="34" charset="0"/>
              </a:rPr>
              <a:t>Características dos Proprietários dos Negócios (Média)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Sheet9!$E$4</c:f>
              <c:strCache>
                <c:ptCount val="1"/>
                <c:pt idx="0">
                  <c:v>Mean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Sheet9!$D$5:$D$13</c:f>
              <c:strCache>
                <c:ptCount val="9"/>
                <c:pt idx="0">
                  <c:v>Mulheres</c:v>
                </c:pt>
                <c:pt idx="1">
                  <c:v>Nasc. Maputo</c:v>
                </c:pt>
                <c:pt idx="2">
                  <c:v>Nassc. fora de Moçambique</c:v>
                </c:pt>
                <c:pt idx="3">
                  <c:v>Casados</c:v>
                </c:pt>
                <c:pt idx="4">
                  <c:v>Uso de Celular</c:v>
                </c:pt>
                <c:pt idx="5">
                  <c:v>Uso de gás para cozinhar (em casa)</c:v>
                </c:pt>
                <c:pt idx="6">
                  <c:v>Possui casa própria</c:v>
                </c:pt>
                <c:pt idx="7">
                  <c:v>Possui um ou mais carros</c:v>
                </c:pt>
                <c:pt idx="8">
                  <c:v>Tem uma conta bancária</c:v>
                </c:pt>
              </c:strCache>
            </c:strRef>
          </c:cat>
          <c:val>
            <c:numRef>
              <c:f>Sheet9!$E$5:$E$13</c:f>
              <c:numCache>
                <c:formatCode>0.0</c:formatCode>
                <c:ptCount val="9"/>
                <c:pt idx="0">
                  <c:v>24.829599999999999</c:v>
                </c:pt>
                <c:pt idx="1">
                  <c:v>37.68694</c:v>
                </c:pt>
                <c:pt idx="2">
                  <c:v>20.937190000000001</c:v>
                </c:pt>
                <c:pt idx="3">
                  <c:v>55.014609999999998</c:v>
                </c:pt>
                <c:pt idx="4">
                  <c:v>4.3853090000000003</c:v>
                </c:pt>
                <c:pt idx="5">
                  <c:v>51.619230000000002</c:v>
                </c:pt>
                <c:pt idx="6">
                  <c:v>78.18889999999999</c:v>
                </c:pt>
                <c:pt idx="7">
                  <c:v>45.666989999999998</c:v>
                </c:pt>
                <c:pt idx="8">
                  <c:v>75.243660000000006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037504"/>
        <c:axId val="54055680"/>
      </c:barChart>
      <c:catAx>
        <c:axId val="5403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4055680"/>
        <c:crosses val="autoZero"/>
        <c:auto val="1"/>
        <c:lblAlgn val="ctr"/>
        <c:lblOffset val="100"/>
        <c:noMultiLvlLbl val="0"/>
      </c:catAx>
      <c:valAx>
        <c:axId val="54055680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4037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Características dos Negócios (Média)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5555555555554534E-3"/>
                  <c:y val="4.629629629629586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Sheet9!$D$32:$D$36</c:f>
              <c:strCache>
                <c:ptCount val="5"/>
                <c:pt idx="0">
                  <c:v>Comércio à retalho</c:v>
                </c:pt>
                <c:pt idx="1">
                  <c:v>Comércio de material de construção</c:v>
                </c:pt>
                <c:pt idx="2">
                  <c:v>Comércio de peças de automóveis</c:v>
                </c:pt>
                <c:pt idx="3">
                  <c:v>Comérico à grosso</c:v>
                </c:pt>
                <c:pt idx="4">
                  <c:v>Vendas de Habitação/artigos de decoração</c:v>
                </c:pt>
              </c:strCache>
            </c:strRef>
          </c:cat>
          <c:val>
            <c:numRef>
              <c:f>Sheet9!$E$32:$E$36</c:f>
              <c:numCache>
                <c:formatCode>0</c:formatCode>
                <c:ptCount val="5"/>
                <c:pt idx="0">
                  <c:v>56.669910000000002</c:v>
                </c:pt>
                <c:pt idx="1">
                  <c:v>28.529700000000002</c:v>
                </c:pt>
                <c:pt idx="2">
                  <c:v>8.8607599999999991</c:v>
                </c:pt>
                <c:pt idx="3">
                  <c:v>8.0817899999999998</c:v>
                </c:pt>
                <c:pt idx="4">
                  <c:v>3.7974700000000001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05216"/>
        <c:axId val="54106752"/>
      </c:barChart>
      <c:catAx>
        <c:axId val="54105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4106752"/>
        <c:crosses val="autoZero"/>
        <c:auto val="1"/>
        <c:lblAlgn val="ctr"/>
        <c:lblOffset val="100"/>
        <c:noMultiLvlLbl val="0"/>
      </c:catAx>
      <c:valAx>
        <c:axId val="541067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54105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222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Proveniência dos Produtos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71%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30%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Sheet9!$D$38:$D$40</c:f>
              <c:strCache>
                <c:ptCount val="3"/>
                <c:pt idx="0">
                  <c:v>Compra os produtos no mercado à grosso</c:v>
                </c:pt>
                <c:pt idx="1">
                  <c:v>Compra os produtos numa loja à grosso</c:v>
                </c:pt>
                <c:pt idx="2">
                  <c:v>Importa os produtos</c:v>
                </c:pt>
              </c:strCache>
            </c:strRef>
          </c:cat>
          <c:val>
            <c:numRef>
              <c:f>Sheet9!$E$38:$E$40</c:f>
              <c:numCache>
                <c:formatCode>0</c:formatCode>
                <c:ptCount val="3"/>
                <c:pt idx="0">
                  <c:v>11.39241</c:v>
                </c:pt>
                <c:pt idx="1">
                  <c:v>71.470299999999995</c:v>
                </c:pt>
                <c:pt idx="2">
                  <c:v>30.379750000000001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2857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Estabilidade e Dimensão de Negócios (média)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117</a:t>
                    </a:r>
                    <a:r>
                      <a:rPr lang="en-US" baseline="0" dirty="0" smtClean="0"/>
                      <a:t> 207</a:t>
                    </a:r>
                    <a:r>
                      <a:rPr lang="en-US" dirty="0" smtClean="0"/>
                      <a:t> MT</a:t>
                    </a:r>
                  </a:p>
                  <a:p>
                    <a:r>
                      <a:rPr lang="en-US" dirty="0" smtClean="0"/>
                      <a:t>(</a:t>
                    </a:r>
                    <a:r>
                      <a:rPr lang="en-US" dirty="0" err="1" smtClean="0"/>
                      <a:t>usd</a:t>
                    </a:r>
                    <a:r>
                      <a:rPr lang="en-US" dirty="0" smtClean="0"/>
                      <a:t> 3500)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66 518 MT</a:t>
                    </a:r>
                  </a:p>
                  <a:p>
                    <a:r>
                      <a:rPr lang="en-US" dirty="0" smtClean="0"/>
                      <a:t>(</a:t>
                    </a:r>
                    <a:r>
                      <a:rPr lang="en-US" dirty="0" err="1" smtClean="0"/>
                      <a:t>usd</a:t>
                    </a:r>
                    <a:r>
                      <a:rPr lang="en-US" baseline="0" dirty="0" smtClean="0"/>
                      <a:t> 2000)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Sheet9!$D$46:$D$47</c:f>
              <c:strCache>
                <c:ptCount val="2"/>
                <c:pt idx="0">
                  <c:v>Investimento Inicial</c:v>
                </c:pt>
                <c:pt idx="1">
                  <c:v>Despesas Totais (excluindo os produtos)</c:v>
                </c:pt>
              </c:strCache>
            </c:strRef>
          </c:cat>
          <c:val>
            <c:numRef>
              <c:f>Sheet9!$E$46:$E$47</c:f>
              <c:numCache>
                <c:formatCode>General</c:formatCode>
                <c:ptCount val="2"/>
                <c:pt idx="0">
                  <c:v>117207.4</c:v>
                </c:pt>
                <c:pt idx="1">
                  <c:v>66518.48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377024"/>
        <c:axId val="133382912"/>
      </c:barChart>
      <c:catAx>
        <c:axId val="13337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33382912"/>
        <c:crosses val="autoZero"/>
        <c:auto val="1"/>
        <c:lblAlgn val="ctr"/>
        <c:lblOffset val="100"/>
        <c:noMultiLvlLbl val="0"/>
      </c:catAx>
      <c:valAx>
        <c:axId val="13338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33377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Porque é que </a:t>
            </a:r>
            <a:r>
              <a:rPr lang="en-US" b="1">
                <a:solidFill>
                  <a:srgbClr val="FF0000"/>
                </a:solidFill>
                <a:latin typeface="Arial Narrow" panose="020B0606020202030204" pitchFamily="34" charset="0"/>
              </a:rPr>
              <a:t>NÃO</a:t>
            </a:r>
            <a:r>
              <a:rPr lang="en-US" b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usa o POS? (%)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Reasons!$C$1:$C$2</c:f>
              <c:strCache>
                <c:ptCount val="2"/>
                <c:pt idx="0">
                  <c:v>Porque é que NÃO usa o POS?</c:v>
                </c:pt>
                <c:pt idx="1">
                  <c:v>Percent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Reasons!$B$3:$B$14</c:f>
              <c:strCache>
                <c:ptCount val="12"/>
                <c:pt idx="0">
                  <c:v>Não sei o que é / como funciona / como aderir</c:v>
                </c:pt>
                <c:pt idx="1">
                  <c:v>Os clientes não sabem como usá-lo</c:v>
                </c:pt>
                <c:pt idx="2">
                  <c:v>Não tem suficientes operações</c:v>
                </c:pt>
                <c:pt idx="3">
                  <c:v>Falta de interesse / necessidade</c:v>
                </c:pt>
                <c:pt idx="4">
                  <c:v>Falta de iniciativa</c:v>
                </c:pt>
                <c:pt idx="5">
                  <c:v>A espera é longa</c:v>
                </c:pt>
                <c:pt idx="6">
                  <c:v>Altas comissões</c:v>
                </c:pt>
                <c:pt idx="7">
                  <c:v>Complicado/Demasiasda burocracia</c:v>
                </c:pt>
                <c:pt idx="8">
                  <c:v>Não tem energia</c:v>
                </c:pt>
                <c:pt idx="9">
                  <c:v>Não tem uma conta ou documentos necessários</c:v>
                </c:pt>
                <c:pt idx="10">
                  <c:v>O negócio ainda está no início</c:v>
                </c:pt>
                <c:pt idx="11">
                  <c:v>Insegurança / Desconfiança</c:v>
                </c:pt>
              </c:strCache>
            </c:strRef>
          </c:cat>
          <c:val>
            <c:numRef>
              <c:f>Reasons!$C$3:$C$14</c:f>
              <c:numCache>
                <c:formatCode>0.0</c:formatCode>
                <c:ptCount val="12"/>
                <c:pt idx="0">
                  <c:v>26.34</c:v>
                </c:pt>
                <c:pt idx="1">
                  <c:v>19.95</c:v>
                </c:pt>
                <c:pt idx="2">
                  <c:v>18.510000000000002</c:v>
                </c:pt>
                <c:pt idx="3">
                  <c:v>9.52</c:v>
                </c:pt>
                <c:pt idx="4">
                  <c:v>6</c:v>
                </c:pt>
                <c:pt idx="5">
                  <c:v>4.6900000000000004</c:v>
                </c:pt>
                <c:pt idx="6">
                  <c:v>4.17</c:v>
                </c:pt>
                <c:pt idx="7">
                  <c:v>3.91</c:v>
                </c:pt>
                <c:pt idx="8">
                  <c:v>2.35</c:v>
                </c:pt>
                <c:pt idx="9">
                  <c:v>1.69</c:v>
                </c:pt>
                <c:pt idx="10">
                  <c:v>1.69</c:v>
                </c:pt>
                <c:pt idx="11">
                  <c:v>1.17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3563136"/>
        <c:axId val="133564672"/>
      </c:barChart>
      <c:catAx>
        <c:axId val="133563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pt-PT"/>
          </a:p>
        </c:txPr>
        <c:crossAx val="133564672"/>
        <c:crosses val="autoZero"/>
        <c:auto val="1"/>
        <c:lblAlgn val="ctr"/>
        <c:lblOffset val="100"/>
        <c:noMultiLvlLbl val="0"/>
      </c:catAx>
      <c:valAx>
        <c:axId val="13356467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133563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28575">
      <a:solidFill>
        <a:schemeClr val="tx1"/>
      </a:solidFill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0409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0409"/>
          </a:xfrm>
          <a:prstGeom prst="rect">
            <a:avLst/>
          </a:prstGeom>
        </p:spPr>
        <p:txBody>
          <a:bodyPr vert="horz" lIns="91850" tIns="45924" rIns="91850" bIns="45924" rtlCol="0"/>
          <a:lstStyle>
            <a:lvl1pPr algn="r">
              <a:defRPr sz="1200"/>
            </a:lvl1pPr>
          </a:lstStyle>
          <a:p>
            <a:fld id="{ED415BAC-E7B8-4CD5-B583-A892583D09B4}" type="datetimeFigureOut">
              <a:rPr lang="pt-PT" smtClean="0"/>
              <a:t>08-07-2015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213" y="1222375"/>
            <a:ext cx="5864225" cy="3298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0" tIns="45924" rIns="91850" bIns="45924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703852"/>
            <a:ext cx="5379720" cy="3848606"/>
          </a:xfrm>
          <a:prstGeom prst="rect">
            <a:avLst/>
          </a:prstGeom>
        </p:spPr>
        <p:txBody>
          <a:bodyPr vert="horz" lIns="91850" tIns="45924" rIns="91850" bIns="459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31"/>
            <a:ext cx="2914015" cy="49040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31"/>
            <a:ext cx="2914015" cy="490408"/>
          </a:xfrm>
          <a:prstGeom prst="rect">
            <a:avLst/>
          </a:prstGeom>
        </p:spPr>
        <p:txBody>
          <a:bodyPr vert="horz" lIns="91850" tIns="45924" rIns="91850" bIns="45924" rtlCol="0" anchor="b"/>
          <a:lstStyle>
            <a:lvl1pPr algn="r">
              <a:defRPr sz="1200"/>
            </a:lvl1pPr>
          </a:lstStyle>
          <a:p>
            <a:fld id="{7D796187-33C5-479B-824F-046E7223EA9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7499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5166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3748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70918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29792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4524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4325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8794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0167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90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423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3284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955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3703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8662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4258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96187-33C5-479B-824F-046E7223EA90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208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2C69-504E-4E88-8F4A-84984E40BA68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63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69F1-15A2-42D2-8781-2D47A662853F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560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DDC8F-DFD0-4772-AB52-163029F91D86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351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3062-CF40-42E8-8576-FB20C1662C74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872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0941-891F-4FD1-AB0E-335CD6138C03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5682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4924F-43C0-4F06-803F-0D8281983DAA}" type="datetime1">
              <a:rPr lang="pt-PT" smtClean="0"/>
              <a:t>08-07-2015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7922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0F48-051A-4C6C-BC61-C406B83A0FF8}" type="datetime1">
              <a:rPr lang="pt-PT" smtClean="0"/>
              <a:t>08-07-2015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361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A7326-57C5-4E4D-A4F0-B221502BDC7B}" type="datetime1">
              <a:rPr lang="pt-PT" smtClean="0"/>
              <a:t>08-07-2015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252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26490-8B16-456B-A10F-FC27B1767F7B}" type="datetime1">
              <a:rPr lang="pt-PT" smtClean="0"/>
              <a:t>08-07-2015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289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31393-58B3-47A7-93A5-F1D11551F1D4}" type="datetime1">
              <a:rPr lang="pt-PT" smtClean="0"/>
              <a:t>08-07-2015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63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B449-0376-4A3F-B3AD-B71145C7DE62}" type="datetime1">
              <a:rPr lang="pt-PT" smtClean="0"/>
              <a:t>08-07-2015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1566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1F316-EA02-4356-8C02-9873337B56B2}" type="datetime1">
              <a:rPr lang="pt-PT" smtClean="0"/>
              <a:t>08-07-2015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3C9A-420D-420C-89ED-E00FC17D100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35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0848" y="1707579"/>
            <a:ext cx="9144000" cy="2387600"/>
          </a:xfr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PT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Determinantes da </a:t>
            </a:r>
            <a:r>
              <a:rPr lang="pt-PT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Adopção</a:t>
            </a:r>
            <a:r>
              <a:rPr lang="pt-PT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de Meios de Pagamentos </a:t>
            </a:r>
            <a:r>
              <a:rPr lang="pt-PT" sz="4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Electrónicos</a:t>
            </a:r>
            <a:r>
              <a:rPr lang="pt-PT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em Moçambique</a:t>
            </a:r>
            <a:endParaRPr lang="pt-PT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7736" y="6108192"/>
            <a:ext cx="9144000" cy="640080"/>
          </a:xfrm>
        </p:spPr>
        <p:txBody>
          <a:bodyPr>
            <a:normAutofit fontScale="25000" lnSpcReduction="20000"/>
          </a:bodyPr>
          <a:lstStyle/>
          <a:p>
            <a:endParaRPr lang="pt-PT" dirty="0" smtClean="0"/>
          </a:p>
          <a:p>
            <a:endParaRPr lang="pt-PT" dirty="0"/>
          </a:p>
          <a:p>
            <a:r>
              <a:rPr lang="pt-PT" sz="7200" dirty="0"/>
              <a:t>P</a:t>
            </a:r>
            <a:r>
              <a:rPr lang="pt-PT" sz="7200" dirty="0" smtClean="0"/>
              <a:t>esquisa feita pelo Banco de Moçambique e NOVAFRICA</a:t>
            </a:r>
            <a:endParaRPr lang="pt-PT" sz="7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025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10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74903" y="1061704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Arial Narrow" panose="020B0606020202030204" pitchFamily="34" charset="0"/>
              </a:rPr>
              <a:t>C</a:t>
            </a:r>
            <a:r>
              <a:rPr lang="pt-PT" b="1" dirty="0" smtClean="0">
                <a:latin typeface="Arial Narrow" panose="020B0606020202030204" pitchFamily="34" charset="0"/>
              </a:rPr>
              <a:t>. Características dos Negócios</a:t>
            </a:r>
            <a:endParaRPr lang="pt-PT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130575"/>
              </p:ext>
            </p:extLst>
          </p:nvPr>
        </p:nvGraphicFramePr>
        <p:xfrm>
          <a:off x="374902" y="1560576"/>
          <a:ext cx="61173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601118"/>
              </p:ext>
            </p:extLst>
          </p:nvPr>
        </p:nvGraphicFramePr>
        <p:xfrm>
          <a:off x="7017873" y="1431036"/>
          <a:ext cx="4572000" cy="329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200880"/>
              </p:ext>
            </p:extLst>
          </p:nvPr>
        </p:nvGraphicFramePr>
        <p:xfrm>
          <a:off x="374902" y="4561967"/>
          <a:ext cx="6102098" cy="2159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95159" y="5029200"/>
            <a:ext cx="4594713" cy="116955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PT" sz="1400" dirty="0" smtClean="0">
                <a:latin typeface="Arial Narrow" panose="020B0606020202030204" pitchFamily="34" charset="0"/>
              </a:rPr>
              <a:t>Os negócios operam em média há 7 anos.</a:t>
            </a:r>
          </a:p>
          <a:p>
            <a:pPr marL="285750" indent="-285750">
              <a:buFontTx/>
              <a:buChar char="-"/>
            </a:pPr>
            <a:r>
              <a:rPr lang="pt-PT" sz="1400" dirty="0" smtClean="0">
                <a:latin typeface="Arial Narrow" panose="020B0606020202030204" pitchFamily="34" charset="0"/>
              </a:rPr>
              <a:t>83% tem </a:t>
            </a:r>
            <a:r>
              <a:rPr lang="pt-PT" sz="1400" dirty="0" err="1" smtClean="0">
                <a:latin typeface="Arial Narrow" panose="020B0606020202030204" pitchFamily="34" charset="0"/>
              </a:rPr>
              <a:t>electricidade</a:t>
            </a:r>
            <a:r>
              <a:rPr lang="pt-PT" sz="1400" dirty="0" smtClean="0">
                <a:latin typeface="Arial Narrow" panose="020B0606020202030204" pitchFamily="34" charset="0"/>
              </a:rPr>
              <a:t> nas suas lojas.</a:t>
            </a:r>
          </a:p>
          <a:p>
            <a:pPr marL="285750" indent="-285750">
              <a:buFontTx/>
              <a:buChar char="-"/>
            </a:pPr>
            <a:r>
              <a:rPr lang="pt-PT" sz="1400" dirty="0" smtClean="0">
                <a:latin typeface="Arial Narrow" panose="020B0606020202030204" pitchFamily="34" charset="0"/>
              </a:rPr>
              <a:t>Insegurança não parece ser uma preocupação diária dos proprietários de </a:t>
            </a:r>
          </a:p>
          <a:p>
            <a:r>
              <a:rPr lang="pt-PT" sz="1400" dirty="0" smtClean="0">
                <a:latin typeface="Arial Narrow" panose="020B0606020202030204" pitchFamily="34" charset="0"/>
              </a:rPr>
              <a:t>negócios</a:t>
            </a:r>
            <a:endParaRPr lang="pt-PT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3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11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74903" y="941291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>
                <a:latin typeface="Arial Narrow" panose="020B0606020202030204" pitchFamily="34" charset="0"/>
              </a:rPr>
              <a:t>D. Determinantes </a:t>
            </a:r>
            <a:r>
              <a:rPr lang="pt-P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 Uso do POS</a:t>
            </a:r>
            <a:r>
              <a:rPr lang="pt-PT" b="1" dirty="0">
                <a:latin typeface="Arial Narrow" panose="020B0606020202030204" pitchFamily="34" charset="0"/>
              </a:rPr>
              <a:t> pelos </a:t>
            </a:r>
            <a:r>
              <a:rPr lang="pt-PT" b="1" dirty="0" smtClean="0">
                <a:latin typeface="Arial Narrow" panose="020B0606020202030204" pitchFamily="34" charset="0"/>
              </a:rPr>
              <a:t>Empresários 	</a:t>
            </a:r>
            <a:endParaRPr lang="pt-PT" i="1" dirty="0">
              <a:solidFill>
                <a:srgbClr val="FF0000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60337"/>
              </p:ext>
            </p:extLst>
          </p:nvPr>
        </p:nvGraphicFramePr>
        <p:xfrm>
          <a:off x="374903" y="1590040"/>
          <a:ext cx="4522217" cy="252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988783"/>
              </p:ext>
            </p:extLst>
          </p:nvPr>
        </p:nvGraphicFramePr>
        <p:xfrm>
          <a:off x="374903" y="4333240"/>
          <a:ext cx="4512057" cy="2524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Rectangle 13"/>
          <p:cNvSpPr/>
          <p:nvPr/>
        </p:nvSpPr>
        <p:spPr>
          <a:xfrm>
            <a:off x="5140960" y="1209498"/>
            <a:ext cx="6939280" cy="579389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R="0" lv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pt-PT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 dos determinantes: </a:t>
            </a:r>
            <a:r>
              <a:rPr lang="pt-PT" sz="12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Tipo de negócio, tamanho do negócio, estabilidade, </a:t>
            </a:r>
            <a:r>
              <a:rPr lang="pt-PT" sz="1200" b="1" i="1" dirty="0" err="1">
                <a:solidFill>
                  <a:srgbClr val="FF0000"/>
                </a:solidFill>
                <a:latin typeface="Arial Narrow" panose="020B0606020202030204" pitchFamily="34" charset="0"/>
              </a:rPr>
              <a:t>electricidade</a:t>
            </a:r>
            <a:r>
              <a:rPr lang="pt-PT" sz="12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 e </a:t>
            </a:r>
            <a:r>
              <a:rPr lang="pt-PT" sz="12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segurança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utilização de POS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pelos empresários de pequenas empresas em Maputo e Matola aumenta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cerca de 11 e 12 pontos percentuais quando se trata de negócios nas áreas de vendas de material de construção e vendas de peças de automóveis,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respectivamente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PT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se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 de negócios de vendas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grosso,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pouco provável a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adopção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POS, resultado este inesperado pois constitui um negócio que em princípio envolve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transacções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avultadas de dinheiro. </a:t>
            </a:r>
            <a:endParaRPr lang="pt-PT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pt-PT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tamanho e a estabilidade do negócio estão positivamente correlacionados com a probabilidade de aceitação de pagamentos por via POS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PT" sz="11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(empregar um trabalhador adicional aumenta a probabilidade em 8.8% e o aumento de 1% no investimento inicial  e despesas mensais aumentam a probabilidade em 1.7% e 4.5%, </a:t>
            </a:r>
            <a:r>
              <a:rPr lang="pt-PT" sz="1100" i="1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respectivamente</a:t>
            </a:r>
            <a:r>
              <a:rPr lang="pt-PT" sz="110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pt-PT" sz="14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utilização de </a:t>
            </a:r>
            <a:r>
              <a:rPr lang="pt-PT" sz="14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electricidade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iluminação (</a:t>
            </a:r>
            <a:r>
              <a:rPr lang="pt-PT" sz="1050" i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do quão bem estabelecida a empresa está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aumenta as chances de uso de POS em cerca de 11 pontos percentuais. </a:t>
            </a:r>
            <a:r>
              <a:rPr lang="pt-PT" sz="14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PT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além disso, constata-se que, o aumento da insegurança em relação aos roubos nos estabelecimentos de negócios aumenta a probabilidade de uso de POS. </a:t>
            </a:r>
            <a:endParaRPr lang="en-US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46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12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74903" y="1015984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Arial Narrow" panose="020B0606020202030204" pitchFamily="34" charset="0"/>
              </a:rPr>
              <a:t>E</a:t>
            </a:r>
            <a:r>
              <a:rPr lang="pt-PT" b="1" dirty="0" smtClean="0">
                <a:latin typeface="Arial Narrow" panose="020B0606020202030204" pitchFamily="34" charset="0"/>
              </a:rPr>
              <a:t>. Determinantes </a:t>
            </a:r>
            <a:r>
              <a:rPr lang="pt-PT" b="1" dirty="0">
                <a:latin typeface="Arial Narrow" panose="020B0606020202030204" pitchFamily="34" charset="0"/>
              </a:rPr>
              <a:t>do </a:t>
            </a:r>
            <a:r>
              <a:rPr lang="pt-P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Uso de Mobile </a:t>
            </a:r>
            <a:r>
              <a:rPr lang="pt-PT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Banking</a:t>
            </a:r>
            <a:r>
              <a:rPr lang="pt-P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pt-PT" b="1" dirty="0">
                <a:latin typeface="Arial Narrow" panose="020B0606020202030204" pitchFamily="34" charset="0"/>
              </a:rPr>
              <a:t>pelos Empresários</a:t>
            </a:r>
            <a:r>
              <a:rPr lang="pt-PT" b="1" dirty="0" smtClean="0">
                <a:latin typeface="Arial Narrow" panose="020B0606020202030204" pitchFamily="34" charset="0"/>
              </a:rPr>
              <a:t>	</a:t>
            </a:r>
            <a:endParaRPr lang="pt-PT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065518"/>
              </p:ext>
            </p:extLst>
          </p:nvPr>
        </p:nvGraphicFramePr>
        <p:xfrm>
          <a:off x="145414" y="1612952"/>
          <a:ext cx="4131946" cy="288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211194"/>
              </p:ext>
            </p:extLst>
          </p:nvPr>
        </p:nvGraphicFramePr>
        <p:xfrm>
          <a:off x="137160" y="4465955"/>
          <a:ext cx="4150360" cy="225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angle 10"/>
          <p:cNvSpPr/>
          <p:nvPr/>
        </p:nvSpPr>
        <p:spPr>
          <a:xfrm>
            <a:off x="4399280" y="1599098"/>
            <a:ext cx="7650480" cy="526297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14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Conclusão: </a:t>
            </a:r>
            <a:r>
              <a:rPr lang="pt-PT" sz="1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Literacia , local de nascimento, existência de conta bancária</a:t>
            </a:r>
            <a:r>
              <a:rPr lang="pt-PT" sz="1400" i="1" dirty="0">
                <a:solidFill>
                  <a:srgbClr val="FF0000"/>
                </a:solidFill>
                <a:latin typeface="Arial Narrow" panose="020B0606020202030204" pitchFamily="34" charset="0"/>
              </a:rPr>
              <a:t>	</a:t>
            </a:r>
            <a:endParaRPr lang="pt-PT" sz="1400" i="1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PT" sz="15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estudo revela que, nascer fora de Moçambique (ser estrangeiro) reduz a probabilidade de utilização de Mobile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 os anos de educação aumenta ligeiramente o uso deste meio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electrónico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pagamento</a:t>
            </a: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PT" sz="15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características dos negócios não parecem influenciar a utilização do sistema de Mobile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apenas o facto </a:t>
            </a: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 negócio os empresários importarem os 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produtos que vendem e a existência ou não de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electricidade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é que </a:t>
            </a: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influenciam.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PT" sz="15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estudo sugere que o grupo de pessoas com mais probabilidade de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adoptar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sistema de pagamentos Mobile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são os empresários nascidos em Moçambique, mas fora de </a:t>
            </a: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Maputo.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pt-PT" sz="15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Possuir uma conta bancária provoca um aumento de 3.5 pontos percentuais sobre a probabilidade de aceitar Mobile </a:t>
            </a:r>
            <a:r>
              <a:rPr lang="pt-PT" sz="15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Banking</a:t>
            </a:r>
            <a:r>
              <a:rPr lang="pt-PT" sz="15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que é natural supor pois o sistema exige a detenção de uma conta bancária</a:t>
            </a:r>
            <a:r>
              <a:rPr lang="pt-PT" sz="15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02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13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74903" y="1015984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Arial Narrow" panose="020B0606020202030204" pitchFamily="34" charset="0"/>
              </a:rPr>
              <a:t>F</a:t>
            </a:r>
            <a:r>
              <a:rPr lang="pt-PT" b="1" dirty="0" smtClean="0">
                <a:latin typeface="Arial Narrow" panose="020B0606020202030204" pitchFamily="34" charset="0"/>
              </a:rPr>
              <a:t>. Determinantes </a:t>
            </a:r>
            <a:r>
              <a:rPr lang="pt-PT" b="1" dirty="0">
                <a:latin typeface="Arial Narrow" panose="020B0606020202030204" pitchFamily="34" charset="0"/>
              </a:rPr>
              <a:t>do </a:t>
            </a:r>
            <a:r>
              <a:rPr lang="pt-P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Uso de Mobile </a:t>
            </a:r>
            <a:r>
              <a:rPr lang="pt-P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Money </a:t>
            </a:r>
            <a:r>
              <a:rPr lang="pt-PT" b="1" dirty="0">
                <a:latin typeface="Arial Narrow" panose="020B0606020202030204" pitchFamily="34" charset="0"/>
              </a:rPr>
              <a:t>pelos </a:t>
            </a:r>
            <a:r>
              <a:rPr lang="pt-PT" b="1" dirty="0" smtClean="0">
                <a:latin typeface="Arial Narrow" panose="020B0606020202030204" pitchFamily="34" charset="0"/>
              </a:rPr>
              <a:t>Empresários</a:t>
            </a:r>
          </a:p>
        </p:txBody>
      </p:sp>
      <p:sp>
        <p:nvSpPr>
          <p:cNvPr id="8" name="Rectangle 7"/>
          <p:cNvSpPr/>
          <p:nvPr/>
        </p:nvSpPr>
        <p:spPr>
          <a:xfrm>
            <a:off x="5181600" y="1841242"/>
            <a:ext cx="6827520" cy="5016758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PT" sz="1600" b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Conclusão: </a:t>
            </a:r>
            <a:r>
              <a:rPr lang="pt-PT" sz="1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Frequência </a:t>
            </a:r>
            <a:r>
              <a:rPr lang="pt-PT" sz="16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de uso de telemóveis, localização do negócio e detenção de conta </a:t>
            </a:r>
            <a:r>
              <a:rPr lang="pt-PT" sz="1600" b="1" i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bancária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As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características dos empresários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contam na utilização do </a:t>
            </a:r>
            <a:r>
              <a:rPr lang="pt-PT" sz="1600" i="1" dirty="0">
                <a:latin typeface="Arial Narrow" panose="020B0606020202030204" pitchFamily="34" charset="0"/>
                <a:ea typeface="Calibri" panose="020F0502020204030204" pitchFamily="34" charset="0"/>
              </a:rPr>
              <a:t>Mobile </a:t>
            </a:r>
            <a:r>
              <a:rPr lang="pt-PT" sz="1600" i="1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Money.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Contrariamente, as características dos negócios não influenciam.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O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aumento em uma unidade (na escala de 1 a 5) da frequência do uso de telemóveis, aumenta as chances de aceitação do pagamento via Mobile Money em 6.3 pontos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percentuais.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A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s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mulheres empresárias são menos prováveis de </a:t>
            </a:r>
            <a:r>
              <a:rPr lang="pt-PT" sz="1600" dirty="0" err="1">
                <a:latin typeface="Arial Narrow" panose="020B0606020202030204" pitchFamily="34" charset="0"/>
                <a:ea typeface="Calibri" panose="020F0502020204030204" pitchFamily="34" charset="0"/>
              </a:rPr>
              <a:t>adoptarem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 este sistema, e a idade tem um impacto negativo no uso de Mobile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Money.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Existe maior probabilidade que os negócios localizados em Maputo </a:t>
            </a:r>
            <a:r>
              <a:rPr lang="pt-PT" sz="1600" dirty="0" err="1">
                <a:latin typeface="Arial Narrow" panose="020B0606020202030204" pitchFamily="34" charset="0"/>
                <a:ea typeface="Calibri" panose="020F0502020204030204" pitchFamily="34" charset="0"/>
              </a:rPr>
              <a:t>adoptem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 o sistema de Mobile Money em relação aos situados na Matola, e que ser imigrante reduz as chances de uso deste sistema em 6.3 pontos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percentuais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E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xistência </a:t>
            </a:r>
            <a:r>
              <a:rPr lang="pt-PT" sz="1600" dirty="0">
                <a:latin typeface="Arial Narrow" panose="020B0606020202030204" pitchFamily="34" charset="0"/>
                <a:ea typeface="Calibri" panose="020F0502020204030204" pitchFamily="34" charset="0"/>
              </a:rPr>
              <a:t>de um impacto positivo entre a detenção de uma conta bancária e utilização de Mobile </a:t>
            </a:r>
            <a:r>
              <a:rPr lang="pt-PT" sz="16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Money.</a:t>
            </a: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922217"/>
              </p:ext>
            </p:extLst>
          </p:nvPr>
        </p:nvGraphicFramePr>
        <p:xfrm>
          <a:off x="110742" y="2087185"/>
          <a:ext cx="4938777" cy="351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15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14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171703" y="1044852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PT" b="1" dirty="0">
                <a:latin typeface="Arial Narrow" panose="020B0606020202030204" pitchFamily="34" charset="0"/>
              </a:rPr>
              <a:t>G</a:t>
            </a:r>
            <a:r>
              <a:rPr lang="pt-PT" b="1" dirty="0" smtClean="0">
                <a:latin typeface="Arial Narrow" panose="020B0606020202030204" pitchFamily="34" charset="0"/>
              </a:rPr>
              <a:t>. </a:t>
            </a:r>
            <a:r>
              <a:rPr lang="pt-PT" b="1" dirty="0">
                <a:latin typeface="Arial Narrow" panose="020B0606020202030204" pitchFamily="34" charset="0"/>
              </a:rPr>
              <a:t>Utilização de </a:t>
            </a:r>
            <a:r>
              <a:rPr lang="pt-PT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Outros Meios Alternativos</a:t>
            </a:r>
            <a:r>
              <a:rPr lang="pt-PT" b="1" dirty="0">
                <a:latin typeface="Arial Narrow" panose="020B0606020202030204" pitchFamily="34" charset="0"/>
              </a:rPr>
              <a:t> de Pagamento (Cheques</a:t>
            </a:r>
            <a:r>
              <a:rPr lang="pt-PT" b="1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7992" y="1656576"/>
            <a:ext cx="10805160" cy="520142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Se os empresários tem mais idade, eles estão mais propensos a utilização de cheques e POS em substituição de pagamentos em dinheiro. A 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cada aumento de idade, as chances de utilização de cheques aumenta em 8 pontos percentuais e POS em 3 pontos percentuais. </a:t>
            </a:r>
          </a:p>
          <a:p>
            <a:pPr algn="just"/>
            <a:endParaRPr lang="pt-PT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A educação tem </a:t>
            </a:r>
            <a:r>
              <a:rPr lang="pt-PT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um 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efeito positivo sobre o uso dos cheques e POS em relação ao numerário, sendo que o aumento dos anos de educação aumenta a probabilidade de uso de cheques em um </a:t>
            </a:r>
            <a:r>
              <a:rPr lang="pt-PT" sz="2000" dirty="0" err="1">
                <a:latin typeface="Arial Narrow" panose="020B0606020202030204" pitchFamily="34" charset="0"/>
                <a:ea typeface="Calibri" panose="020F0502020204030204" pitchFamily="34" charset="0"/>
              </a:rPr>
              <a:t>factor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 de 1.93 e POS em 1.22, mantendo outras variáveis constantes</a:t>
            </a:r>
            <a:r>
              <a:rPr lang="pt-PT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.</a:t>
            </a:r>
          </a:p>
          <a:p>
            <a:pPr lvl="0" algn="just"/>
            <a:r>
              <a:rPr lang="pt-PT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Os negócios localizados em Maputo são muito mais propensos em usar os cheques do que numerário, e os negócios de vendas de habitação e artigos de decoração têm as maiores probabilidades de utilização de cheques e POS em relação ao numerário, por um </a:t>
            </a:r>
            <a:r>
              <a:rPr lang="pt-PT" sz="2000" dirty="0" err="1">
                <a:latin typeface="Arial Narrow" panose="020B0606020202030204" pitchFamily="34" charset="0"/>
                <a:ea typeface="Calibri" panose="020F0502020204030204" pitchFamily="34" charset="0"/>
              </a:rPr>
              <a:t>factor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 de 4.7 e 10.1 </a:t>
            </a:r>
            <a:r>
              <a:rPr lang="pt-PT" sz="2000" dirty="0" err="1">
                <a:latin typeface="Arial Narrow" panose="020B0606020202030204" pitchFamily="34" charset="0"/>
                <a:ea typeface="Calibri" panose="020F0502020204030204" pitchFamily="34" charset="0"/>
              </a:rPr>
              <a:t>respectivamente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, mantendo as outras variáveis constantes. </a:t>
            </a:r>
            <a:endParaRPr lang="pt-PT" sz="200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20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2000" dirty="0" smtClean="0">
                <a:latin typeface="Arial Narrow" panose="020B0606020202030204" pitchFamily="34" charset="0"/>
                <a:ea typeface="Calibri" panose="020F0502020204030204" pitchFamily="34" charset="0"/>
              </a:rPr>
              <a:t>Um valor </a:t>
            </a:r>
            <a:r>
              <a:rPr lang="pt-PT" sz="2000" dirty="0">
                <a:latin typeface="Arial Narrow" panose="020B0606020202030204" pitchFamily="34" charset="0"/>
                <a:ea typeface="Calibri" panose="020F0502020204030204" pitchFamily="34" charset="0"/>
              </a:rPr>
              <a:t>elevado das despesas dos negócios aumenta a probabilidade de substituição do numerário por meios alternativos de pagamentos.</a:t>
            </a:r>
            <a:endParaRPr lang="en-US" sz="20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V. CONCLUSÕES E RECOMENDAÇÕES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15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97992" y="1381552"/>
            <a:ext cx="11244580" cy="533992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t-PT" sz="1550" dirty="0">
                <a:latin typeface="Arial Narrow" panose="020B0606020202030204" pitchFamily="34" charset="0"/>
              </a:rPr>
              <a:t>D</a:t>
            </a:r>
            <a:r>
              <a:rPr lang="pt-PT" sz="1550" dirty="0" smtClean="0">
                <a:latin typeface="Arial Narrow" panose="020B0606020202030204" pitchFamily="34" charset="0"/>
              </a:rPr>
              <a:t>evem </a:t>
            </a:r>
            <a:r>
              <a:rPr lang="pt-PT" sz="1550" dirty="0">
                <a:latin typeface="Arial Narrow" panose="020B0606020202030204" pitchFamily="34" charset="0"/>
              </a:rPr>
              <a:t>ser distinguidos os conceitos de </a:t>
            </a:r>
            <a:r>
              <a:rPr lang="pt-PT" sz="1550" b="1" dirty="0">
                <a:latin typeface="Arial Narrow" panose="020B0606020202030204" pitchFamily="34" charset="0"/>
              </a:rPr>
              <a:t>acesso</a:t>
            </a:r>
            <a:r>
              <a:rPr lang="pt-PT" sz="1550" dirty="0">
                <a:latin typeface="Arial Narrow" panose="020B0606020202030204" pitchFamily="34" charset="0"/>
              </a:rPr>
              <a:t> e do </a:t>
            </a:r>
            <a:r>
              <a:rPr lang="pt-PT" sz="1550" b="1" dirty="0">
                <a:latin typeface="Arial Narrow" panose="020B0606020202030204" pitchFamily="34" charset="0"/>
              </a:rPr>
              <a:t>uso</a:t>
            </a:r>
            <a:r>
              <a:rPr lang="pt-PT" sz="1550" dirty="0">
                <a:latin typeface="Arial Narrow" panose="020B0606020202030204" pitchFamily="34" charset="0"/>
              </a:rPr>
              <a:t> dos serviços financeiros em </a:t>
            </a:r>
            <a:r>
              <a:rPr lang="pt-PT" sz="1550" dirty="0" smtClean="0">
                <a:latin typeface="Arial Narrow" panose="020B0606020202030204" pitchFamily="34" charset="0"/>
              </a:rPr>
              <a:t>Moçambique, pois a questão de acesso não se coloca no seio dos empresários Moçambicanos (cerca de 75% dos respondentes tem pelo menos uma conta bancária), mas, apenas 26% fazem uso, e a grande maioria não o faz por desconhecimento do funcionamento do sistema (fraca literacia é um problema tanto do lado do empresário como do cliente).</a:t>
            </a: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endParaRPr lang="pt-PT" sz="1550" dirty="0" smtClean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550" dirty="0" smtClean="0">
                <a:latin typeface="Arial Narrow" panose="020B0606020202030204" pitchFamily="34" charset="0"/>
              </a:rPr>
              <a:t>Determinantes da </a:t>
            </a:r>
            <a:r>
              <a:rPr lang="pt-PT" sz="1550" dirty="0" err="1" smtClean="0">
                <a:latin typeface="Arial Narrow" panose="020B0606020202030204" pitchFamily="34" charset="0"/>
              </a:rPr>
              <a:t>adopção</a:t>
            </a:r>
            <a:r>
              <a:rPr lang="pt-PT" sz="1550" dirty="0" smtClean="0">
                <a:latin typeface="Arial Narrow" panose="020B0606020202030204" pitchFamily="34" charset="0"/>
              </a:rPr>
              <a:t> dos meios </a:t>
            </a:r>
            <a:r>
              <a:rPr lang="pt-PT" sz="1550" dirty="0" err="1" smtClean="0">
                <a:latin typeface="Arial Narrow" panose="020B0606020202030204" pitchFamily="34" charset="0"/>
              </a:rPr>
              <a:t>electrónicos</a:t>
            </a:r>
            <a:r>
              <a:rPr lang="pt-PT" sz="1550" dirty="0" smtClean="0">
                <a:latin typeface="Arial Narrow" panose="020B0606020202030204" pitchFamily="34" charset="0"/>
              </a:rPr>
              <a:t> de Pagamentos:</a:t>
            </a:r>
          </a:p>
          <a:p>
            <a:pPr algn="just"/>
            <a:endParaRPr lang="pt-PT" sz="155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550" dirty="0" smtClean="0">
                <a:latin typeface="Arial Narrow" panose="020B0606020202030204" pitchFamily="34" charset="0"/>
              </a:rPr>
              <a:t>	Dos empresários moçambicanos em Maputo e Matola que tem </a:t>
            </a:r>
            <a:r>
              <a:rPr lang="pt-PT" sz="1550" dirty="0" err="1" smtClean="0">
                <a:latin typeface="Arial Narrow" panose="020B0606020202030204" pitchFamily="34" charset="0"/>
              </a:rPr>
              <a:t>adoptado</a:t>
            </a:r>
            <a:r>
              <a:rPr lang="pt-PT" sz="1550" dirty="0" smtClean="0">
                <a:latin typeface="Arial Narrow" panose="020B0606020202030204" pitchFamily="34" charset="0"/>
              </a:rPr>
              <a:t> os sistemas </a:t>
            </a:r>
            <a:r>
              <a:rPr lang="pt-PT" sz="1550" dirty="0" err="1">
                <a:latin typeface="Arial Narrow" panose="020B0606020202030204" pitchFamily="34" charset="0"/>
              </a:rPr>
              <a:t>electrónicos</a:t>
            </a:r>
            <a:r>
              <a:rPr lang="pt-PT" sz="1550" dirty="0">
                <a:latin typeface="Arial Narrow" panose="020B0606020202030204" pitchFamily="34" charset="0"/>
              </a:rPr>
              <a:t> de pagamento mais </a:t>
            </a:r>
            <a:r>
              <a:rPr lang="pt-PT" sz="1550" dirty="0" smtClean="0">
                <a:latin typeface="Arial Narrow" panose="020B0606020202030204" pitchFamily="34" charset="0"/>
              </a:rPr>
              <a:t>precisamente 	o </a:t>
            </a:r>
            <a:r>
              <a:rPr lang="pt-PT" sz="1550" dirty="0">
                <a:latin typeface="Arial Narrow" panose="020B0606020202030204" pitchFamily="34" charset="0"/>
              </a:rPr>
              <a:t>POS, a percentagem dos respondentes satisfeitos com os serviços (isto é, que nunca enfrentaram problemas) é </a:t>
            </a:r>
            <a:r>
              <a:rPr lang="pt-PT" sz="1550" dirty="0" smtClean="0">
                <a:latin typeface="Arial Narrow" panose="020B0606020202030204" pitchFamily="34" charset="0"/>
              </a:rPr>
              <a:t>bastante elevada </a:t>
            </a:r>
            <a:r>
              <a:rPr lang="pt-PT" sz="1550" dirty="0">
                <a:latin typeface="Arial Narrow" panose="020B0606020202030204" pitchFamily="34" charset="0"/>
              </a:rPr>
              <a:t>em </a:t>
            </a:r>
            <a:r>
              <a:rPr lang="pt-PT" sz="1550" dirty="0" smtClean="0">
                <a:latin typeface="Arial Narrow" panose="020B0606020202030204" pitchFamily="34" charset="0"/>
              </a:rPr>
              <a:t>	relação </a:t>
            </a:r>
            <a:r>
              <a:rPr lang="pt-PT" sz="1550" dirty="0">
                <a:latin typeface="Arial Narrow" panose="020B0606020202030204" pitchFamily="34" charset="0"/>
              </a:rPr>
              <a:t>aos insatisfeitos. </a:t>
            </a:r>
            <a:r>
              <a:rPr lang="pt-PT" sz="1550" dirty="0" smtClean="0">
                <a:latin typeface="Arial Narrow" panose="020B0606020202030204" pitchFamily="34" charset="0"/>
              </a:rPr>
              <a:t>No entanto, mostram como fraquezas a </a:t>
            </a:r>
            <a:r>
              <a:rPr lang="pt-PT" sz="1550" dirty="0">
                <a:latin typeface="Arial Narrow" panose="020B0606020202030204" pitchFamily="34" charset="0"/>
              </a:rPr>
              <a:t>existência de altas comissões e burocracia </a:t>
            </a:r>
            <a:r>
              <a:rPr lang="pt-PT" sz="1550" dirty="0" smtClean="0">
                <a:latin typeface="Arial Narrow" panose="020B0606020202030204" pitchFamily="34" charset="0"/>
              </a:rPr>
              <a:t>excessiva </a:t>
            </a:r>
            <a:r>
              <a:rPr lang="pt-PT" sz="1550" dirty="0">
                <a:latin typeface="Arial Narrow" panose="020B0606020202030204" pitchFamily="34" charset="0"/>
              </a:rPr>
              <a:t>na </a:t>
            </a:r>
            <a:r>
              <a:rPr lang="pt-PT" sz="1550" dirty="0" smtClean="0">
                <a:latin typeface="Arial Narrow" panose="020B0606020202030204" pitchFamily="34" charset="0"/>
              </a:rPr>
              <a:t>oferta </a:t>
            </a:r>
            <a:r>
              <a:rPr lang="pt-PT" sz="1550" dirty="0">
                <a:latin typeface="Arial Narrow" panose="020B0606020202030204" pitchFamily="34" charset="0"/>
              </a:rPr>
              <a:t>dos </a:t>
            </a:r>
            <a:r>
              <a:rPr lang="pt-PT" sz="1550" dirty="0" smtClean="0">
                <a:latin typeface="Arial Narrow" panose="020B0606020202030204" pitchFamily="34" charset="0"/>
              </a:rPr>
              <a:t>	serviços </a:t>
            </a:r>
            <a:r>
              <a:rPr lang="pt-PT" sz="1550" dirty="0">
                <a:latin typeface="Arial Narrow" panose="020B0606020202030204" pitchFamily="34" charset="0"/>
              </a:rPr>
              <a:t>e produtos </a:t>
            </a:r>
            <a:r>
              <a:rPr lang="pt-PT" sz="1550" dirty="0" smtClean="0">
                <a:latin typeface="Arial Narrow" panose="020B0606020202030204" pitchFamily="34" charset="0"/>
              </a:rPr>
              <a:t>financeiros.</a:t>
            </a:r>
          </a:p>
          <a:p>
            <a:pPr algn="just"/>
            <a:endParaRPr lang="pt-PT" sz="1550" dirty="0">
              <a:latin typeface="Arial Narrow" panose="020B0606020202030204" pitchFamily="34" charset="0"/>
            </a:endParaRPr>
          </a:p>
          <a:p>
            <a:pPr algn="just"/>
            <a:r>
              <a:rPr lang="pt-PT" sz="1550" dirty="0" smtClean="0">
                <a:latin typeface="Arial Narrow" panose="020B0606020202030204" pitchFamily="34" charset="0"/>
              </a:rPr>
              <a:t>	Por outro lado, os empresários inquiridos que não </a:t>
            </a:r>
            <a:r>
              <a:rPr lang="pt-PT" sz="1550" dirty="0" err="1" smtClean="0">
                <a:latin typeface="Arial Narrow" panose="020B0606020202030204" pitchFamily="34" charset="0"/>
              </a:rPr>
              <a:t>adoptam</a:t>
            </a:r>
            <a:r>
              <a:rPr lang="pt-PT" sz="1550" dirty="0" smtClean="0">
                <a:latin typeface="Arial Narrow" panose="020B0606020202030204" pitchFamily="34" charset="0"/>
              </a:rPr>
              <a:t> os sistemas </a:t>
            </a:r>
            <a:r>
              <a:rPr lang="pt-PT" sz="1550" dirty="0" err="1" smtClean="0">
                <a:latin typeface="Arial Narrow" panose="020B0606020202030204" pitchFamily="34" charset="0"/>
              </a:rPr>
              <a:t>electrónicos</a:t>
            </a:r>
            <a:r>
              <a:rPr lang="pt-PT" sz="1550" dirty="0" smtClean="0">
                <a:latin typeface="Arial Narrow" panose="020B0606020202030204" pitchFamily="34" charset="0"/>
              </a:rPr>
              <a:t> de pagamento apontam de uma maneira geral 	que as principais razões abrangem o desconhecimento do </a:t>
            </a:r>
            <a:r>
              <a:rPr lang="pt-PT" sz="1550" dirty="0">
                <a:latin typeface="Arial Narrow" panose="020B0606020202030204" pitchFamily="34" charset="0"/>
              </a:rPr>
              <a:t>funcionamento ou </a:t>
            </a:r>
            <a:r>
              <a:rPr lang="pt-PT" sz="1550" dirty="0" smtClean="0">
                <a:latin typeface="Arial Narrow" panose="020B0606020202030204" pitchFamily="34" charset="0"/>
              </a:rPr>
              <a:t>de como podem aderir </a:t>
            </a:r>
            <a:r>
              <a:rPr lang="pt-PT" sz="1550" dirty="0">
                <a:latin typeface="Arial Narrow" panose="020B0606020202030204" pitchFamily="34" charset="0"/>
              </a:rPr>
              <a:t>aos serviços e produtos </a:t>
            </a:r>
            <a:r>
              <a:rPr lang="pt-PT" sz="1550" dirty="0" smtClean="0">
                <a:latin typeface="Arial Narrow" panose="020B0606020202030204" pitchFamily="34" charset="0"/>
              </a:rPr>
              <a:t>	</a:t>
            </a:r>
            <a:r>
              <a:rPr lang="pt-PT" sz="1550" dirty="0" err="1" smtClean="0">
                <a:latin typeface="Arial Narrow" panose="020B0606020202030204" pitchFamily="34" charset="0"/>
              </a:rPr>
              <a:t>electrónicos</a:t>
            </a:r>
            <a:r>
              <a:rPr lang="pt-PT" sz="1550" dirty="0">
                <a:latin typeface="Arial Narrow" panose="020B0606020202030204" pitchFamily="34" charset="0"/>
              </a:rPr>
              <a:t> </a:t>
            </a:r>
            <a:r>
              <a:rPr lang="pt-PT" sz="1550" dirty="0" smtClean="0">
                <a:latin typeface="Arial Narrow" panose="020B0606020202030204" pitchFamily="34" charset="0"/>
              </a:rPr>
              <a:t>	de pagamento (realce para Mobile </a:t>
            </a:r>
            <a:r>
              <a:rPr lang="pt-PT" sz="1550" dirty="0" err="1">
                <a:latin typeface="Arial Narrow" panose="020B0606020202030204" pitchFamily="34" charset="0"/>
              </a:rPr>
              <a:t>Banking</a:t>
            </a:r>
            <a:r>
              <a:rPr lang="pt-PT" sz="1550" dirty="0">
                <a:latin typeface="Arial Narrow" panose="020B0606020202030204" pitchFamily="34" charset="0"/>
              </a:rPr>
              <a:t> e Mobile </a:t>
            </a:r>
            <a:r>
              <a:rPr lang="pt-PT" sz="1550" dirty="0" smtClean="0">
                <a:latin typeface="Arial Narrow" panose="020B0606020202030204" pitchFamily="34" charset="0"/>
              </a:rPr>
              <a:t>Money), bem assim a crença de não terem operações suficientes para as suas 	necessidades, a </a:t>
            </a:r>
            <a:r>
              <a:rPr lang="pt-PT" sz="1550" dirty="0">
                <a:latin typeface="Arial Narrow" panose="020B0606020202030204" pitchFamily="34" charset="0"/>
              </a:rPr>
              <a:t>falta de </a:t>
            </a:r>
            <a:r>
              <a:rPr lang="pt-PT" sz="1550" dirty="0" smtClean="0">
                <a:latin typeface="Arial Narrow" panose="020B0606020202030204" pitchFamily="34" charset="0"/>
              </a:rPr>
              <a:t>prática </a:t>
            </a:r>
            <a:r>
              <a:rPr lang="pt-PT" sz="1550" dirty="0">
                <a:latin typeface="Arial Narrow" panose="020B0606020202030204" pitchFamily="34" charset="0"/>
              </a:rPr>
              <a:t>dos clientes em relação ao </a:t>
            </a:r>
            <a:r>
              <a:rPr lang="pt-PT" sz="1550" dirty="0" smtClean="0">
                <a:latin typeface="Arial Narrow" panose="020B0606020202030204" pitchFamily="34" charset="0"/>
              </a:rPr>
              <a:t>sistema e a </a:t>
            </a:r>
            <a:r>
              <a:rPr lang="pt-PT" sz="1550" dirty="0">
                <a:latin typeface="Arial Narrow" panose="020B0606020202030204" pitchFamily="34" charset="0"/>
              </a:rPr>
              <a:t>fraca difusão de informação e falta de </a:t>
            </a:r>
            <a:r>
              <a:rPr lang="pt-PT" sz="1550" dirty="0" smtClean="0">
                <a:latin typeface="Arial Narrow" panose="020B0606020202030204" pitchFamily="34" charset="0"/>
              </a:rPr>
              <a:t>	confiança nestes 	sistemas</a:t>
            </a:r>
            <a:r>
              <a:rPr lang="pt-PT" sz="1550" dirty="0">
                <a:latin typeface="Arial Narrow" panose="020B060602020203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PT" sz="1550" dirty="0" smtClean="0">
              <a:latin typeface="Arial Narrow" panose="020B0606020202030204" pitchFamily="34" charset="0"/>
            </a:endParaRPr>
          </a:p>
          <a:p>
            <a:pPr algn="just"/>
            <a:r>
              <a:rPr lang="pt-PT" sz="1550" dirty="0" smtClean="0">
                <a:latin typeface="Arial Narrow" panose="020B0606020202030204" pitchFamily="34" charset="0"/>
              </a:rPr>
              <a:t>	Quanto </a:t>
            </a:r>
            <a:r>
              <a:rPr lang="pt-PT" sz="1550" dirty="0">
                <a:latin typeface="Arial Narrow" panose="020B0606020202030204" pitchFamily="34" charset="0"/>
              </a:rPr>
              <a:t>aos pagamentos por telemóveis, o problema mais comum que se colocou foi o de mau funcionamento da rede</a:t>
            </a:r>
            <a:r>
              <a:rPr lang="pt-PT" sz="155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pt-BR" sz="1550" dirty="0" smtClean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1550" dirty="0" smtClean="0">
                <a:latin typeface="Arial Narrow" panose="020B0606020202030204" pitchFamily="34" charset="0"/>
              </a:rPr>
              <a:t>Conclui-se que os </a:t>
            </a:r>
            <a:r>
              <a:rPr lang="pt-BR" sz="1550" dirty="0">
                <a:latin typeface="Arial Narrow" panose="020B0606020202030204" pitchFamily="34" charset="0"/>
              </a:rPr>
              <a:t>proprietários </a:t>
            </a:r>
            <a:r>
              <a:rPr lang="pt-BR" sz="1550" dirty="0" smtClean="0">
                <a:latin typeface="Arial Narrow" panose="020B0606020202030204" pitchFamily="34" charset="0"/>
              </a:rPr>
              <a:t>dos negócios devem </a:t>
            </a:r>
            <a:r>
              <a:rPr lang="pt-BR" sz="1550" dirty="0">
                <a:latin typeface="Arial Narrow" panose="020B0606020202030204" pitchFamily="34" charset="0"/>
              </a:rPr>
              <a:t>compreender, primeiro as vantagens para o seu negócio </a:t>
            </a:r>
            <a:r>
              <a:rPr lang="pt-BR" sz="1550" dirty="0" smtClean="0">
                <a:latin typeface="Arial Narrow" panose="020B0606020202030204" pitchFamily="34" charset="0"/>
              </a:rPr>
              <a:t>na utilização destes serviços, em substituição de cash, </a:t>
            </a:r>
            <a:r>
              <a:rPr lang="pt-BR" sz="1550" dirty="0">
                <a:latin typeface="Arial Narrow" panose="020B0606020202030204" pitchFamily="34" charset="0"/>
              </a:rPr>
              <a:t>e </a:t>
            </a:r>
            <a:r>
              <a:rPr lang="pt-BR" sz="1550" dirty="0" smtClean="0">
                <a:latin typeface="Arial Narrow" panose="020B0606020202030204" pitchFamily="34" charset="0"/>
              </a:rPr>
              <a:t>depois obterem e utilizarem </a:t>
            </a:r>
            <a:r>
              <a:rPr lang="pt-BR" sz="1550" dirty="0">
                <a:latin typeface="Arial Narrow" panose="020B0606020202030204" pitchFamily="34" charset="0"/>
              </a:rPr>
              <a:t>o</a:t>
            </a:r>
            <a:r>
              <a:rPr lang="pt-BR" sz="1550" dirty="0" smtClean="0">
                <a:latin typeface="Arial Narrow" panose="020B0606020202030204" pitchFamily="34" charset="0"/>
              </a:rPr>
              <a:t>s </a:t>
            </a:r>
            <a:r>
              <a:rPr lang="pt-BR" sz="1550" dirty="0">
                <a:latin typeface="Arial Narrow" panose="020B0606020202030204" pitchFamily="34" charset="0"/>
              </a:rPr>
              <a:t>serviços </a:t>
            </a:r>
            <a:r>
              <a:rPr lang="pt-BR" sz="1550" dirty="0" err="1" smtClean="0">
                <a:latin typeface="Arial Narrow" panose="020B0606020202030204" pitchFamily="34" charset="0"/>
              </a:rPr>
              <a:t>correctamente</a:t>
            </a:r>
            <a:r>
              <a:rPr lang="pt-BR" sz="1550" dirty="0">
                <a:latin typeface="Arial Narrow" panose="020B0606020202030204" pitchFamily="34" charset="0"/>
              </a:rPr>
              <a:t>. </a:t>
            </a:r>
            <a:r>
              <a:rPr lang="pt-BR" sz="1550" dirty="0" smtClean="0">
                <a:latin typeface="Arial Narrow" panose="020B0606020202030204" pitchFamily="34" charset="0"/>
              </a:rPr>
              <a:t>O mais </a:t>
            </a:r>
            <a:r>
              <a:rPr lang="pt-BR" sz="1550" dirty="0">
                <a:latin typeface="Arial Narrow" panose="020B0606020202030204" pitchFamily="34" charset="0"/>
              </a:rPr>
              <a:t>difícil, </a:t>
            </a:r>
            <a:r>
              <a:rPr lang="pt-BR" sz="1550" dirty="0" smtClean="0">
                <a:latin typeface="Arial Narrow" panose="020B0606020202030204" pitchFamily="34" charset="0"/>
              </a:rPr>
              <a:t>embora necessário, é a mobilização da população </a:t>
            </a:r>
            <a:r>
              <a:rPr lang="pt-BR" sz="1550" dirty="0">
                <a:latin typeface="Arial Narrow" panose="020B0606020202030204" pitchFamily="34" charset="0"/>
              </a:rPr>
              <a:t>para o uso de serviços financeiros formais. Além disso, é necessário melhorar os serviços prestados pelos bancos comerciais</a:t>
            </a:r>
            <a:r>
              <a:rPr lang="pt-BR" sz="1550" dirty="0" smtClean="0">
                <a:latin typeface="Arial Narrow" panose="020B0606020202030204" pitchFamily="34" charset="0"/>
              </a:rPr>
              <a:t>.</a:t>
            </a:r>
            <a:endParaRPr lang="en-US" sz="155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992" y="999888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latin typeface="Arial Narrow" panose="020B0606020202030204" pitchFamily="34" charset="0"/>
              </a:rPr>
              <a:t>Conclusões</a:t>
            </a:r>
            <a:r>
              <a:rPr lang="pt-PT" b="1" dirty="0" smtClean="0"/>
              <a:t>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5123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V. CONCLUSÕES E RECOMENDAÇÕES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16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697992" y="1617065"/>
            <a:ext cx="10805160" cy="4401205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PT" sz="2400" dirty="0" smtClean="0">
                <a:latin typeface="Arial Narrow" panose="020B0606020202030204" pitchFamily="34" charset="0"/>
              </a:rPr>
              <a:t>Para </a:t>
            </a:r>
            <a:r>
              <a:rPr lang="pt-PT" sz="2400" dirty="0">
                <a:latin typeface="Arial Narrow" panose="020B0606020202030204" pitchFamily="34" charset="0"/>
              </a:rPr>
              <a:t>o melhoramento das fraquezas existentes no processo de </a:t>
            </a:r>
            <a:r>
              <a:rPr lang="pt-PT" sz="2400" dirty="0" err="1">
                <a:latin typeface="Arial Narrow" panose="020B0606020202030204" pitchFamily="34" charset="0"/>
              </a:rPr>
              <a:t>adopção</a:t>
            </a:r>
            <a:r>
              <a:rPr lang="pt-PT" sz="2400" dirty="0">
                <a:latin typeface="Arial Narrow" panose="020B0606020202030204" pitchFamily="34" charset="0"/>
              </a:rPr>
              <a:t> e utilização dos meios </a:t>
            </a:r>
            <a:r>
              <a:rPr lang="pt-PT" sz="2400" dirty="0" err="1">
                <a:latin typeface="Arial Narrow" panose="020B0606020202030204" pitchFamily="34" charset="0"/>
              </a:rPr>
              <a:t>electrónicos</a:t>
            </a:r>
            <a:r>
              <a:rPr lang="pt-PT" sz="2400" dirty="0">
                <a:latin typeface="Arial Narrow" panose="020B0606020202030204" pitchFamily="34" charset="0"/>
              </a:rPr>
              <a:t> de pagamento em Moçambique, recomenda-se o seguinte: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just"/>
            <a:endParaRPr lang="en-US" sz="24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t-PT" sz="2400" dirty="0" smtClean="0">
                <a:latin typeface="Arial Narrow" panose="020B0606020202030204" pitchFamily="34" charset="0"/>
              </a:rPr>
              <a:t>A </a:t>
            </a:r>
            <a:r>
              <a:rPr lang="pt-PT" sz="2400" dirty="0">
                <a:latin typeface="Arial Narrow" panose="020B0606020202030204" pitchFamily="34" charset="0"/>
              </a:rPr>
              <a:t>Intervenção do Governo para melhorar a coordenação dos agentes, mais precisamente dos empresários (que estão interessados em maximizar os seus lucros) e os clientes (que procuram a maximização da utilidade), através do fornecimento de informação que poderá influenciar o comportamento das duas partes em relação a </a:t>
            </a:r>
            <a:r>
              <a:rPr lang="pt-PT" sz="2400" dirty="0" err="1">
                <a:latin typeface="Arial Narrow" panose="020B0606020202030204" pitchFamily="34" charset="0"/>
              </a:rPr>
              <a:t>adopção</a:t>
            </a:r>
            <a:r>
              <a:rPr lang="pt-PT" sz="2400" dirty="0">
                <a:latin typeface="Arial Narrow" panose="020B0606020202030204" pitchFamily="34" charset="0"/>
              </a:rPr>
              <a:t> da tecnologia, por meio de leis ou incentivos </a:t>
            </a:r>
            <a:r>
              <a:rPr lang="pt-PT" sz="2400" dirty="0" smtClean="0">
                <a:latin typeface="Arial Narrow" panose="020B0606020202030204" pitchFamily="34" charset="0"/>
              </a:rPr>
              <a:t>económicos; e,</a:t>
            </a:r>
            <a:endParaRPr lang="en-US" sz="2400" dirty="0">
              <a:latin typeface="Arial Narrow" panose="020B0606020202030204" pitchFamily="34" charset="0"/>
            </a:endParaRPr>
          </a:p>
          <a:p>
            <a:pPr algn="just"/>
            <a:endParaRPr lang="en-US" sz="2400" dirty="0">
              <a:latin typeface="Arial Narrow" panose="020B060602020203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pt-PT" sz="2400" dirty="0">
                <a:latin typeface="Arial Narrow" panose="020B0606020202030204" pitchFamily="34" charset="0"/>
              </a:rPr>
              <a:t>Reduzir a morosidade por parte dos bancos comerciais no processo de adesão aos serviços de pagamentos </a:t>
            </a:r>
            <a:r>
              <a:rPr lang="pt-PT" sz="2400" dirty="0" err="1">
                <a:latin typeface="Arial Narrow" panose="020B0606020202030204" pitchFamily="34" charset="0"/>
              </a:rPr>
              <a:t>electrónicos</a:t>
            </a:r>
            <a:r>
              <a:rPr lang="pt-PT" sz="2400" dirty="0">
                <a:latin typeface="Arial Narrow" panose="020B0606020202030204" pitchFamily="34" charset="0"/>
              </a:rPr>
              <a:t> (instalação de </a:t>
            </a:r>
            <a:r>
              <a:rPr lang="pt-PT" sz="2400" dirty="0" err="1">
                <a:latin typeface="Arial Narrow" panose="020B0606020202030204" pitchFamily="34" charset="0"/>
              </a:rPr>
              <a:t>POS´s</a:t>
            </a:r>
            <a:r>
              <a:rPr lang="pt-PT" sz="2400" dirty="0">
                <a:latin typeface="Arial Narrow" panose="020B0606020202030204" pitchFamily="34" charset="0"/>
              </a:rPr>
              <a:t>);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992" y="1084970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latin typeface="Arial Narrow" panose="020B0606020202030204" pitchFamily="34" charset="0"/>
              </a:rPr>
              <a:t>Recomendações</a:t>
            </a:r>
          </a:p>
        </p:txBody>
      </p:sp>
    </p:spTree>
    <p:extLst>
      <p:ext uri="{BB962C8B-B14F-4D97-AF65-F5344CB8AC3E}">
        <p14:creationId xmlns:p14="http://schemas.microsoft.com/office/powerpoint/2010/main" val="315565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17</a:t>
            </a:fld>
            <a:endParaRPr lang="pt-PT"/>
          </a:p>
        </p:txBody>
      </p:sp>
      <p:sp>
        <p:nvSpPr>
          <p:cNvPr id="8" name="Rectangle 7"/>
          <p:cNvSpPr/>
          <p:nvPr/>
        </p:nvSpPr>
        <p:spPr>
          <a:xfrm>
            <a:off x="816864" y="3303065"/>
            <a:ext cx="10805160" cy="707886"/>
          </a:xfrm>
          <a:prstGeom prst="rect">
            <a:avLst/>
          </a:prstGeom>
          <a:ln w="127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pt-P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Obrigada pela Atenção!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70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ESTRUTURA DE APRESENTAÇÃO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7280"/>
            <a:ext cx="12192000" cy="5760720"/>
          </a:xfrm>
          <a:ln w="28575">
            <a:noFill/>
          </a:ln>
        </p:spPr>
        <p:txBody>
          <a:bodyPr>
            <a:normAutofit/>
          </a:bodyPr>
          <a:lstStyle/>
          <a:p>
            <a:pPr marL="1428750" lvl="2" indent="-514350" algn="just">
              <a:lnSpc>
                <a:spcPct val="150000"/>
              </a:lnSpc>
              <a:buAutoNum type="romanUcPeriod"/>
            </a:pPr>
            <a:endParaRPr lang="pt-PT" sz="2400" b="1" dirty="0" smtClean="0">
              <a:latin typeface="Arial Narrow" panose="020B0606020202030204" pitchFamily="34" charset="0"/>
            </a:endParaRPr>
          </a:p>
          <a:p>
            <a:pPr marL="1428750" lvl="2" indent="-514350" algn="just">
              <a:lnSpc>
                <a:spcPct val="150000"/>
              </a:lnSpc>
              <a:buAutoNum type="romanUcPeriod"/>
            </a:pPr>
            <a:r>
              <a:rPr lang="pt-PT" sz="2400" b="1" dirty="0" smtClean="0">
                <a:latin typeface="Arial Narrow" panose="020B0606020202030204" pitchFamily="34" charset="0"/>
              </a:rPr>
              <a:t>Introdução</a:t>
            </a:r>
          </a:p>
          <a:p>
            <a:pPr marL="1428750" lvl="2" indent="-514350" algn="just">
              <a:lnSpc>
                <a:spcPct val="150000"/>
              </a:lnSpc>
              <a:buAutoNum type="romanUcPeriod"/>
            </a:pPr>
            <a:r>
              <a:rPr lang="pt-PT" sz="2400" b="1" dirty="0" smtClean="0">
                <a:latin typeface="Arial Narrow" panose="020B0606020202030204" pitchFamily="34" charset="0"/>
              </a:rPr>
              <a:t>Apresentação Sumária de Literatura</a:t>
            </a:r>
          </a:p>
          <a:p>
            <a:pPr marL="1428750" lvl="2" indent="-514350" algn="just">
              <a:lnSpc>
                <a:spcPct val="150000"/>
              </a:lnSpc>
              <a:buAutoNum type="romanUcPeriod"/>
            </a:pPr>
            <a:r>
              <a:rPr lang="pt-PT" sz="2400" b="1" dirty="0" smtClean="0">
                <a:latin typeface="Arial Narrow" panose="020B0606020202030204" pitchFamily="34" charset="0"/>
              </a:rPr>
              <a:t>Metodologia</a:t>
            </a:r>
          </a:p>
          <a:p>
            <a:pPr marL="1428750" lvl="2" indent="-514350" algn="just">
              <a:lnSpc>
                <a:spcPct val="150000"/>
              </a:lnSpc>
              <a:buAutoNum type="romanUcPeriod"/>
            </a:pPr>
            <a:r>
              <a:rPr lang="pt-PT" sz="2400" b="1" dirty="0" smtClean="0">
                <a:latin typeface="Arial Narrow" panose="020B0606020202030204" pitchFamily="34" charset="0"/>
              </a:rPr>
              <a:t>Resultados</a:t>
            </a:r>
          </a:p>
          <a:p>
            <a:pPr marL="1428750" lvl="2" indent="-514350" algn="just">
              <a:lnSpc>
                <a:spcPct val="150000"/>
              </a:lnSpc>
              <a:buAutoNum type="romanUcPeriod"/>
            </a:pPr>
            <a:r>
              <a:rPr lang="pt-PT" sz="2400" b="1" dirty="0" smtClean="0">
                <a:latin typeface="Arial Narrow" panose="020B0606020202030204" pitchFamily="34" charset="0"/>
              </a:rPr>
              <a:t>Conclusões e Recomendações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794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I. INTRODUÇÃO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208" y="1051560"/>
            <a:ext cx="11036808" cy="5385816"/>
          </a:xfrm>
          <a:ln w="952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457200" lvl="1" indent="0" algn="just">
              <a:lnSpc>
                <a:spcPct val="200000"/>
              </a:lnSpc>
              <a:buNone/>
            </a:pPr>
            <a:r>
              <a:rPr lang="pt-PT" sz="2800" b="1" dirty="0" smtClean="0">
                <a:latin typeface="Arial Narrow" panose="020B0606020202030204" pitchFamily="34" charset="0"/>
              </a:rPr>
              <a:t>Motivação e </a:t>
            </a:r>
            <a:r>
              <a:rPr lang="pt-PT" sz="2800" b="1" dirty="0" err="1" smtClean="0">
                <a:latin typeface="Arial Narrow" panose="020B0606020202030204" pitchFamily="34" charset="0"/>
              </a:rPr>
              <a:t>Objectivos</a:t>
            </a:r>
            <a:endParaRPr lang="pt-PT" sz="2800" b="1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endParaRPr lang="pt-PT" sz="16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PT" sz="2000" dirty="0" smtClean="0">
                <a:latin typeface="Arial Narrow" panose="020B0606020202030204" pitchFamily="34" charset="0"/>
              </a:rPr>
              <a:t>Estudos mostram que o desenvolvimento financeiro contribui não só para o rápido crescimento económico, como também </a:t>
            </a:r>
            <a:r>
              <a:rPr lang="pt-PT" sz="2000" dirty="0" err="1" smtClean="0">
                <a:latin typeface="Arial Narrow" panose="020B0606020202030204" pitchFamily="34" charset="0"/>
              </a:rPr>
              <a:t>afecta</a:t>
            </a:r>
            <a:r>
              <a:rPr lang="pt-PT" sz="2000" dirty="0" smtClean="0">
                <a:latin typeface="Arial Narrow" panose="020B0606020202030204" pitchFamily="34" charset="0"/>
              </a:rPr>
              <a:t> a porção mais pobre da população desproporcionalmente, reduzindo a pobreza e a desigualdade de rendimentos. Existem evidências  práticas que os serviços financeiros podem fazer diferença na vida dos pobres.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PT" sz="2000" dirty="0" smtClean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PT" sz="2000" dirty="0" smtClean="0">
                <a:latin typeface="Arial Narrow" panose="020B0606020202030204" pitchFamily="34" charset="0"/>
              </a:rPr>
              <a:t>Em Moçambique, apesar do crescimento assinalável do sector financeiro, existe uma grande porção da população financeiramente excluída, e os conceitos de Poupança e Investimentos são ainda desconhecidos ou novos para muitas pessoas.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endParaRPr lang="pt-BR" sz="2000" dirty="0">
              <a:latin typeface="Arial Narrow" panose="020B0606020202030204" pitchFamily="34" charset="0"/>
            </a:endParaRP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pt-BR" sz="2000" dirty="0" smtClean="0">
                <a:latin typeface="Arial Narrow" panose="020B0606020202030204" pitchFamily="34" charset="0"/>
              </a:rPr>
              <a:t>Com </a:t>
            </a:r>
            <a:r>
              <a:rPr lang="pt-BR" sz="2000" dirty="0">
                <a:latin typeface="Arial Narrow" panose="020B0606020202030204" pitchFamily="34" charset="0"/>
              </a:rPr>
              <a:t>este estudo, o nosso objectivo é </a:t>
            </a:r>
            <a:r>
              <a:rPr lang="pt-BR" sz="2000" dirty="0" smtClean="0">
                <a:latin typeface="Arial Narrow" panose="020B0606020202030204" pitchFamily="34" charset="0"/>
              </a:rPr>
              <a:t>o de medir </a:t>
            </a:r>
            <a:r>
              <a:rPr lang="pt-BR" sz="2000" dirty="0">
                <a:latin typeface="Arial Narrow" panose="020B0606020202030204" pitchFamily="34" charset="0"/>
              </a:rPr>
              <a:t>o acesso aos serviços financeiros por proprietários </a:t>
            </a:r>
            <a:r>
              <a:rPr lang="pt-BR" sz="2000" dirty="0" smtClean="0">
                <a:latin typeface="Arial Narrow" panose="020B0606020202030204" pitchFamily="34" charset="0"/>
              </a:rPr>
              <a:t>de </a:t>
            </a:r>
            <a:r>
              <a:rPr lang="pt-BR" sz="2000" dirty="0">
                <a:latin typeface="Arial Narrow" panose="020B0606020202030204" pitchFamily="34" charset="0"/>
              </a:rPr>
              <a:t>pequenas empresas, sabendo que é um requisito necessário para </a:t>
            </a:r>
            <a:r>
              <a:rPr lang="pt-BR" sz="2000" dirty="0" smtClean="0">
                <a:latin typeface="Arial Narrow" panose="020B0606020202030204" pitchFamily="34" charset="0"/>
              </a:rPr>
              <a:t>que as </a:t>
            </a:r>
            <a:r>
              <a:rPr lang="pt-BR" sz="2000" dirty="0">
                <a:latin typeface="Arial Narrow" panose="020B0606020202030204" pitchFamily="34" charset="0"/>
              </a:rPr>
              <a:t>empresas </a:t>
            </a:r>
            <a:r>
              <a:rPr lang="pt-BR" sz="2000" dirty="0" smtClean="0">
                <a:latin typeface="Arial Narrow" panose="020B0606020202030204" pitchFamily="34" charset="0"/>
              </a:rPr>
              <a:t>possam crescer </a:t>
            </a:r>
            <a:r>
              <a:rPr lang="pt-BR" sz="2000" dirty="0">
                <a:latin typeface="Arial Narrow" panose="020B0606020202030204" pitchFamily="34" charset="0"/>
              </a:rPr>
              <a:t>em grande escala. </a:t>
            </a:r>
            <a:r>
              <a:rPr lang="pt-BR" sz="2000" dirty="0" smtClean="0">
                <a:latin typeface="Arial Narrow" panose="020B0606020202030204" pitchFamily="34" charset="0"/>
              </a:rPr>
              <a:t> Mais especificamente, a análise irá centrar-se nos elementos que determinam a adopção </a:t>
            </a:r>
            <a:r>
              <a:rPr lang="pt-BR" sz="2000" dirty="0">
                <a:latin typeface="Arial Narrow" panose="020B0606020202030204" pitchFamily="34" charset="0"/>
              </a:rPr>
              <a:t>de meios </a:t>
            </a:r>
            <a:r>
              <a:rPr lang="pt-BR" sz="2000" dirty="0" smtClean="0">
                <a:latin typeface="Arial Narrow" panose="020B0606020202030204" pitchFamily="34" charset="0"/>
              </a:rPr>
              <a:t>electrónicos </a:t>
            </a:r>
            <a:r>
              <a:rPr lang="pt-BR" sz="2000" dirty="0">
                <a:latin typeface="Arial Narrow" panose="020B0606020202030204" pitchFamily="34" charset="0"/>
              </a:rPr>
              <a:t>de </a:t>
            </a:r>
            <a:r>
              <a:rPr lang="pt-BR" sz="2000" dirty="0" smtClean="0">
                <a:latin typeface="Arial Narrow" panose="020B0606020202030204" pitchFamily="34" charset="0"/>
              </a:rPr>
              <a:t>pagamentos (com realce para o </a:t>
            </a:r>
            <a:r>
              <a:rPr lang="pt-BR" sz="2000" dirty="0">
                <a:latin typeface="Arial Narrow" panose="020B0606020202030204" pitchFamily="34" charset="0"/>
              </a:rPr>
              <a:t>uso de </a:t>
            </a:r>
            <a:r>
              <a:rPr lang="pt-BR" sz="2000" dirty="0" smtClean="0">
                <a:latin typeface="Arial Narrow" panose="020B0606020202030204" pitchFamily="34" charset="0"/>
              </a:rPr>
              <a:t>terminais de pagamento em pontos-de-venda </a:t>
            </a:r>
            <a:r>
              <a:rPr lang="pt-BR" sz="2000" dirty="0">
                <a:latin typeface="Arial Narrow" panose="020B0606020202030204" pitchFamily="34" charset="0"/>
              </a:rPr>
              <a:t>(</a:t>
            </a:r>
            <a:r>
              <a:rPr lang="pt-BR" sz="2000" dirty="0" smtClean="0">
                <a:latin typeface="Arial Narrow" panose="020B0606020202030204" pitchFamily="34" charset="0"/>
              </a:rPr>
              <a:t>POS) e de moeda electonica (m</a:t>
            </a:r>
            <a:r>
              <a:rPr lang="pt-BR" sz="2000" i="1" dirty="0" smtClean="0">
                <a:latin typeface="Arial Narrow" panose="020B0606020202030204" pitchFamily="34" charset="0"/>
              </a:rPr>
              <a:t>obile </a:t>
            </a:r>
            <a:r>
              <a:rPr lang="pt-BR" sz="2000" i="1" dirty="0">
                <a:latin typeface="Arial Narrow" panose="020B0606020202030204" pitchFamily="34" charset="0"/>
              </a:rPr>
              <a:t>b</a:t>
            </a:r>
            <a:r>
              <a:rPr lang="pt-BR" sz="2000" i="1" dirty="0" smtClean="0">
                <a:latin typeface="Arial Narrow" panose="020B0606020202030204" pitchFamily="34" charset="0"/>
              </a:rPr>
              <a:t>anking </a:t>
            </a:r>
            <a:r>
              <a:rPr lang="pt-BR" sz="2000" dirty="0">
                <a:latin typeface="Arial Narrow" panose="020B0606020202030204" pitchFamily="34" charset="0"/>
              </a:rPr>
              <a:t>e </a:t>
            </a:r>
            <a:r>
              <a:rPr lang="pt-BR" sz="2000" i="1" dirty="0">
                <a:latin typeface="Arial Narrow" panose="020B0606020202030204" pitchFamily="34" charset="0"/>
              </a:rPr>
              <a:t>m</a:t>
            </a:r>
            <a:r>
              <a:rPr lang="pt-BR" sz="2000" i="1" dirty="0" smtClean="0">
                <a:latin typeface="Arial Narrow" panose="020B0606020202030204" pitchFamily="34" charset="0"/>
              </a:rPr>
              <a:t>obile </a:t>
            </a:r>
            <a:r>
              <a:rPr lang="pt-BR" sz="2000" i="1" dirty="0">
                <a:latin typeface="Arial Narrow" panose="020B0606020202030204" pitchFamily="34" charset="0"/>
              </a:rPr>
              <a:t>m</a:t>
            </a:r>
            <a:r>
              <a:rPr lang="pt-BR" sz="2000" i="1" dirty="0" smtClean="0">
                <a:latin typeface="Arial Narrow" panose="020B0606020202030204" pitchFamily="34" charset="0"/>
              </a:rPr>
              <a:t>oney) </a:t>
            </a:r>
            <a:r>
              <a:rPr lang="pt-BR" sz="2000" dirty="0" smtClean="0">
                <a:latin typeface="Arial Narrow" panose="020B0606020202030204" pitchFamily="34" charset="0"/>
              </a:rPr>
              <a:t>pelos</a:t>
            </a:r>
            <a:r>
              <a:rPr lang="pt-BR" sz="2000" i="1" dirty="0" smtClean="0">
                <a:latin typeface="Arial Narrow" panose="020B0606020202030204" pitchFamily="34" charset="0"/>
              </a:rPr>
              <a:t> </a:t>
            </a:r>
            <a:r>
              <a:rPr lang="pt-BR" sz="2000" dirty="0" smtClean="0">
                <a:latin typeface="Arial Narrow" panose="020B0606020202030204" pitchFamily="34" charset="0"/>
              </a:rPr>
              <a:t>donos </a:t>
            </a:r>
            <a:r>
              <a:rPr lang="pt-BR" sz="2000" dirty="0">
                <a:latin typeface="Arial Narrow" panose="020B0606020202030204" pitchFamily="34" charset="0"/>
              </a:rPr>
              <a:t>de pequenos negócios nas cidades de Maputo e Matola</a:t>
            </a:r>
            <a:r>
              <a:rPr lang="pt-BR" sz="3200" dirty="0" smtClean="0"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pt-BR" sz="3200" dirty="0" smtClean="0">
              <a:latin typeface="Arial Narrow" panose="020B0606020202030204" pitchFamily="34" charset="0"/>
            </a:endParaRPr>
          </a:p>
          <a:p>
            <a:pPr marL="914400" lvl="2" indent="0" algn="just">
              <a:lnSpc>
                <a:spcPct val="100000"/>
              </a:lnSpc>
              <a:buNone/>
            </a:pPr>
            <a:endParaRPr lang="pt-BR" dirty="0">
              <a:latin typeface="Arial Narrow" panose="020B0606020202030204" pitchFamily="34" charset="0"/>
            </a:endParaRPr>
          </a:p>
          <a:p>
            <a:pPr marL="914400" lvl="2" indent="0" algn="just">
              <a:lnSpc>
                <a:spcPct val="100000"/>
              </a:lnSpc>
              <a:buNone/>
            </a:pPr>
            <a:endParaRPr lang="pt-PT" sz="1600" dirty="0"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962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I. INTRODUÇÃO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4</a:t>
            </a:fld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1056067"/>
            <a:ext cx="9001125" cy="572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86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II. APRESENTAÇÃO SUMÁRIA DA LITERATURA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5</a:t>
            </a:fld>
            <a:endParaRPr lang="pt-PT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" y="1208350"/>
            <a:ext cx="11466576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II. APRESENTAÇÃO SUMÁRIA DA LITERATURA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6</a:t>
            </a:fld>
            <a:endParaRPr lang="pt-PT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" y="1014346"/>
            <a:ext cx="11567160" cy="21494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" y="3501516"/>
            <a:ext cx="11567160" cy="33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III. METODOLOGIA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7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56613" y="665196"/>
            <a:ext cx="11430001" cy="62478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PT" sz="1600" b="1" dirty="0" smtClean="0">
                <a:latin typeface="Arial Narrow" panose="020B0606020202030204" pitchFamily="34" charset="0"/>
              </a:rPr>
              <a:t>Tipo de Experimento</a:t>
            </a:r>
            <a:r>
              <a:rPr lang="pt-PT" sz="1600" dirty="0" smtClean="0">
                <a:latin typeface="Arial Narrow" panose="020B0606020202030204" pitchFamily="34" charset="0"/>
              </a:rPr>
              <a:t>:  inquéritos para 1027 empresários de pequenas empresas em Maputo e Matola, </a:t>
            </a:r>
            <a:r>
              <a:rPr lang="pt-PT" sz="1600" dirty="0">
                <a:latin typeface="Arial Narrow" panose="020B0606020202030204" pitchFamily="34" charset="0"/>
              </a:rPr>
              <a:t>com duração de 1 </a:t>
            </a:r>
            <a:r>
              <a:rPr lang="pt-PT" sz="1600" dirty="0" smtClean="0">
                <a:latin typeface="Arial Narrow" panose="020B0606020202030204" pitchFamily="34" charset="0"/>
              </a:rPr>
              <a:t>mês (Set-Out) </a:t>
            </a:r>
            <a:r>
              <a:rPr lang="pt-PT" sz="1600" dirty="0">
                <a:latin typeface="Arial Narrow" panose="020B0606020202030204" pitchFamily="34" charset="0"/>
              </a:rPr>
              <a:t>para a finalização da colheita de </a:t>
            </a:r>
            <a:r>
              <a:rPr lang="pt-PT" sz="1600" dirty="0" smtClean="0">
                <a:latin typeface="Arial Narrow" panose="020B0606020202030204" pitchFamily="34" charset="0"/>
              </a:rPr>
              <a:t>dados.</a:t>
            </a:r>
          </a:p>
          <a:p>
            <a:pPr algn="just"/>
            <a:endParaRPr lang="pt-PT" sz="1600" dirty="0" smtClean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PT" sz="1600" b="1" dirty="0" smtClean="0">
                <a:latin typeface="Arial Narrow" panose="020B0606020202030204" pitchFamily="34" charset="0"/>
              </a:rPr>
              <a:t>Regressão estimada: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PT" sz="1600" b="1" dirty="0">
              <a:latin typeface="Arial Narrow" panose="020B0606020202030204" pitchFamily="34" charset="0"/>
            </a:endParaRPr>
          </a:p>
          <a:p>
            <a:r>
              <a:rPr lang="pt-BR" sz="1600" b="1" dirty="0" smtClean="0">
                <a:latin typeface="Arial Narrow" panose="020B0606020202030204" pitchFamily="34" charset="0"/>
              </a:rPr>
              <a:t>Y</a:t>
            </a:r>
            <a:r>
              <a:rPr lang="pt-BR" sz="1600" dirty="0" smtClean="0">
                <a:latin typeface="Arial Narrow" panose="020B0606020202030204" pitchFamily="34" charset="0"/>
              </a:rPr>
              <a:t> = uso </a:t>
            </a:r>
            <a:r>
              <a:rPr lang="pt-BR" sz="1600" dirty="0">
                <a:latin typeface="Arial Narrow" panose="020B0606020202030204" pitchFamily="34" charset="0"/>
              </a:rPr>
              <a:t>de POS, Mobile Banking ou Mobile Money. É uma variável binária que será igual a 1, no caso da empresa </a:t>
            </a:r>
            <a:r>
              <a:rPr lang="pt-BR" sz="1600" dirty="0" smtClean="0">
                <a:latin typeface="Arial Narrow" panose="020B0606020202030204" pitchFamily="34" charset="0"/>
              </a:rPr>
              <a:t>aceitar </a:t>
            </a:r>
            <a:r>
              <a:rPr lang="pt-BR" sz="1600" dirty="0">
                <a:latin typeface="Arial Narrow" panose="020B0606020202030204" pitchFamily="34" charset="0"/>
              </a:rPr>
              <a:t>o método de pagamento em questão, ou 0, caso contrário. </a:t>
            </a:r>
            <a:endParaRPr lang="pt-BR" sz="1600" dirty="0" smtClean="0">
              <a:latin typeface="Arial Narrow" panose="020B0606020202030204" pitchFamily="34" charset="0"/>
            </a:endParaRPr>
          </a:p>
          <a:p>
            <a:endParaRPr lang="pt-BR" sz="1600" dirty="0">
              <a:latin typeface="Arial Narrow" panose="020B0606020202030204" pitchFamily="34" charset="0"/>
            </a:endParaRPr>
          </a:p>
          <a:p>
            <a:r>
              <a:rPr lang="pt-BR" sz="1600" b="1" dirty="0" smtClean="0">
                <a:latin typeface="Arial Narrow" panose="020B0606020202030204" pitchFamily="34" charset="0"/>
              </a:rPr>
              <a:t>X1 </a:t>
            </a:r>
            <a:r>
              <a:rPr lang="pt-BR" sz="1600" dirty="0" smtClean="0">
                <a:latin typeface="Arial Narrow" panose="020B0606020202030204" pitchFamily="34" charset="0"/>
              </a:rPr>
              <a:t> =  </a:t>
            </a:r>
            <a:r>
              <a:rPr lang="pt-BR" sz="1600" dirty="0">
                <a:latin typeface="Arial Narrow" panose="020B0606020202030204" pitchFamily="34" charset="0"/>
              </a:rPr>
              <a:t>vector de variáveis que caracterizam o proprietário da </a:t>
            </a:r>
            <a:r>
              <a:rPr lang="pt-BR" sz="1600" dirty="0" smtClean="0">
                <a:latin typeface="Arial Narrow" panose="020B0606020202030204" pitchFamily="34" charset="0"/>
              </a:rPr>
              <a:t>empresa (sexo, idade</a:t>
            </a:r>
            <a:r>
              <a:rPr lang="pt-BR" sz="1600" dirty="0">
                <a:latin typeface="Arial Narrow" panose="020B0606020202030204" pitchFamily="34" charset="0"/>
              </a:rPr>
              <a:t>, </a:t>
            </a:r>
            <a:r>
              <a:rPr lang="pt-BR" sz="1600" dirty="0" smtClean="0">
                <a:latin typeface="Arial Narrow" panose="020B0606020202030204" pitchFamily="34" charset="0"/>
              </a:rPr>
              <a:t>local de nascimento, estado civil, utilização de telefone celular, utilização de gás pra cozinhar, existência de casa, carro ou conta bancária, entre outras). </a:t>
            </a:r>
          </a:p>
          <a:p>
            <a:endParaRPr lang="pt-BR" sz="1600" b="1" dirty="0">
              <a:latin typeface="Arial Narrow" panose="020B0606020202030204" pitchFamily="34" charset="0"/>
            </a:endParaRPr>
          </a:p>
          <a:p>
            <a:r>
              <a:rPr lang="pt-BR" sz="1600" b="1" dirty="0" smtClean="0">
                <a:latin typeface="Arial Narrow" panose="020B0606020202030204" pitchFamily="34" charset="0"/>
              </a:rPr>
              <a:t>X2</a:t>
            </a:r>
            <a:r>
              <a:rPr lang="pt-BR" sz="1600" dirty="0" smtClean="0">
                <a:latin typeface="Arial Narrow" panose="020B0606020202030204" pitchFamily="34" charset="0"/>
              </a:rPr>
              <a:t> =  vector </a:t>
            </a:r>
            <a:r>
              <a:rPr lang="pt-BR" sz="1600" dirty="0">
                <a:latin typeface="Arial Narrow" panose="020B0606020202030204" pitchFamily="34" charset="0"/>
              </a:rPr>
              <a:t>de variáveis que caracterizam o </a:t>
            </a:r>
            <a:r>
              <a:rPr lang="pt-BR" sz="1600" dirty="0" smtClean="0">
                <a:latin typeface="Arial Narrow" panose="020B0606020202030204" pitchFamily="34" charset="0"/>
              </a:rPr>
              <a:t>negócio (localização, tipo </a:t>
            </a:r>
            <a:r>
              <a:rPr lang="pt-BR" sz="1600" dirty="0">
                <a:latin typeface="Arial Narrow" panose="020B0606020202030204" pitchFamily="34" charset="0"/>
              </a:rPr>
              <a:t>de </a:t>
            </a:r>
            <a:r>
              <a:rPr lang="pt-BR" sz="1600" dirty="0" smtClean="0">
                <a:latin typeface="Arial Narrow" panose="020B0606020202030204" pitchFamily="34" charset="0"/>
              </a:rPr>
              <a:t>negócio, anos </a:t>
            </a:r>
            <a:r>
              <a:rPr lang="pt-BR" sz="1600" dirty="0">
                <a:latin typeface="Arial Narrow" panose="020B0606020202030204" pitchFamily="34" charset="0"/>
              </a:rPr>
              <a:t>de </a:t>
            </a:r>
            <a:r>
              <a:rPr lang="pt-BR" sz="1600" dirty="0" smtClean="0">
                <a:latin typeface="Arial Narrow" panose="020B0606020202030204" pitchFamily="34" charset="0"/>
              </a:rPr>
              <a:t>negócio, investimento inicial, número </a:t>
            </a:r>
            <a:r>
              <a:rPr lang="pt-BR" sz="1600" dirty="0">
                <a:latin typeface="Arial Narrow" panose="020B0606020202030204" pitchFamily="34" charset="0"/>
              </a:rPr>
              <a:t>de </a:t>
            </a:r>
            <a:r>
              <a:rPr lang="pt-BR" sz="1600" dirty="0" smtClean="0">
                <a:latin typeface="Arial Narrow" panose="020B0606020202030204" pitchFamily="34" charset="0"/>
              </a:rPr>
              <a:t>trabalhadores, onde </a:t>
            </a:r>
            <a:r>
              <a:rPr lang="pt-BR" sz="1600" dirty="0">
                <a:latin typeface="Arial Narrow" panose="020B0606020202030204" pitchFamily="34" charset="0"/>
              </a:rPr>
              <a:t>os produtos são </a:t>
            </a:r>
            <a:r>
              <a:rPr lang="pt-BR" sz="1600" dirty="0" smtClean="0">
                <a:latin typeface="Arial Narrow" panose="020B0606020202030204" pitchFamily="34" charset="0"/>
              </a:rPr>
              <a:t>comprados, insegurança, eletricidade e  o total </a:t>
            </a:r>
            <a:r>
              <a:rPr lang="pt-BR" sz="1600" dirty="0">
                <a:latin typeface="Arial Narrow" panose="020B0606020202030204" pitchFamily="34" charset="0"/>
              </a:rPr>
              <a:t>das despesas comerciais no último </a:t>
            </a:r>
            <a:r>
              <a:rPr lang="pt-BR" sz="1600" dirty="0" smtClean="0">
                <a:latin typeface="Arial Narrow" panose="020B0606020202030204" pitchFamily="34" charset="0"/>
              </a:rPr>
              <a:t>mês.</a:t>
            </a:r>
            <a:endParaRPr lang="pt-PT" sz="1600" dirty="0">
              <a:latin typeface="Arial Narrow" panose="020B0606020202030204" pitchFamily="34" charset="0"/>
            </a:endParaRPr>
          </a:p>
          <a:p>
            <a:endParaRPr lang="pt-PT" sz="1600" dirty="0" smtClean="0"/>
          </a:p>
          <a:p>
            <a:r>
              <a:rPr lang="pt-PT" sz="1600" b="1" dirty="0">
                <a:latin typeface="Arial Narrow" panose="020B0606020202030204" pitchFamily="34" charset="0"/>
              </a:rPr>
              <a:t>Modelos estimados</a:t>
            </a:r>
            <a:r>
              <a:rPr lang="pt-PT" sz="1600" dirty="0">
                <a:latin typeface="Arial Narrow" panose="020B0606020202030204" pitchFamily="34" charset="0"/>
              </a:rPr>
              <a:t>: </a:t>
            </a:r>
            <a:endParaRPr lang="pt-PT" sz="1600" dirty="0" smtClean="0">
              <a:latin typeface="Arial Narrow" panose="020B0606020202030204" pitchFamily="34" charset="0"/>
            </a:endParaRPr>
          </a:p>
          <a:p>
            <a:endParaRPr lang="pt-PT" sz="1600" dirty="0">
              <a:latin typeface="Arial Narrow" panose="020B0606020202030204" pitchFamily="34" charset="0"/>
            </a:endParaRP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pt-PT" sz="1600" u="sng" dirty="0">
                <a:latin typeface="Arial Narrow" panose="020B0606020202030204" pitchFamily="34" charset="0"/>
              </a:rPr>
              <a:t>Método dos Mínimos Quadrados (OLS</a:t>
            </a:r>
            <a:r>
              <a:rPr lang="pt-PT" sz="1600" dirty="0">
                <a:latin typeface="Arial Narrow" panose="020B0606020202030204" pitchFamily="34" charset="0"/>
              </a:rPr>
              <a:t>): </a:t>
            </a:r>
            <a:r>
              <a:rPr lang="pt-BR" sz="1600" dirty="0">
                <a:latin typeface="Arial Narrow" panose="020B0606020202030204" pitchFamily="34" charset="0"/>
              </a:rPr>
              <a:t>Utilizou-se uma estimativa OLS, e os parâmetros calculados das variáveis independentes X medem o seu efeito marginal sobre a probabilidade de o resultado Y ser igual a 1.</a:t>
            </a:r>
          </a:p>
          <a:p>
            <a:pPr marL="0" lvl="3"/>
            <a:endParaRPr lang="pt-PT" sz="1600" u="sng" dirty="0" smtClean="0">
              <a:latin typeface="Arial Narrow" panose="020B0606020202030204" pitchFamily="34" charset="0"/>
            </a:endParaRPr>
          </a:p>
          <a:p>
            <a:pPr marL="285750" lvl="3" indent="-285750">
              <a:buFont typeface="Wingdings" panose="05000000000000000000" pitchFamily="2" charset="2"/>
              <a:buChar char="Ø"/>
            </a:pPr>
            <a:r>
              <a:rPr lang="pt-PT" sz="1600" u="sng" dirty="0" smtClean="0">
                <a:latin typeface="Arial Narrow" panose="020B0606020202030204" pitchFamily="34" charset="0"/>
              </a:rPr>
              <a:t>Modelo </a:t>
            </a:r>
            <a:r>
              <a:rPr lang="pt-PT" sz="1600" u="sng" dirty="0">
                <a:latin typeface="Arial Narrow" panose="020B0606020202030204" pitchFamily="34" charset="0"/>
              </a:rPr>
              <a:t>Linear de Probabilidade (Linear </a:t>
            </a:r>
            <a:r>
              <a:rPr lang="pt-PT" sz="1600" u="sng" dirty="0" err="1">
                <a:latin typeface="Arial Narrow" panose="020B0606020202030204" pitchFamily="34" charset="0"/>
              </a:rPr>
              <a:t>Probability</a:t>
            </a:r>
            <a:r>
              <a:rPr lang="pt-PT" sz="1600" u="sng" dirty="0">
                <a:latin typeface="Arial Narrow" panose="020B0606020202030204" pitchFamily="34" charset="0"/>
              </a:rPr>
              <a:t> </a:t>
            </a:r>
            <a:r>
              <a:rPr lang="pt-PT" sz="1600" u="sng" dirty="0" err="1" smtClean="0">
                <a:latin typeface="Arial Narrow" panose="020B0606020202030204" pitchFamily="34" charset="0"/>
              </a:rPr>
              <a:t>Model</a:t>
            </a:r>
            <a:r>
              <a:rPr lang="pt-PT" sz="1600" u="sng" dirty="0" smtClean="0">
                <a:latin typeface="Arial Narrow" panose="020B0606020202030204" pitchFamily="34" charset="0"/>
              </a:rPr>
              <a:t>): </a:t>
            </a:r>
            <a:r>
              <a:rPr lang="pt-BR" sz="1600" dirty="0">
                <a:latin typeface="Arial Narrow" panose="020B0606020202030204" pitchFamily="34" charset="0"/>
              </a:rPr>
              <a:t>Simplicidade quando se trata tanto de estimação como de </a:t>
            </a:r>
            <a:r>
              <a:rPr lang="pt-BR" sz="1600" dirty="0" smtClean="0">
                <a:latin typeface="Arial Narrow" panose="020B0606020202030204" pitchFamily="34" charset="0"/>
              </a:rPr>
              <a:t>interpretação; </a:t>
            </a:r>
            <a:r>
              <a:rPr lang="pt-BR" sz="1600" dirty="0">
                <a:latin typeface="Arial Narrow" panose="020B0606020202030204" pitchFamily="34" charset="0"/>
              </a:rPr>
              <a:t>As </a:t>
            </a:r>
            <a:r>
              <a:rPr lang="pt-BR" sz="1600" dirty="0" smtClean="0">
                <a:latin typeface="Arial Narrow" panose="020B0606020202030204" pitchFamily="34" charset="0"/>
              </a:rPr>
              <a:t>estimações </a:t>
            </a:r>
            <a:r>
              <a:rPr lang="pt-BR" sz="1600" dirty="0">
                <a:latin typeface="Arial Narrow" panose="020B0606020202030204" pitchFamily="34" charset="0"/>
              </a:rPr>
              <a:t>foram </a:t>
            </a:r>
            <a:r>
              <a:rPr lang="pt-BR" sz="1600" dirty="0" err="1">
                <a:latin typeface="Arial Narrow" panose="020B0606020202030204" pitchFamily="34" charset="0"/>
              </a:rPr>
              <a:t>efectuadas</a:t>
            </a:r>
            <a:r>
              <a:rPr lang="pt-BR" sz="1600" dirty="0">
                <a:latin typeface="Arial Narrow" panose="020B0606020202030204" pitchFamily="34" charset="0"/>
              </a:rPr>
              <a:t> como se a probabilidade de adoptar um determinado meio de pagamento é linear nas variáveis </a:t>
            </a:r>
            <a:r>
              <a:rPr lang="pt-BR" sz="1600" dirty="0" smtClean="0">
                <a:latin typeface="Arial Narrow" panose="020B0606020202030204" pitchFamily="34" charset="0"/>
              </a:rPr>
              <a:t>explicativas</a:t>
            </a:r>
            <a:r>
              <a:rPr lang="pt-BR" sz="1600" dirty="0">
                <a:latin typeface="Arial Narrow" panose="020B0606020202030204" pitchFamily="34" charset="0"/>
              </a:rPr>
              <a:t>, o que significa que os resultados podem nos dar probabilidades que são menores do que 0 ou maiores que 1</a:t>
            </a:r>
            <a:r>
              <a:rPr lang="pt-BR" sz="1600" dirty="0" smtClean="0">
                <a:latin typeface="Arial Narrow" panose="020B0606020202030204" pitchFamily="34" charset="0"/>
              </a:rPr>
              <a:t>.</a:t>
            </a:r>
          </a:p>
          <a:p>
            <a:pPr marL="0" lvl="3"/>
            <a:endParaRPr lang="pt-PT" sz="1600" dirty="0">
              <a:latin typeface="Arial Narrow" panose="020B0606020202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600" dirty="0" smtClean="0">
                <a:latin typeface="Arial Narrow" panose="020B0606020202030204" pitchFamily="34" charset="0"/>
              </a:rPr>
              <a:t> </a:t>
            </a:r>
            <a:r>
              <a:rPr lang="pt-PT" sz="1600" u="sng" dirty="0" smtClean="0">
                <a:latin typeface="Arial Narrow" panose="020B0606020202030204" pitchFamily="34" charset="0"/>
              </a:rPr>
              <a:t>Modelo </a:t>
            </a:r>
            <a:r>
              <a:rPr lang="pt-PT" sz="1600" i="1" u="sng" dirty="0" err="1">
                <a:latin typeface="Arial Narrow" panose="020B0606020202030204" pitchFamily="34" charset="0"/>
              </a:rPr>
              <a:t>Logit</a:t>
            </a:r>
            <a:r>
              <a:rPr lang="pt-PT" sz="1600" i="1" u="sng" dirty="0">
                <a:latin typeface="Arial Narrow" panose="020B0606020202030204" pitchFamily="34" charset="0"/>
              </a:rPr>
              <a:t> </a:t>
            </a:r>
            <a:r>
              <a:rPr lang="pt-PT" sz="1600" i="1" u="sng" dirty="0" err="1" smtClean="0">
                <a:latin typeface="Arial Narrow" panose="020B0606020202030204" pitchFamily="34" charset="0"/>
              </a:rPr>
              <a:t>Multinomial</a:t>
            </a:r>
            <a:r>
              <a:rPr lang="pt-PT" sz="1600" dirty="0" smtClean="0">
                <a:latin typeface="Arial Narrow" panose="020B0606020202030204" pitchFamily="34" charset="0"/>
              </a:rPr>
              <a:t>: </a:t>
            </a:r>
            <a:r>
              <a:rPr lang="pt-BR" sz="1600" dirty="0">
                <a:latin typeface="Arial Narrow" panose="020B0606020202030204" pitchFamily="34" charset="0"/>
              </a:rPr>
              <a:t>para medir como </a:t>
            </a:r>
            <a:r>
              <a:rPr lang="pt-BR" sz="1600" dirty="0" smtClean="0">
                <a:latin typeface="Arial Narrow" panose="020B0606020202030204" pitchFamily="34" charset="0"/>
              </a:rPr>
              <a:t>os proprietários dos negócios e as características dos negócios influenciam no uso de diferentes métodos de pagamento (POS e Cheques apenas, pois os restantes não tinham observações suficientes).</a:t>
            </a:r>
            <a:endParaRPr lang="pt-PT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725" y="1425321"/>
            <a:ext cx="2405444" cy="38519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789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750357"/>
              </p:ext>
            </p:extLst>
          </p:nvPr>
        </p:nvGraphicFramePr>
        <p:xfrm>
          <a:off x="0" y="2672388"/>
          <a:ext cx="3720371" cy="404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8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2473628" y="1846866"/>
            <a:ext cx="618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latin typeface="Arial Narrow" panose="020B0606020202030204" pitchFamily="34" charset="0"/>
              </a:rPr>
              <a:t>Total de entrevistados: 1 027  </a:t>
            </a:r>
            <a:endParaRPr lang="en-US" sz="28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7736462"/>
              </p:ext>
            </p:extLst>
          </p:nvPr>
        </p:nvGraphicFramePr>
        <p:xfrm>
          <a:off x="3825025" y="2659509"/>
          <a:ext cx="3593206" cy="404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5236522"/>
              </p:ext>
            </p:extLst>
          </p:nvPr>
        </p:nvGraphicFramePr>
        <p:xfrm>
          <a:off x="7534142" y="2688234"/>
          <a:ext cx="4657858" cy="4063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TextBox 2"/>
          <p:cNvSpPr txBox="1"/>
          <p:nvPr/>
        </p:nvSpPr>
        <p:spPr>
          <a:xfrm>
            <a:off x="374903" y="1061704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 smtClean="0">
                <a:latin typeface="Arial Narrow" panose="020B0606020202030204" pitchFamily="34" charset="0"/>
              </a:rPr>
              <a:t>A. Características dos Proprietários </a:t>
            </a:r>
            <a:r>
              <a:rPr lang="pt-PT" b="1" dirty="0">
                <a:latin typeface="Arial Narrow" panose="020B0606020202030204" pitchFamily="34" charset="0"/>
              </a:rPr>
              <a:t>dos </a:t>
            </a:r>
            <a:r>
              <a:rPr lang="pt-PT" b="1" dirty="0" smtClean="0">
                <a:latin typeface="Arial Narrow" panose="020B0606020202030204" pitchFamily="34" charset="0"/>
              </a:rPr>
              <a:t>Negócios</a:t>
            </a:r>
            <a:endParaRPr lang="pt-PT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530987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PT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IV. Resultados</a:t>
            </a:r>
            <a:endParaRPr lang="pt-PT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3C9A-420D-420C-89ED-E00FC17D1002}" type="slidenum">
              <a:rPr lang="pt-PT" smtClean="0"/>
              <a:t>9</a:t>
            </a:fld>
            <a:endParaRPr lang="pt-PT"/>
          </a:p>
        </p:txBody>
      </p:sp>
      <p:sp>
        <p:nvSpPr>
          <p:cNvPr id="3" name="TextBox 2"/>
          <p:cNvSpPr txBox="1"/>
          <p:nvPr/>
        </p:nvSpPr>
        <p:spPr>
          <a:xfrm>
            <a:off x="374903" y="1061704"/>
            <a:ext cx="10978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b="1" dirty="0">
                <a:latin typeface="Arial Narrow" panose="020B0606020202030204" pitchFamily="34" charset="0"/>
              </a:rPr>
              <a:t>B</a:t>
            </a:r>
            <a:r>
              <a:rPr lang="pt-PT" b="1" dirty="0" smtClean="0">
                <a:latin typeface="Arial Narrow" panose="020B0606020202030204" pitchFamily="34" charset="0"/>
              </a:rPr>
              <a:t>. Características dos Proprietários </a:t>
            </a:r>
            <a:r>
              <a:rPr lang="pt-PT" b="1" dirty="0">
                <a:latin typeface="Arial Narrow" panose="020B0606020202030204" pitchFamily="34" charset="0"/>
              </a:rPr>
              <a:t>dos </a:t>
            </a:r>
            <a:r>
              <a:rPr lang="pt-PT" b="1" dirty="0" smtClean="0">
                <a:latin typeface="Arial Narrow" panose="020B0606020202030204" pitchFamily="34" charset="0"/>
              </a:rPr>
              <a:t>Negócios e Utilização dos Meios </a:t>
            </a:r>
            <a:r>
              <a:rPr lang="pt-PT" b="1" dirty="0">
                <a:latin typeface="Arial Narrow" panose="020B0606020202030204" pitchFamily="34" charset="0"/>
              </a:rPr>
              <a:t>de Pagamento </a:t>
            </a:r>
            <a:r>
              <a:rPr lang="pt-PT" b="1" dirty="0" smtClean="0">
                <a:latin typeface="Arial Narrow" panose="020B0606020202030204" pitchFamily="34" charset="0"/>
              </a:rPr>
              <a:t> </a:t>
            </a:r>
            <a:endParaRPr lang="pt-PT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977949"/>
              </p:ext>
            </p:extLst>
          </p:nvPr>
        </p:nvGraphicFramePr>
        <p:xfrm>
          <a:off x="6045198" y="1680464"/>
          <a:ext cx="6040122" cy="4613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757485"/>
              </p:ext>
            </p:extLst>
          </p:nvPr>
        </p:nvGraphicFramePr>
        <p:xfrm>
          <a:off x="121921" y="1672336"/>
          <a:ext cx="5742430" cy="462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284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1624</Words>
  <Application>Microsoft Office PowerPoint</Application>
  <PresentationFormat>Custom</PresentationFormat>
  <Paragraphs>192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Determinantes da Adopção de Meios de Pagamentos Electrónicos em Moçambique</vt:lpstr>
      <vt:lpstr>ESTRUTURA DE APRESENTAÇÃO</vt:lpstr>
      <vt:lpstr>I. INTRODUÇÃO</vt:lpstr>
      <vt:lpstr>I. INTRODUÇÃO</vt:lpstr>
      <vt:lpstr>II. APRESENTAÇÃO SUMÁRIA DA LITERATURA</vt:lpstr>
      <vt:lpstr>II. APRESENTAÇÃO SUMÁRIA DA LITERATURA</vt:lpstr>
      <vt:lpstr>III. METODOLOGIA</vt:lpstr>
      <vt:lpstr>IV. Resultados</vt:lpstr>
      <vt:lpstr>IV. Resultados</vt:lpstr>
      <vt:lpstr>IV. Resultados</vt:lpstr>
      <vt:lpstr>IV. Resultados</vt:lpstr>
      <vt:lpstr>IV. Resultados</vt:lpstr>
      <vt:lpstr>IV. Resultados</vt:lpstr>
      <vt:lpstr>IV. Resultados</vt:lpstr>
      <vt:lpstr>V. CONCLUSÕES E RECOMENDAÇÕES</vt:lpstr>
      <vt:lpstr>V. CONCLUSÕES E RECOMENDAÇÕES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Determinantes da Adopção de Meios de Pagamentos Electrónicos em Moçambique</dc:title>
  <dc:creator>Artemisia E. Gove</dc:creator>
  <cp:lastModifiedBy>bmlocusr</cp:lastModifiedBy>
  <cp:revision>77</cp:revision>
  <cp:lastPrinted>2015-07-07T12:24:26Z</cp:lastPrinted>
  <dcterms:created xsi:type="dcterms:W3CDTF">2015-07-01T07:35:22Z</dcterms:created>
  <dcterms:modified xsi:type="dcterms:W3CDTF">2015-07-08T06:42:15Z</dcterms:modified>
</cp:coreProperties>
</file>