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94" r:id="rId14"/>
    <p:sldId id="295" r:id="rId15"/>
    <p:sldId id="296" r:id="rId16"/>
    <p:sldId id="297" r:id="rId17"/>
    <p:sldId id="298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83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1EFD-1D8E-45B1-AAD4-3B0F91182022}" type="datetimeFigureOut">
              <a:rPr lang="en-US" smtClean="0"/>
              <a:t>7/3/2015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4BE8-CEF7-4072-9821-514ECD86CD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1EFD-1D8E-45B1-AAD4-3B0F91182022}" type="datetimeFigureOut">
              <a:rPr lang="en-US" smtClean="0"/>
              <a:t>7/3/2015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4BE8-CEF7-4072-9821-514ECD86CD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1EFD-1D8E-45B1-AAD4-3B0F91182022}" type="datetimeFigureOut">
              <a:rPr lang="en-US" smtClean="0"/>
              <a:t>7/3/2015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4BE8-CEF7-4072-9821-514ECD86CD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1EFD-1D8E-45B1-AAD4-3B0F91182022}" type="datetimeFigureOut">
              <a:rPr lang="en-US" smtClean="0"/>
              <a:t>7/3/2015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4BE8-CEF7-4072-9821-514ECD86CD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1EFD-1D8E-45B1-AAD4-3B0F91182022}" type="datetimeFigureOut">
              <a:rPr lang="en-US" smtClean="0"/>
              <a:t>7/3/2015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4BE8-CEF7-4072-9821-514ECD86CD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1EFD-1D8E-45B1-AAD4-3B0F91182022}" type="datetimeFigureOut">
              <a:rPr lang="en-US" smtClean="0"/>
              <a:t>7/3/2015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4BE8-CEF7-4072-9821-514ECD86CD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1EFD-1D8E-45B1-AAD4-3B0F91182022}" type="datetimeFigureOut">
              <a:rPr lang="en-US" smtClean="0"/>
              <a:t>7/3/2015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4BE8-CEF7-4072-9821-514ECD86CD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1EFD-1D8E-45B1-AAD4-3B0F91182022}" type="datetimeFigureOut">
              <a:rPr lang="en-US" smtClean="0"/>
              <a:t>7/3/2015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4BE8-CEF7-4072-9821-514ECD86CD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1EFD-1D8E-45B1-AAD4-3B0F91182022}" type="datetimeFigureOut">
              <a:rPr lang="en-US" smtClean="0"/>
              <a:t>7/3/2015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4BE8-CEF7-4072-9821-514ECD86CD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1EFD-1D8E-45B1-AAD4-3B0F91182022}" type="datetimeFigureOut">
              <a:rPr lang="en-US" smtClean="0"/>
              <a:t>7/3/2015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4BE8-CEF7-4072-9821-514ECD86CD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1EFD-1D8E-45B1-AAD4-3B0F91182022}" type="datetimeFigureOut">
              <a:rPr lang="en-US" smtClean="0"/>
              <a:t>7/3/2015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4BE8-CEF7-4072-9821-514ECD86CDB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91EFD-1D8E-45B1-AAD4-3B0F91182022}" type="datetimeFigureOut">
              <a:rPr lang="en-US" smtClean="0"/>
              <a:t>7/3/2015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04BE8-CEF7-4072-9821-514ECD86CDB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209799"/>
          </a:xfrm>
        </p:spPr>
        <p:txBody>
          <a:bodyPr>
            <a:normAutofit fontScale="90000"/>
          </a:bodyPr>
          <a:lstStyle/>
          <a:p>
            <a:r>
              <a:rPr lang="en-US" dirty="0"/>
              <a:t>Information is Power</a:t>
            </a:r>
            <a:r>
              <a:rPr lang="en-US" dirty="0" smtClean="0"/>
              <a:t>: </a:t>
            </a:r>
            <a:r>
              <a:rPr lang="en-US" dirty="0"/>
              <a:t>Experimental Evidence of the Long Run Impact of</a:t>
            </a:r>
            <a:br>
              <a:rPr lang="en-US" dirty="0"/>
            </a:br>
            <a:r>
              <a:rPr lang="en-US" dirty="0"/>
              <a:t>Community Based Monitoring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971800"/>
            <a:ext cx="7391400" cy="3124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Martina </a:t>
            </a:r>
            <a:r>
              <a:rPr lang="en-US" dirty="0" err="1"/>
              <a:t>Björkman-Nyqvist</a:t>
            </a:r>
            <a:r>
              <a:rPr lang="en-US" dirty="0"/>
              <a:t> (Stockholm School of Economics)</a:t>
            </a:r>
          </a:p>
          <a:p>
            <a:r>
              <a:rPr lang="en-US" dirty="0"/>
              <a:t>Damien de </a:t>
            </a:r>
            <a:r>
              <a:rPr lang="en-US" dirty="0" err="1"/>
              <a:t>Walque</a:t>
            </a:r>
            <a:r>
              <a:rPr lang="en-US" dirty="0"/>
              <a:t> (DECRG, World Bank)</a:t>
            </a:r>
          </a:p>
          <a:p>
            <a:r>
              <a:rPr lang="en-US" dirty="0" err="1"/>
              <a:t>Jakob</a:t>
            </a:r>
            <a:r>
              <a:rPr lang="en-US" dirty="0"/>
              <a:t> </a:t>
            </a:r>
            <a:r>
              <a:rPr lang="en-US" dirty="0" err="1"/>
              <a:t>Svensson</a:t>
            </a:r>
            <a:r>
              <a:rPr lang="en-US" dirty="0"/>
              <a:t> (IIES, Stockholm University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IGC Workshop</a:t>
            </a:r>
            <a:r>
              <a:rPr lang="en-US" dirty="0" smtClean="0"/>
              <a:t>, Maputo</a:t>
            </a:r>
            <a:endParaRPr lang="en-US" dirty="0" smtClean="0"/>
          </a:p>
          <a:p>
            <a:r>
              <a:rPr lang="en-US" dirty="0" smtClean="0"/>
              <a:t>July 7, </a:t>
            </a:r>
            <a:r>
              <a:rPr lang="en-US" dirty="0" smtClean="0"/>
              <a:t>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 design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Both interventions shared a similar package of </a:t>
            </a:r>
            <a:r>
              <a:rPr lang="en-US" dirty="0" smtClean="0"/>
              <a:t>process-based components </a:t>
            </a:r>
            <a:r>
              <a:rPr lang="en-US" dirty="0"/>
              <a:t>aimed at enhancing </a:t>
            </a:r>
            <a:r>
              <a:rPr lang="en-US" dirty="0" smtClean="0"/>
              <a:t>beneficiary </a:t>
            </a:r>
            <a:r>
              <a:rPr lang="en-US" dirty="0"/>
              <a:t>involvement:</a:t>
            </a:r>
          </a:p>
          <a:p>
            <a:pPr lvl="1"/>
            <a:r>
              <a:rPr lang="en-US" dirty="0"/>
              <a:t> facilitated meetings</a:t>
            </a:r>
          </a:p>
          <a:p>
            <a:pPr lvl="1"/>
            <a:r>
              <a:rPr lang="en-US" dirty="0" smtClean="0"/>
              <a:t>meetings </a:t>
            </a:r>
            <a:r>
              <a:rPr lang="en-US" dirty="0"/>
              <a:t>with the provider and the users, with </a:t>
            </a:r>
            <a:r>
              <a:rPr lang="en-US" dirty="0" smtClean="0"/>
              <a:t>the final outcome </a:t>
            </a:r>
            <a:r>
              <a:rPr lang="en-US" dirty="0"/>
              <a:t>being a joint action plan identifying the issues </a:t>
            </a:r>
            <a:r>
              <a:rPr lang="en-US" dirty="0" smtClean="0"/>
              <a:t>most important </a:t>
            </a:r>
            <a:r>
              <a:rPr lang="en-US" dirty="0"/>
              <a:t>to address and how to address them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dirty="0"/>
              <a:t>the Participation &amp; Information intervention, </a:t>
            </a:r>
            <a:r>
              <a:rPr lang="en-US" dirty="0" smtClean="0"/>
              <a:t>the facilitators </a:t>
            </a:r>
            <a:r>
              <a:rPr lang="en-US" dirty="0"/>
              <a:t>also disseminated quantitative information on </a:t>
            </a:r>
            <a:r>
              <a:rPr lang="en-US" dirty="0" smtClean="0"/>
              <a:t>the health facility and staff’s </a:t>
            </a:r>
            <a:r>
              <a:rPr lang="en-US" dirty="0"/>
              <a:t>performance as part of the process of agreeing on </a:t>
            </a:r>
            <a:r>
              <a:rPr lang="en-US" dirty="0" smtClean="0"/>
              <a:t>the joint </a:t>
            </a:r>
            <a:r>
              <a:rPr lang="en-US" dirty="0"/>
              <a:t>action plan.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Intervention design (2): </a:t>
            </a:r>
            <a:br>
              <a:rPr lang="en-US" dirty="0" smtClean="0"/>
            </a:br>
            <a:r>
              <a:rPr lang="en-US" dirty="0" smtClean="0"/>
              <a:t>Participation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Community meeting:</a:t>
            </a:r>
          </a:p>
          <a:p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/>
              <a:t>two-day (afternoon) meeting with approximately </a:t>
            </a:r>
            <a:r>
              <a:rPr lang="en-US" dirty="0" smtClean="0"/>
              <a:t>150 participants </a:t>
            </a:r>
            <a:r>
              <a:rPr lang="en-US" dirty="0"/>
              <a:t>from the </a:t>
            </a:r>
            <a:r>
              <a:rPr lang="en-US" dirty="0" smtClean="0"/>
              <a:t>community.</a:t>
            </a:r>
          </a:p>
          <a:p>
            <a:r>
              <a:rPr lang="en-US" smtClean="0"/>
              <a:t> </a:t>
            </a:r>
            <a:r>
              <a:rPr lang="en-US" dirty="0"/>
              <a:t>T</a:t>
            </a:r>
            <a:r>
              <a:rPr lang="en-US" smtClean="0"/>
              <a:t>o </a:t>
            </a:r>
            <a:r>
              <a:rPr lang="en-US" dirty="0"/>
              <a:t>avoid elite capture, invited participants from </a:t>
            </a:r>
            <a:r>
              <a:rPr lang="en-US" dirty="0" smtClean="0"/>
              <a:t>different spectra </a:t>
            </a:r>
            <a:r>
              <a:rPr lang="en-US" dirty="0"/>
              <a:t>of society (i.e. young, old, disabled, women, </a:t>
            </a:r>
            <a:r>
              <a:rPr lang="en-US" dirty="0" smtClean="0"/>
              <a:t>mothers, leaders).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Used </a:t>
            </a:r>
            <a:r>
              <a:rPr lang="en-US" dirty="0"/>
              <a:t>participatory methods to encourage community </a:t>
            </a:r>
            <a:r>
              <a:rPr lang="en-US" dirty="0" smtClean="0"/>
              <a:t>members to </a:t>
            </a:r>
            <a:r>
              <a:rPr lang="en-US" dirty="0"/>
              <a:t>identify and prioritize the key problems and issue they </a:t>
            </a:r>
            <a:r>
              <a:rPr lang="en-US" dirty="0" smtClean="0"/>
              <a:t>view as </a:t>
            </a:r>
            <a:r>
              <a:rPr lang="en-US" dirty="0"/>
              <a:t>the most important to address and how to address them:</a:t>
            </a:r>
          </a:p>
          <a:p>
            <a:pPr lvl="1"/>
            <a:r>
              <a:rPr lang="en-US" dirty="0"/>
              <a:t> focus group discussions</a:t>
            </a:r>
          </a:p>
          <a:p>
            <a:pPr lvl="1"/>
            <a:r>
              <a:rPr lang="en-US" dirty="0"/>
              <a:t> community members score (0-100) using their own </a:t>
            </a:r>
            <a:r>
              <a:rPr lang="en-US" dirty="0" smtClean="0"/>
              <a:t>knowledge about </a:t>
            </a:r>
            <a:r>
              <a:rPr lang="en-US" dirty="0"/>
              <a:t>performance on a set of performance indicators and </a:t>
            </a:r>
            <a:r>
              <a:rPr lang="en-US" dirty="0" smtClean="0"/>
              <a:t>use this </a:t>
            </a:r>
            <a:r>
              <a:rPr lang="en-US" dirty="0"/>
              <a:t>rating as the baseline for their agenda on improvements.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end </a:t>
            </a:r>
            <a:r>
              <a:rPr lang="en-US" dirty="0"/>
              <a:t>of the </a:t>
            </a:r>
            <a:r>
              <a:rPr lang="en-US" dirty="0" smtClean="0"/>
              <a:t>meeting: </a:t>
            </a:r>
            <a:r>
              <a:rPr lang="en-US" dirty="0"/>
              <a:t>the community had suggestions </a:t>
            </a:r>
            <a:r>
              <a:rPr lang="en-US" dirty="0" smtClean="0"/>
              <a:t>for improvements </a:t>
            </a:r>
            <a:r>
              <a:rPr lang="en-US" dirty="0"/>
              <a:t>summarized in a draft action plan</a:t>
            </a:r>
            <a:r>
              <a:rPr lang="en-US" dirty="0" smtClean="0"/>
              <a:t>.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Action </a:t>
            </a:r>
            <a:r>
              <a:rPr lang="en-US" dirty="0"/>
              <a:t>plan: health issues/services that had been </a:t>
            </a:r>
            <a:r>
              <a:rPr lang="en-US" dirty="0" smtClean="0"/>
              <a:t>identified as the </a:t>
            </a:r>
            <a:r>
              <a:rPr lang="en-US" dirty="0"/>
              <a:t>most important to address; how these issues could </a:t>
            </a:r>
            <a:r>
              <a:rPr lang="en-US" dirty="0" smtClean="0"/>
              <a:t>be addressed</a:t>
            </a:r>
            <a:r>
              <a:rPr lang="en-US" dirty="0"/>
              <a:t>; and how the community could </a:t>
            </a:r>
            <a:r>
              <a:rPr lang="en-US" dirty="0" smtClean="0"/>
              <a:t>monitor improvements </a:t>
            </a:r>
            <a:r>
              <a:rPr lang="en-US" dirty="0"/>
              <a:t>(or lack thereof).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Intervention design (3): </a:t>
            </a:r>
            <a:br>
              <a:rPr lang="en-US" dirty="0" smtClean="0"/>
            </a:br>
            <a:r>
              <a:rPr lang="en-US" dirty="0" smtClean="0"/>
              <a:t>Participation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Health facility </a:t>
            </a:r>
            <a:r>
              <a:rPr lang="en-US" dirty="0" smtClean="0"/>
              <a:t>staff </a:t>
            </a:r>
            <a:r>
              <a:rPr lang="en-US" dirty="0"/>
              <a:t>meeting:</a:t>
            </a:r>
          </a:p>
          <a:p>
            <a:pPr lvl="1"/>
            <a:r>
              <a:rPr lang="en-US" dirty="0"/>
              <a:t> a one-day (afternoon) meeting held at the health facility </a:t>
            </a:r>
            <a:r>
              <a:rPr lang="en-US" dirty="0" smtClean="0"/>
              <a:t>with all </a:t>
            </a:r>
            <a:r>
              <a:rPr lang="en-US" dirty="0"/>
              <a:t>health facility </a:t>
            </a:r>
            <a:r>
              <a:rPr lang="en-US" dirty="0" smtClean="0"/>
              <a:t>staff </a:t>
            </a:r>
            <a:r>
              <a:rPr lang="en-US" dirty="0"/>
              <a:t>present.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staff </a:t>
            </a:r>
            <a:r>
              <a:rPr lang="en-US" dirty="0"/>
              <a:t>discussed ideas for improvements and changes.</a:t>
            </a:r>
          </a:p>
          <a:p>
            <a:r>
              <a:rPr lang="en-US" dirty="0"/>
              <a:t> Interface meeting:</a:t>
            </a:r>
          </a:p>
          <a:p>
            <a:pPr lvl="1"/>
            <a:r>
              <a:rPr lang="en-US" dirty="0"/>
              <a:t> participants from the community and all health facility </a:t>
            </a:r>
            <a:r>
              <a:rPr lang="en-US" dirty="0" smtClean="0"/>
              <a:t>staff.</a:t>
            </a:r>
            <a:endParaRPr lang="en-US" dirty="0"/>
          </a:p>
          <a:p>
            <a:pPr lvl="1"/>
            <a:r>
              <a:rPr lang="en-US" dirty="0"/>
              <a:t> community representatives and health workers presented </a:t>
            </a:r>
            <a:r>
              <a:rPr lang="en-US" dirty="0" smtClean="0"/>
              <a:t>their independent </a:t>
            </a:r>
            <a:r>
              <a:rPr lang="en-US" dirty="0"/>
              <a:t>suggestions for improvements and changes</a:t>
            </a:r>
            <a:r>
              <a:rPr lang="en-US" dirty="0" smtClean="0"/>
              <a:t>.</a:t>
            </a:r>
          </a:p>
          <a:p>
            <a:r>
              <a:rPr lang="en-US" dirty="0"/>
              <a:t>Main </a:t>
            </a:r>
            <a:r>
              <a:rPr lang="en-US" dirty="0" smtClean="0"/>
              <a:t>outcome: a </a:t>
            </a:r>
            <a:r>
              <a:rPr lang="en-US" dirty="0"/>
              <a:t>"contract" - shared action plan - outlining the </a:t>
            </a:r>
            <a:r>
              <a:rPr lang="en-US" dirty="0" smtClean="0"/>
              <a:t>community’s and </a:t>
            </a:r>
            <a:r>
              <a:rPr lang="en-US" dirty="0"/>
              <a:t>the </a:t>
            </a:r>
            <a:r>
              <a:rPr lang="en-US" dirty="0" smtClean="0"/>
              <a:t>provider’s </a:t>
            </a:r>
            <a:r>
              <a:rPr lang="en-US" dirty="0"/>
              <a:t>agreement on what needs be done, </a:t>
            </a:r>
            <a:r>
              <a:rPr lang="en-US" dirty="0" smtClean="0"/>
              <a:t>how (with </a:t>
            </a:r>
            <a:r>
              <a:rPr lang="en-US" dirty="0"/>
              <a:t>existing resources), when, and by whom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sz="2400" dirty="0"/>
              <a:t> </a:t>
            </a:r>
            <a:r>
              <a:rPr lang="en-US" dirty="0" smtClean="0"/>
              <a:t>The </a:t>
            </a:r>
            <a:r>
              <a:rPr lang="en-US" dirty="0"/>
              <a:t>joint action plan </a:t>
            </a:r>
            <a:r>
              <a:rPr lang="en-US" dirty="0" smtClean="0"/>
              <a:t>identified </a:t>
            </a:r>
            <a:r>
              <a:rPr lang="en-US" dirty="0"/>
              <a:t>how the community was </a:t>
            </a:r>
            <a:r>
              <a:rPr lang="en-US" dirty="0" smtClean="0"/>
              <a:t>to monitor </a:t>
            </a:r>
            <a:r>
              <a:rPr lang="en-US" dirty="0"/>
              <a:t>the provider and a time plan.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meeting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3349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meeting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0564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meeting by sub-group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6263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Community score cards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58142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facility meeting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5780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Intervention design (4): </a:t>
            </a:r>
            <a:br>
              <a:rPr lang="en-US" dirty="0" smtClean="0"/>
            </a:br>
            <a:r>
              <a:rPr lang="en-US" dirty="0" smtClean="0"/>
              <a:t>Participation &amp;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Program intervention mirrored </a:t>
            </a:r>
            <a:r>
              <a:rPr lang="en-US" dirty="0" smtClean="0"/>
              <a:t>the participation intervention.</a:t>
            </a:r>
            <a:endParaRPr lang="en-US" dirty="0"/>
          </a:p>
          <a:p>
            <a:r>
              <a:rPr lang="en-US" dirty="0" smtClean="0"/>
              <a:t>Difference</a:t>
            </a:r>
            <a:r>
              <a:rPr lang="en-US" dirty="0"/>
              <a:t>: at the start of both the community and </a:t>
            </a:r>
            <a:r>
              <a:rPr lang="en-US" dirty="0" smtClean="0"/>
              <a:t>health facility </a:t>
            </a:r>
            <a:r>
              <a:rPr lang="en-US" dirty="0"/>
              <a:t>meetings, the facilitators provided the participants </a:t>
            </a:r>
            <a:r>
              <a:rPr lang="en-US" dirty="0" smtClean="0"/>
              <a:t>with quantitative </a:t>
            </a:r>
            <a:r>
              <a:rPr lang="en-US" dirty="0"/>
              <a:t>data on the performance of the provider</a:t>
            </a:r>
            <a:r>
              <a:rPr lang="en-US" dirty="0" smtClean="0"/>
              <a:t>.</a:t>
            </a:r>
          </a:p>
          <a:p>
            <a:r>
              <a:rPr lang="en-US" dirty="0"/>
              <a:t>Report </a:t>
            </a:r>
            <a:r>
              <a:rPr lang="en-US" dirty="0" smtClean="0"/>
              <a:t>cards: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unique report card for each </a:t>
            </a:r>
            <a:r>
              <a:rPr lang="en-US" dirty="0" smtClean="0"/>
              <a:t>facility summarizing </a:t>
            </a:r>
            <a:r>
              <a:rPr lang="en-US" dirty="0"/>
              <a:t>information that were </a:t>
            </a:r>
            <a:r>
              <a:rPr lang="en-US" dirty="0" smtClean="0"/>
              <a:t>identified </a:t>
            </a:r>
            <a:r>
              <a:rPr lang="en-US" dirty="0"/>
              <a:t>from the </a:t>
            </a:r>
            <a:r>
              <a:rPr lang="en-US" dirty="0" smtClean="0"/>
              <a:t>baseline data </a:t>
            </a:r>
            <a:r>
              <a:rPr lang="en-US" dirty="0"/>
              <a:t>as key areas subject to improvement, including </a:t>
            </a:r>
            <a:r>
              <a:rPr lang="en-US" dirty="0" smtClean="0"/>
              <a:t>utilization, access</a:t>
            </a:r>
            <a:r>
              <a:rPr lang="en-US" dirty="0"/>
              <a:t>, </a:t>
            </a:r>
            <a:r>
              <a:rPr lang="en-US" dirty="0" smtClean="0"/>
              <a:t>staff </a:t>
            </a:r>
            <a:r>
              <a:rPr lang="en-US" dirty="0"/>
              <a:t>availability, and patient-clinician interaction.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Also </a:t>
            </a:r>
            <a:r>
              <a:rPr lang="en-US" dirty="0"/>
              <a:t>included comparisons vis-à-vis other health facilities </a:t>
            </a:r>
            <a:r>
              <a:rPr lang="en-US" dirty="0" smtClean="0"/>
              <a:t>and with </a:t>
            </a:r>
            <a:r>
              <a:rPr lang="en-US" dirty="0"/>
              <a:t>the national standard for primary health care provision.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160338" y="620713"/>
          <a:ext cx="8823325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3" imgW="8823479" imgH="5616290" progId="Word.Document.12">
                  <p:embed/>
                </p:oleObj>
              </mc:Choice>
              <mc:Fallback>
                <p:oleObj name="Document" r:id="rId3" imgW="8823479" imgH="5616290" progId="Word.Document.12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620713"/>
                        <a:ext cx="8823325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 Poor quality plagues public service provision in </a:t>
            </a:r>
            <a:r>
              <a:rPr lang="en-US" dirty="0" smtClean="0"/>
              <a:t>many developing </a:t>
            </a:r>
            <a:r>
              <a:rPr lang="en-US" dirty="0"/>
              <a:t>countries (Das et al. (2008); </a:t>
            </a:r>
            <a:r>
              <a:rPr lang="en-US" dirty="0" err="1"/>
              <a:t>Chaudhury</a:t>
            </a:r>
            <a:r>
              <a:rPr lang="en-US" dirty="0"/>
              <a:t> et al</a:t>
            </a:r>
            <a:r>
              <a:rPr lang="en-US" dirty="0" smtClean="0"/>
              <a:t>. </a:t>
            </a:r>
            <a:r>
              <a:rPr lang="da-DK" dirty="0" smtClean="0"/>
              <a:t>(</a:t>
            </a:r>
            <a:r>
              <a:rPr lang="da-DK" dirty="0"/>
              <a:t>2006); Bold et al. (2011)).</a:t>
            </a:r>
          </a:p>
          <a:p>
            <a:r>
              <a:rPr lang="en-US" dirty="0"/>
              <a:t> In response, many have argued for policies to </a:t>
            </a:r>
            <a:r>
              <a:rPr lang="en-US" dirty="0" smtClean="0"/>
              <a:t>enhance beneficiary involvement, empowering </a:t>
            </a:r>
            <a:r>
              <a:rPr lang="en-US" dirty="0"/>
              <a:t>the users of public services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 Despite the recent enthusiasm for this approach, </a:t>
            </a:r>
            <a:r>
              <a:rPr lang="en-US" dirty="0" smtClean="0"/>
              <a:t>however, evidence </a:t>
            </a:r>
            <a:r>
              <a:rPr lang="en-US" dirty="0"/>
              <a:t>from randomized evaluations provides mixed </a:t>
            </a:r>
            <a:r>
              <a:rPr lang="en-US" dirty="0" smtClean="0"/>
              <a:t>results about </a:t>
            </a:r>
            <a:r>
              <a:rPr lang="en-US" dirty="0"/>
              <a:t>its short-term </a:t>
            </a:r>
            <a:r>
              <a:rPr lang="en-US" dirty="0" smtClean="0"/>
              <a:t>effectiveness </a:t>
            </a:r>
            <a:r>
              <a:rPr lang="en-US" dirty="0"/>
              <a:t>(see for example </a:t>
            </a:r>
            <a:r>
              <a:rPr lang="en-US" dirty="0" err="1" smtClean="0"/>
              <a:t>Mansuri</a:t>
            </a:r>
            <a:r>
              <a:rPr lang="en-US" dirty="0" smtClean="0"/>
              <a:t> and </a:t>
            </a:r>
            <a:r>
              <a:rPr lang="en-US" dirty="0" err="1"/>
              <a:t>Rao</a:t>
            </a:r>
            <a:r>
              <a:rPr lang="en-US" dirty="0"/>
              <a:t>, 2013).</a:t>
            </a:r>
          </a:p>
          <a:p>
            <a:r>
              <a:rPr lang="en-US" dirty="0"/>
              <a:t> Whether </a:t>
            </a:r>
            <a:r>
              <a:rPr lang="en-US" dirty="0" smtClean="0"/>
              <a:t>beneficiary </a:t>
            </a:r>
            <a:r>
              <a:rPr lang="en-US" dirty="0"/>
              <a:t>control can lead to </a:t>
            </a:r>
            <a:r>
              <a:rPr lang="en-US" i="1" dirty="0" smtClean="0"/>
              <a:t>sustained</a:t>
            </a:r>
            <a:r>
              <a:rPr lang="en-US" dirty="0" smtClean="0"/>
              <a:t> improvements </a:t>
            </a:r>
            <a:r>
              <a:rPr lang="en-US" dirty="0"/>
              <a:t>in service provision is largely unknown.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Data collection was governed by two objectives:</a:t>
            </a:r>
          </a:p>
          <a:p>
            <a:pPr lvl="1"/>
            <a:r>
              <a:rPr lang="en-US" dirty="0"/>
              <a:t> to create report cards which assess how the community </a:t>
            </a:r>
            <a:r>
              <a:rPr lang="en-US" dirty="0" smtClean="0"/>
              <a:t>views the </a:t>
            </a:r>
            <a:r>
              <a:rPr lang="en-US" dirty="0"/>
              <a:t>quality and </a:t>
            </a:r>
            <a:r>
              <a:rPr lang="en-US" dirty="0" smtClean="0"/>
              <a:t>efficacy </a:t>
            </a:r>
            <a:r>
              <a:rPr lang="en-US" dirty="0"/>
              <a:t>of service delivery (for the </a:t>
            </a:r>
            <a:r>
              <a:rPr lang="en-US" dirty="0" smtClean="0"/>
              <a:t>participation &amp; </a:t>
            </a:r>
            <a:r>
              <a:rPr lang="en-US" dirty="0"/>
              <a:t>information intervention).</a:t>
            </a:r>
          </a:p>
          <a:p>
            <a:pPr lvl="1"/>
            <a:r>
              <a:rPr lang="en-US" dirty="0"/>
              <a:t> to rigorously evaluate the impact.</a:t>
            </a:r>
          </a:p>
          <a:p>
            <a:r>
              <a:rPr lang="en-US" dirty="0" smtClean="0"/>
              <a:t>To </a:t>
            </a:r>
            <a:r>
              <a:rPr lang="en-US" dirty="0"/>
              <a:t>meet these objectives, two surveys were implemented:</a:t>
            </a:r>
          </a:p>
          <a:p>
            <a:pPr lvl="1"/>
            <a:r>
              <a:rPr lang="en-US" dirty="0"/>
              <a:t> a survey of health care providers (75 facilities)</a:t>
            </a:r>
          </a:p>
          <a:p>
            <a:pPr lvl="1"/>
            <a:r>
              <a:rPr lang="en-US" dirty="0"/>
              <a:t> a survey of health care users (7,500 households).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at baseline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68300" y="1082674"/>
          <a:ext cx="10680700" cy="547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Document" r:id="rId3" imgW="8408755" imgH="4693709" progId="Word.Document.12">
                  <p:embed/>
                </p:oleObj>
              </mc:Choice>
              <mc:Fallback>
                <p:oleObj name="Document" r:id="rId3" imgW="8408755" imgH="4693709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1082674"/>
                        <a:ext cx="10680700" cy="547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Long-term results : </a:t>
            </a:r>
            <a:br>
              <a:rPr lang="en-US" dirty="0" smtClean="0"/>
            </a:br>
            <a:r>
              <a:rPr lang="en-US" dirty="0" smtClean="0"/>
              <a:t>Participation &amp;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68300" y="1752601"/>
          <a:ext cx="109093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Document" r:id="rId3" imgW="8408755" imgH="1933865" progId="Word.Document.12">
                  <p:embed/>
                </p:oleObj>
              </mc:Choice>
              <mc:Fallback>
                <p:oleObj name="Document" r:id="rId3" imgW="8408755" imgH="1933865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1752601"/>
                        <a:ext cx="109093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Long-term results : </a:t>
            </a:r>
            <a:br>
              <a:rPr lang="en-US" dirty="0" smtClean="0"/>
            </a:br>
            <a:r>
              <a:rPr lang="en-US" dirty="0" smtClean="0"/>
              <a:t>Participation &amp;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68300" y="1600201"/>
          <a:ext cx="93091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Document" r:id="rId3" imgW="8408755" imgH="2024364" progId="Word.Document.12">
                  <p:embed/>
                </p:oleObj>
              </mc:Choice>
              <mc:Fallback>
                <p:oleObj name="Document" r:id="rId3" imgW="8408755" imgH="2024364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1600201"/>
                        <a:ext cx="93091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Long-term results : </a:t>
            </a:r>
            <a:br>
              <a:rPr lang="en-US" dirty="0" smtClean="0"/>
            </a:br>
            <a:r>
              <a:rPr lang="en-US" dirty="0" smtClean="0"/>
              <a:t>Participation &amp;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57201" y="1676401"/>
          <a:ext cx="84582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Document" r:id="rId3" imgW="6084943" imgH="3064067" progId="Word.Document.12">
                  <p:embed/>
                </p:oleObj>
              </mc:Choice>
              <mc:Fallback>
                <p:oleObj name="Document" r:id="rId3" imgW="6084943" imgH="3064067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1676401"/>
                        <a:ext cx="84582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cap="small" dirty="0"/>
              <a:t>Distribution of Weight-for-Age z-scores for the Treatment and Control groups – Participation &amp; Information model (2004-2008)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000999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Long-term results : Participation &amp; Information; Utilization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68300" y="1541463"/>
          <a:ext cx="8408988" cy="493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Document" r:id="rId3" imgW="8408755" imgH="3775796" progId="Word.Document.12">
                  <p:embed/>
                </p:oleObj>
              </mc:Choice>
              <mc:Fallback>
                <p:oleObj name="Document" r:id="rId3" imgW="8408755" imgH="3775796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1541463"/>
                        <a:ext cx="8408988" cy="493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Long-term results : Participation &amp; Information; Monitoring and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68300" y="1452563"/>
          <a:ext cx="8408988" cy="502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Document" r:id="rId3" imgW="8408755" imgH="3951047" progId="Word.Document.12">
                  <p:embed/>
                </p:oleObj>
              </mc:Choice>
              <mc:Fallback>
                <p:oleObj name="Document" r:id="rId3" imgW="8408755" imgH="3951047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1452563"/>
                        <a:ext cx="8408988" cy="502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US" dirty="0" smtClean="0"/>
              <a:t>esults: Participation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68300" y="1524000"/>
          <a:ext cx="8408988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Document" r:id="rId3" imgW="8408755" imgH="2764153" progId="Word.Document.12">
                  <p:embed/>
                </p:oleObj>
              </mc:Choice>
              <mc:Fallback>
                <p:oleObj name="Document" r:id="rId3" imgW="8408755" imgH="2764153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1524000"/>
                        <a:ext cx="8408988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Participation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68300" y="1581150"/>
          <a:ext cx="8408988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Document" r:id="rId3" imgW="8408755" imgH="3693916" progId="Word.Document.12">
                  <p:embed/>
                </p:oleObj>
              </mc:Choice>
              <mc:Fallback>
                <p:oleObj name="Document" r:id="rId3" imgW="8408755" imgH="3693916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1581150"/>
                        <a:ext cx="8408988" cy="489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 in this paper: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First</a:t>
            </a:r>
            <a:r>
              <a:rPr lang="en-US" dirty="0"/>
              <a:t>, provide evidence of the longer run </a:t>
            </a:r>
            <a:r>
              <a:rPr lang="en-US" dirty="0" smtClean="0"/>
              <a:t>effects </a:t>
            </a:r>
            <a:r>
              <a:rPr lang="en-US" dirty="0"/>
              <a:t>of a </a:t>
            </a:r>
            <a:r>
              <a:rPr lang="en-US" dirty="0" smtClean="0"/>
              <a:t>local accountability </a:t>
            </a:r>
            <a:r>
              <a:rPr lang="en-US" dirty="0"/>
              <a:t>intervention in primary health care provision </a:t>
            </a:r>
            <a:r>
              <a:rPr lang="en-US" dirty="0" smtClean="0"/>
              <a:t>in Uganda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Four </a:t>
            </a:r>
            <a:r>
              <a:rPr lang="en-US" dirty="0"/>
              <a:t>years after the initial intervention, we </a:t>
            </a:r>
            <a:r>
              <a:rPr lang="en-US" dirty="0" smtClean="0"/>
              <a:t>find significant improvements </a:t>
            </a:r>
            <a:r>
              <a:rPr lang="en-US" dirty="0"/>
              <a:t>in both health care delivery and health outcomes</a:t>
            </a:r>
          </a:p>
          <a:p>
            <a:r>
              <a:rPr lang="en-US" dirty="0"/>
              <a:t> Second, investigate why this intervention resulted in such </a:t>
            </a:r>
            <a:r>
              <a:rPr lang="en-US" dirty="0" smtClean="0"/>
              <a:t>a large </a:t>
            </a:r>
            <a:r>
              <a:rPr lang="en-US" dirty="0"/>
              <a:t>and sustained change in service provision while </a:t>
            </a:r>
            <a:r>
              <a:rPr lang="en-US" dirty="0" smtClean="0"/>
              <a:t>several other </a:t>
            </a:r>
            <a:r>
              <a:rPr lang="en-US" dirty="0"/>
              <a:t>seemingly similar interventions have not had much of </a:t>
            </a:r>
            <a:r>
              <a:rPr lang="en-US" dirty="0" smtClean="0"/>
              <a:t>an impact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 Focus here is on the role and impact of information.</a:t>
            </a:r>
          </a:p>
          <a:p>
            <a:pPr lvl="1"/>
            <a:r>
              <a:rPr lang="en-US" dirty="0"/>
              <a:t> Compare the impact of a fairly standard </a:t>
            </a:r>
            <a:r>
              <a:rPr lang="en-US" dirty="0" smtClean="0"/>
              <a:t>community empowerment </a:t>
            </a:r>
            <a:r>
              <a:rPr lang="en-US" dirty="0"/>
              <a:t>project without provision of information on </a:t>
            </a:r>
            <a:r>
              <a:rPr lang="en-US" dirty="0" smtClean="0"/>
              <a:t>the health clinics </a:t>
            </a:r>
            <a:r>
              <a:rPr lang="en-US" dirty="0"/>
              <a:t>performance to an intervention that </a:t>
            </a:r>
            <a:r>
              <a:rPr lang="en-US" dirty="0" smtClean="0"/>
              <a:t>provided such </a:t>
            </a:r>
            <a:r>
              <a:rPr lang="en-US" dirty="0"/>
              <a:t>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Findings provide both encouraging and less encouraging news for the beneficiary control/CDD approach.</a:t>
            </a:r>
          </a:p>
          <a:p>
            <a:pPr lvl="1"/>
            <a:r>
              <a:rPr lang="en-US" dirty="0" smtClean="0"/>
              <a:t>A fairly standard process based intervention WITH information provision resulted in large and long run improvements in both health service provision and health outcomes.</a:t>
            </a:r>
          </a:p>
          <a:p>
            <a:pPr lvl="1"/>
            <a:r>
              <a:rPr lang="en-US" dirty="0" smtClean="0"/>
              <a:t>BUT a more standard, and CDD inspired, beneficiary involvement intervention, in which the potential informational asymmetries are not explicitly dealt with, had no impact.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results of the two </a:t>
            </a:r>
            <a:r>
              <a:rPr lang="en-US" dirty="0" smtClean="0"/>
              <a:t>field </a:t>
            </a:r>
            <a:r>
              <a:rPr lang="en-US" dirty="0"/>
              <a:t>experiments suggest that </a:t>
            </a:r>
            <a:r>
              <a:rPr lang="en-US" dirty="0" smtClean="0"/>
              <a:t>unless the </a:t>
            </a:r>
            <a:r>
              <a:rPr lang="en-US" dirty="0"/>
              <a:t>community have access to objective information on </a:t>
            </a:r>
            <a:r>
              <a:rPr lang="en-US" dirty="0" smtClean="0"/>
              <a:t>staff performance</a:t>
            </a:r>
            <a:r>
              <a:rPr lang="en-US" dirty="0"/>
              <a:t>, community involvement is not likely to </a:t>
            </a:r>
            <a:r>
              <a:rPr lang="en-US" dirty="0" smtClean="0"/>
              <a:t>have much </a:t>
            </a:r>
            <a:r>
              <a:rPr lang="en-US" dirty="0"/>
              <a:t>of an impact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under the form of report card allows the clients to distinguish between lack of effort from provider (local level) and lack of resources assigned to facility (higher level).</a:t>
            </a:r>
          </a:p>
          <a:p>
            <a:r>
              <a:rPr lang="en-US" dirty="0" smtClean="0"/>
              <a:t>Deals with information asymmetry</a:t>
            </a:r>
          </a:p>
          <a:p>
            <a:r>
              <a:rPr lang="en-US" dirty="0" smtClean="0"/>
              <a:t>Allows for action plans focused on activities actionable at the local level.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Share of local actions for the 2 treatment groups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69342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cap="small" dirty="0"/>
              <a:t>outpatient care conditional on the share of local action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3152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 in this paper (2):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Holding context constant, we can investigate </a:t>
            </a:r>
            <a:r>
              <a:rPr lang="en-US" dirty="0" smtClean="0"/>
              <a:t>whether differences </a:t>
            </a:r>
            <a:r>
              <a:rPr lang="en-US" dirty="0"/>
              <a:t>in intervention design can help explain the </a:t>
            </a:r>
            <a:r>
              <a:rPr lang="en-US" dirty="0" smtClean="0"/>
              <a:t>mixed findings </a:t>
            </a:r>
            <a:r>
              <a:rPr lang="en-US" dirty="0"/>
              <a:t>in the literature.</a:t>
            </a:r>
          </a:p>
          <a:p>
            <a:r>
              <a:rPr lang="en-US" dirty="0"/>
              <a:t> Finally, investigate why and how information can make </a:t>
            </a:r>
            <a:r>
              <a:rPr lang="en-US" dirty="0" smtClean="0"/>
              <a:t>a difference </a:t>
            </a:r>
            <a:r>
              <a:rPr lang="en-US" dirty="0"/>
              <a:t>to the 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study took place in 75 rural </a:t>
            </a:r>
            <a:r>
              <a:rPr lang="en-US" dirty="0" smtClean="0"/>
              <a:t>communities served </a:t>
            </a:r>
            <a:r>
              <a:rPr lang="en-US" dirty="0"/>
              <a:t>by public dispensaries (level III) in 9 districts </a:t>
            </a:r>
            <a:r>
              <a:rPr lang="en-US" dirty="0" smtClean="0"/>
              <a:t>covering all </a:t>
            </a:r>
            <a:r>
              <a:rPr lang="en-US" dirty="0"/>
              <a:t>four regions in Uganda.</a:t>
            </a:r>
          </a:p>
          <a:p>
            <a:r>
              <a:rPr lang="en-US" dirty="0"/>
              <a:t> Dispensaries are the lowest tier of the health system where </a:t>
            </a:r>
            <a:r>
              <a:rPr lang="en-US" dirty="0" smtClean="0"/>
              <a:t>a professional </a:t>
            </a:r>
            <a:r>
              <a:rPr lang="en-US" dirty="0"/>
              <a:t>interaction between users and providers </a:t>
            </a:r>
            <a:r>
              <a:rPr lang="en-US" dirty="0" smtClean="0"/>
              <a:t>takes place</a:t>
            </a:r>
            <a:r>
              <a:rPr lang="en-US" dirty="0"/>
              <a:t>.</a:t>
            </a:r>
          </a:p>
          <a:p>
            <a:r>
              <a:rPr lang="en-US" dirty="0"/>
              <a:t> The standard for dispensaries includes preventive, </a:t>
            </a:r>
            <a:r>
              <a:rPr lang="en-US" dirty="0" smtClean="0"/>
              <a:t>promotional, outpatient </a:t>
            </a:r>
            <a:r>
              <a:rPr lang="en-US" dirty="0"/>
              <a:t>care, maternity, and laboratory services.</a:t>
            </a:r>
          </a:p>
          <a:p>
            <a:r>
              <a:rPr lang="en-US" dirty="0"/>
              <a:t> In our sample of facilities, on average, a dispensary </a:t>
            </a:r>
            <a:r>
              <a:rPr lang="en-US" dirty="0" smtClean="0"/>
              <a:t>was staffed </a:t>
            </a:r>
            <a:r>
              <a:rPr lang="en-US" dirty="0"/>
              <a:t>by a clinical </a:t>
            </a:r>
            <a:r>
              <a:rPr lang="en-US" dirty="0" smtClean="0"/>
              <a:t>officer </a:t>
            </a:r>
            <a:r>
              <a:rPr lang="en-US" dirty="0"/>
              <a:t>(doctor), two nurses (midwives</a:t>
            </a:r>
            <a:r>
              <a:rPr lang="en-US" dirty="0" smtClean="0"/>
              <a:t>), and </a:t>
            </a:r>
            <a:r>
              <a:rPr lang="en-US" dirty="0"/>
              <a:t>three nursing aids.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baseline data:</a:t>
            </a:r>
          </a:p>
          <a:p>
            <a:pPr lvl="1"/>
            <a:r>
              <a:rPr lang="en-US" dirty="0"/>
              <a:t> roughly 50% of the </a:t>
            </a:r>
            <a:r>
              <a:rPr lang="en-US" dirty="0" smtClean="0"/>
              <a:t>staff </a:t>
            </a:r>
            <a:r>
              <a:rPr lang="en-US" dirty="0"/>
              <a:t>were absent from the clinic on </a:t>
            </a:r>
            <a:r>
              <a:rPr lang="en-US" dirty="0" smtClean="0"/>
              <a:t>a typical </a:t>
            </a:r>
            <a:r>
              <a:rPr lang="en-US" dirty="0"/>
              <a:t>day.</a:t>
            </a:r>
          </a:p>
          <a:p>
            <a:pPr lvl="1"/>
            <a:r>
              <a:rPr lang="en-US" dirty="0"/>
              <a:t> average waiting time was more than 2 hours</a:t>
            </a:r>
          </a:p>
          <a:p>
            <a:pPr lvl="1"/>
            <a:r>
              <a:rPr lang="en-US" dirty="0"/>
              <a:t> only 4 out of 10 patients report that any equipment was </a:t>
            </a:r>
            <a:r>
              <a:rPr lang="en-US" dirty="0" smtClean="0"/>
              <a:t>used during </a:t>
            </a:r>
            <a:r>
              <a:rPr lang="en-US" dirty="0"/>
              <a:t>last visit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pilot project was initiated in 2004 and extended in </a:t>
            </a:r>
            <a:r>
              <a:rPr lang="en-US" dirty="0" smtClean="0"/>
              <a:t>2007 with </a:t>
            </a:r>
            <a:r>
              <a:rPr lang="en-US" dirty="0"/>
              <a:t>the aim of enhancing community involvement </a:t>
            </a:r>
            <a:r>
              <a:rPr lang="en-US" dirty="0" smtClean="0"/>
              <a:t>and monitoring </a:t>
            </a:r>
            <a:r>
              <a:rPr lang="en-US" dirty="0"/>
              <a:t>in the delivery of primary health care.</a:t>
            </a:r>
          </a:p>
          <a:p>
            <a:r>
              <a:rPr lang="en-US" dirty="0"/>
              <a:t> Project included 75 facilities in total</a:t>
            </a:r>
          </a:p>
          <a:p>
            <a:pPr lvl="1"/>
            <a:r>
              <a:rPr lang="en-US" dirty="0"/>
              <a:t> 50 facilities and its communities were included in </a:t>
            </a:r>
            <a:r>
              <a:rPr lang="en-US" dirty="0" smtClean="0"/>
              <a:t>the first-phase </a:t>
            </a:r>
            <a:r>
              <a:rPr lang="en-US" dirty="0"/>
              <a:t>of the project in 2004 (the Participation </a:t>
            </a:r>
            <a:r>
              <a:rPr lang="en-US" dirty="0" smtClean="0"/>
              <a:t>&amp; Information </a:t>
            </a:r>
            <a:r>
              <a:rPr lang="en-US" dirty="0"/>
              <a:t>intervention)</a:t>
            </a:r>
          </a:p>
          <a:p>
            <a:pPr lvl="1"/>
            <a:r>
              <a:rPr lang="en-US" dirty="0"/>
              <a:t> 25 facilities and its communities were added in 2007 (</a:t>
            </a:r>
            <a:r>
              <a:rPr lang="en-US" dirty="0" smtClean="0"/>
              <a:t>the Participation </a:t>
            </a:r>
            <a:r>
              <a:rPr lang="en-US" dirty="0"/>
              <a:t>intervention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design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 Participation &amp; information intervention: after stratifying </a:t>
            </a:r>
            <a:r>
              <a:rPr lang="en-US" dirty="0" smtClean="0"/>
              <a:t>on location </a:t>
            </a:r>
            <a:r>
              <a:rPr lang="en-US" dirty="0"/>
              <a:t>and population size, 25 facilities/communities </a:t>
            </a:r>
            <a:r>
              <a:rPr lang="en-US" dirty="0" smtClean="0"/>
              <a:t>were randomly assigned in 2004 </a:t>
            </a:r>
            <a:r>
              <a:rPr lang="en-US" dirty="0"/>
              <a:t>to the treatment group and the </a:t>
            </a:r>
            <a:r>
              <a:rPr lang="en-US" dirty="0" smtClean="0"/>
              <a:t>remaining facilities </a:t>
            </a:r>
            <a:r>
              <a:rPr lang="en-US" dirty="0"/>
              <a:t>were assigned to the control group (25 units).</a:t>
            </a:r>
          </a:p>
          <a:p>
            <a:r>
              <a:rPr lang="en-US" dirty="0"/>
              <a:t> Participation intervention: 25 new facilities were </a:t>
            </a:r>
            <a:r>
              <a:rPr lang="en-US" dirty="0" smtClean="0"/>
              <a:t>randomly assigned in 2007 to </a:t>
            </a:r>
            <a:r>
              <a:rPr lang="en-US" dirty="0"/>
              <a:t>a treatment group (13 units) and control </a:t>
            </a:r>
            <a:r>
              <a:rPr lang="en-US" dirty="0" smtClean="0"/>
              <a:t>group (12 </a:t>
            </a:r>
            <a:r>
              <a:rPr lang="en-US" dirty="0"/>
              <a:t>units).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design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research design allows us to estimate three </a:t>
            </a:r>
            <a:r>
              <a:rPr lang="en-US" dirty="0" smtClean="0"/>
              <a:t>treatment effects</a:t>
            </a:r>
            <a:r>
              <a:rPr lang="en-US" dirty="0"/>
              <a:t>, holding the context constant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lvl="1">
              <a:buNone/>
            </a:pPr>
            <a:r>
              <a:rPr lang="en-US" dirty="0" smtClean="0"/>
              <a:t>(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sz="3000" dirty="0"/>
              <a:t>the short-run treatment </a:t>
            </a:r>
            <a:r>
              <a:rPr lang="en-US" sz="3000" dirty="0" smtClean="0"/>
              <a:t>effect </a:t>
            </a:r>
            <a:r>
              <a:rPr lang="en-US" sz="3000" dirty="0"/>
              <a:t>of the participation &amp;</a:t>
            </a:r>
          </a:p>
          <a:p>
            <a:pPr>
              <a:buNone/>
            </a:pPr>
            <a:r>
              <a:rPr lang="en-US" sz="3000" dirty="0" smtClean="0"/>
              <a:t> information </a:t>
            </a:r>
            <a:r>
              <a:rPr lang="en-US" sz="3000" dirty="0"/>
              <a:t>intervention (reported in </a:t>
            </a:r>
            <a:r>
              <a:rPr lang="en-US" sz="3000" dirty="0" err="1"/>
              <a:t>Björkman</a:t>
            </a:r>
            <a:r>
              <a:rPr lang="en-US" sz="3000" dirty="0"/>
              <a:t> </a:t>
            </a:r>
            <a:r>
              <a:rPr lang="en-US" sz="3000" dirty="0" smtClean="0"/>
              <a:t>and </a:t>
            </a:r>
            <a:r>
              <a:rPr lang="en-US" sz="3000" dirty="0" err="1" smtClean="0"/>
              <a:t>Svensson</a:t>
            </a:r>
            <a:r>
              <a:rPr lang="en-US" sz="3000" dirty="0" smtClean="0"/>
              <a:t>, 2009</a:t>
            </a:r>
            <a:r>
              <a:rPr lang="en-US" sz="3000" dirty="0"/>
              <a:t>);</a:t>
            </a:r>
          </a:p>
          <a:p>
            <a:pPr lvl="1">
              <a:buNone/>
            </a:pPr>
            <a:r>
              <a:rPr lang="en-US" sz="3000" dirty="0"/>
              <a:t> (ii) the long run (four years after the initial intervention)</a:t>
            </a:r>
          </a:p>
          <a:p>
            <a:pPr>
              <a:buNone/>
            </a:pPr>
            <a:r>
              <a:rPr lang="en-US" sz="3000" dirty="0"/>
              <a:t>treatment </a:t>
            </a:r>
            <a:r>
              <a:rPr lang="en-US" sz="3000" dirty="0" smtClean="0"/>
              <a:t>effect </a:t>
            </a:r>
            <a:r>
              <a:rPr lang="en-US" sz="3000" dirty="0"/>
              <a:t>of the participation &amp; </a:t>
            </a:r>
            <a:r>
              <a:rPr lang="en-US" sz="3000" dirty="0" smtClean="0"/>
              <a:t>information intervention</a:t>
            </a:r>
            <a:r>
              <a:rPr lang="en-US" sz="3000" dirty="0"/>
              <a:t>;</a:t>
            </a:r>
          </a:p>
          <a:p>
            <a:pPr lvl="1">
              <a:buNone/>
            </a:pPr>
            <a:r>
              <a:rPr lang="en-US" sz="3000" dirty="0" smtClean="0"/>
              <a:t>(</a:t>
            </a:r>
            <a:r>
              <a:rPr lang="en-US" sz="3000" dirty="0"/>
              <a:t>iii) the short-run treatment </a:t>
            </a:r>
            <a:r>
              <a:rPr lang="en-US" sz="3000" dirty="0" smtClean="0"/>
              <a:t>effect </a:t>
            </a:r>
            <a:r>
              <a:rPr lang="en-US" sz="3000" dirty="0"/>
              <a:t>of the participation</a:t>
            </a:r>
          </a:p>
          <a:p>
            <a:pPr>
              <a:buNone/>
            </a:pPr>
            <a:r>
              <a:rPr lang="en-US" sz="3000" dirty="0"/>
              <a:t>intervention.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1488</Words>
  <Application>Microsoft Office PowerPoint</Application>
  <PresentationFormat>On-screen Show (4:3)</PresentationFormat>
  <Paragraphs>113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Office Theme</vt:lpstr>
      <vt:lpstr>Document</vt:lpstr>
      <vt:lpstr>Information is Power: Experimental Evidence of the Long Run Impact of Community Based Monitoring</vt:lpstr>
      <vt:lpstr>Introduction</vt:lpstr>
      <vt:lpstr>What we do in this paper:</vt:lpstr>
      <vt:lpstr>What we do in this paper (2):</vt:lpstr>
      <vt:lpstr>Institutional background</vt:lpstr>
      <vt:lpstr>Background</vt:lpstr>
      <vt:lpstr>Evaluation design</vt:lpstr>
      <vt:lpstr>Evaluation design (2)</vt:lpstr>
      <vt:lpstr>Evaluation design (3)</vt:lpstr>
      <vt:lpstr>Intervention design </vt:lpstr>
      <vt:lpstr>Intervention design (2):  Participation only</vt:lpstr>
      <vt:lpstr>Intervention design (3):  Participation only</vt:lpstr>
      <vt:lpstr>Community meeting</vt:lpstr>
      <vt:lpstr>Community meeting</vt:lpstr>
      <vt:lpstr>Community meeting by sub-group</vt:lpstr>
      <vt:lpstr>Community score cards</vt:lpstr>
      <vt:lpstr>Health facility meeting</vt:lpstr>
      <vt:lpstr>Intervention design (4):  Participation &amp; Information</vt:lpstr>
      <vt:lpstr>Timeline</vt:lpstr>
      <vt:lpstr>Data collection</vt:lpstr>
      <vt:lpstr>Balance at baseline</vt:lpstr>
      <vt:lpstr>Long-term results :  Participation &amp; Information </vt:lpstr>
      <vt:lpstr>Long-term results :  Participation &amp; Information </vt:lpstr>
      <vt:lpstr>Long-term results :  Participation &amp; Information </vt:lpstr>
      <vt:lpstr>Distribution of Weight-for-Age z-scores for the Treatment and Control groups – Participation &amp; Information model (2004-2008) </vt:lpstr>
      <vt:lpstr>Long-term results : Participation &amp; Information; Utilization</vt:lpstr>
      <vt:lpstr>Long-term results : Participation &amp; Information; Monitoring and Process</vt:lpstr>
      <vt:lpstr>Results: Participation only</vt:lpstr>
      <vt:lpstr>Results: Participation only</vt:lpstr>
      <vt:lpstr>Conclusion</vt:lpstr>
      <vt:lpstr>The role of information</vt:lpstr>
      <vt:lpstr>Share of local actions for the 2 treatment groups</vt:lpstr>
      <vt:lpstr>outpatient care conditional on the share of local action 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is Power: Experimental Evidence of the Long Run Impact of Community Based Monitoring</dc:title>
  <dc:creator>wb253548</dc:creator>
  <cp:lastModifiedBy>Damien de Walque</cp:lastModifiedBy>
  <cp:revision>41</cp:revision>
  <cp:lastPrinted>2013-10-31T15:57:16Z</cp:lastPrinted>
  <dcterms:created xsi:type="dcterms:W3CDTF">2013-06-25T13:28:24Z</dcterms:created>
  <dcterms:modified xsi:type="dcterms:W3CDTF">2015-07-03T13:44:11Z</dcterms:modified>
</cp:coreProperties>
</file>