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2"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snapToGrid="0">
      <p:cViewPr varScale="1">
        <p:scale>
          <a:sx n="67" d="100"/>
          <a:sy n="67"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3/15/2016</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3/15/2016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3/15/2016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3/15/2016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3/15/2016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3/15/2016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3/15/2016</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3/15/2016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3/15/2016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3/15/2016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3/15/2016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3/15/2016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3/15/2016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3/15/2016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3/15/2016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3/15/2016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3/15/2016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3/15/2016</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Agents and Cross Border Issues</a:t>
            </a:r>
            <a:endParaRPr lang="en-US" sz="4000" dirty="0"/>
          </a:p>
        </p:txBody>
      </p:sp>
      <p:sp>
        <p:nvSpPr>
          <p:cNvPr id="3" name="Subtitle 2"/>
          <p:cNvSpPr>
            <a:spLocks noGrp="1"/>
          </p:cNvSpPr>
          <p:nvPr>
            <p:ph type="subTitle" idx="1"/>
          </p:nvPr>
        </p:nvSpPr>
        <p:spPr/>
        <p:txBody>
          <a:bodyPr/>
          <a:lstStyle/>
          <a:p>
            <a:r>
              <a:rPr lang="en-US" dirty="0" smtClean="0"/>
              <a:t>Group - D</a:t>
            </a:r>
            <a:endParaRPr lang="en-US" dirty="0"/>
          </a:p>
        </p:txBody>
      </p:sp>
    </p:spTree>
    <p:extLst>
      <p:ext uri="{BB962C8B-B14F-4D97-AF65-F5344CB8AC3E}">
        <p14:creationId xmlns:p14="http://schemas.microsoft.com/office/powerpoint/2010/main" val="2746705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828" y="1901083"/>
            <a:ext cx="9186022" cy="3046988"/>
          </a:xfrm>
          <a:prstGeom prst="rect">
            <a:avLst/>
          </a:prstGeom>
          <a:ln>
            <a:solidFill>
              <a:schemeClr val="accent1"/>
            </a:solidFill>
          </a:ln>
        </p:spPr>
        <p:txBody>
          <a:bodyPr wrap="square">
            <a:spAutoFit/>
          </a:bodyPr>
          <a:lstStyle/>
          <a:p>
            <a:pPr marL="342900" marR="0" lvl="0" indent="-342900">
              <a:spcBef>
                <a:spcPts val="0"/>
              </a:spcBef>
              <a:spcAft>
                <a:spcPts val="0"/>
              </a:spcAft>
              <a:buFont typeface="+mj-lt"/>
              <a:buAutoNum type="arabicPeriod"/>
            </a:pPr>
            <a:r>
              <a:rPr lang="en-US" sz="2400" dirty="0">
                <a:solidFill>
                  <a:schemeClr val="dk1"/>
                </a:solidFill>
              </a:rPr>
              <a:t>How can we better manage risks with agents? What should the penalties be?</a:t>
            </a:r>
          </a:p>
          <a:p>
            <a:pPr marL="342900" marR="0" lvl="0" indent="-342900">
              <a:spcBef>
                <a:spcPts val="0"/>
              </a:spcBef>
              <a:spcAft>
                <a:spcPts val="0"/>
              </a:spcAft>
              <a:buFont typeface="+mj-lt"/>
              <a:buAutoNum type="arabicPeriod"/>
            </a:pPr>
            <a:r>
              <a:rPr lang="en-US" sz="2400" dirty="0">
                <a:solidFill>
                  <a:schemeClr val="dk1"/>
                </a:solidFill>
              </a:rPr>
              <a:t>Agent liquidity – what are the issues? How can they be fixed?</a:t>
            </a:r>
          </a:p>
          <a:p>
            <a:pPr marL="342900" marR="0" lvl="0" indent="-342900">
              <a:spcBef>
                <a:spcPts val="0"/>
              </a:spcBef>
              <a:spcAft>
                <a:spcPts val="0"/>
              </a:spcAft>
              <a:buFont typeface="+mj-lt"/>
              <a:buAutoNum type="arabicPeriod"/>
            </a:pPr>
            <a:r>
              <a:rPr lang="en-US" sz="2400" dirty="0">
                <a:solidFill>
                  <a:schemeClr val="dk1"/>
                </a:solidFill>
              </a:rPr>
              <a:t>What is the role of insurance and how can that be a mitigating factor against any of the perceived financial risks?</a:t>
            </a:r>
          </a:p>
          <a:p>
            <a:pPr marL="342900" marR="0" lvl="0" indent="-342900">
              <a:spcBef>
                <a:spcPts val="0"/>
              </a:spcBef>
              <a:spcAft>
                <a:spcPts val="0"/>
              </a:spcAft>
              <a:buFont typeface="+mj-lt"/>
              <a:buAutoNum type="arabicPeriod"/>
            </a:pPr>
            <a:r>
              <a:rPr lang="en-US" sz="2400" dirty="0">
                <a:solidFill>
                  <a:schemeClr val="dk1"/>
                </a:solidFill>
              </a:rPr>
              <a:t>Challenges and opportunities for West Africa and WAMZ</a:t>
            </a:r>
          </a:p>
        </p:txBody>
      </p:sp>
    </p:spTree>
    <p:extLst>
      <p:ext uri="{BB962C8B-B14F-4D97-AF65-F5344CB8AC3E}">
        <p14:creationId xmlns:p14="http://schemas.microsoft.com/office/powerpoint/2010/main" val="313339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681388798"/>
              </p:ext>
            </p:extLst>
          </p:nvPr>
        </p:nvGraphicFramePr>
        <p:xfrm>
          <a:off x="400048" y="1620979"/>
          <a:ext cx="10958515" cy="5068427"/>
        </p:xfrm>
        <a:graphic>
          <a:graphicData uri="http://schemas.openxmlformats.org/drawingml/2006/table">
            <a:tbl>
              <a:tblPr firstRow="1" bandRow="1">
                <a:tableStyleId>{5C22544A-7EE6-4342-B048-85BDC9FD1C3A}</a:tableStyleId>
              </a:tblPr>
              <a:tblGrid>
                <a:gridCol w="1514477"/>
                <a:gridCol w="3414713"/>
                <a:gridCol w="6029325"/>
              </a:tblGrid>
              <a:tr h="0">
                <a:tc>
                  <a:txBody>
                    <a:bodyPr/>
                    <a:lstStyle/>
                    <a:p>
                      <a:r>
                        <a:rPr lang="en-US" dirty="0" smtClean="0"/>
                        <a:t>Risk</a:t>
                      </a:r>
                      <a:endParaRPr lang="en-US" dirty="0"/>
                    </a:p>
                  </a:txBody>
                  <a:tcPr/>
                </a:tc>
                <a:tc>
                  <a:txBody>
                    <a:bodyPr/>
                    <a:lstStyle/>
                    <a:p>
                      <a:r>
                        <a:rPr lang="en-US" dirty="0" smtClean="0"/>
                        <a:t>Description</a:t>
                      </a:r>
                      <a:endParaRPr lang="en-US" dirty="0"/>
                    </a:p>
                  </a:txBody>
                  <a:tcPr/>
                </a:tc>
                <a:tc>
                  <a:txBody>
                    <a:bodyPr/>
                    <a:lstStyle/>
                    <a:p>
                      <a:r>
                        <a:rPr lang="en-US" dirty="0" smtClean="0"/>
                        <a:t>Mitigation</a:t>
                      </a:r>
                      <a:endParaRPr lang="en-US" dirty="0"/>
                    </a:p>
                  </a:txBody>
                  <a:tcPr/>
                </a:tc>
              </a:tr>
              <a:tr h="1227947">
                <a:tc>
                  <a:txBody>
                    <a:bodyPr/>
                    <a:lstStyle/>
                    <a:p>
                      <a:r>
                        <a:rPr lang="en-GB" sz="1800" b="1" kern="1200" dirty="0" smtClean="0">
                          <a:solidFill>
                            <a:schemeClr val="dk1"/>
                          </a:solidFill>
                          <a:effectLst/>
                          <a:latin typeface="+mn-lt"/>
                          <a:ea typeface="+mn-ea"/>
                          <a:cs typeface="+mn-cs"/>
                        </a:rPr>
                        <a:t>Liquidity</a:t>
                      </a:r>
                      <a:endParaRPr lang="en-US" dirty="0"/>
                    </a:p>
                  </a:txBody>
                  <a:tcPr/>
                </a:tc>
                <a:tc>
                  <a:txBody>
                    <a:bodyPr/>
                    <a:lstStyle/>
                    <a:p>
                      <a:r>
                        <a:rPr lang="en-GB" sz="1800" kern="1200" dirty="0" smtClean="0">
                          <a:solidFill>
                            <a:schemeClr val="dk1"/>
                          </a:solidFill>
                          <a:effectLst/>
                          <a:latin typeface="+mn-lt"/>
                          <a:ea typeface="+mn-ea"/>
                          <a:cs typeface="+mn-cs"/>
                        </a:rPr>
                        <a:t>Inadequate liquidity</a:t>
                      </a:r>
                      <a:endParaRPr lang="en-US" dirty="0"/>
                    </a:p>
                  </a:txBody>
                  <a:tcPr/>
                </a:tc>
                <a:tc>
                  <a:txBody>
                    <a:bodyPr/>
                    <a:lstStyle/>
                    <a:p>
                      <a:pPr marL="285750" lvl="0" indent="-285750">
                        <a:buFontTx/>
                        <a:buChar char="-"/>
                      </a:pPr>
                      <a:r>
                        <a:rPr lang="en-US" sz="1800" kern="1200" dirty="0" smtClean="0">
                          <a:solidFill>
                            <a:schemeClr val="dk1"/>
                          </a:solidFill>
                          <a:effectLst/>
                          <a:latin typeface="+mn-lt"/>
                          <a:ea typeface="+mn-ea"/>
                          <a:cs typeface="+mn-cs"/>
                        </a:rPr>
                        <a:t>Daily float monitoring</a:t>
                      </a:r>
                    </a:p>
                    <a:p>
                      <a:pPr marL="285750" lvl="0" indent="-285750">
                        <a:buFontTx/>
                        <a:buChar char="-"/>
                      </a:pPr>
                      <a:r>
                        <a:rPr lang="en-US" sz="1800" kern="1200" dirty="0" smtClean="0">
                          <a:solidFill>
                            <a:schemeClr val="dk1"/>
                          </a:solidFill>
                          <a:effectLst/>
                          <a:latin typeface="+mn-lt"/>
                          <a:ea typeface="+mn-ea"/>
                          <a:cs typeface="+mn-cs"/>
                        </a:rPr>
                        <a:t>Agent </a:t>
                      </a:r>
                      <a:r>
                        <a:rPr lang="en-US" sz="1800" kern="1200" dirty="0" err="1" smtClean="0">
                          <a:solidFill>
                            <a:schemeClr val="dk1"/>
                          </a:solidFill>
                          <a:effectLst/>
                          <a:latin typeface="+mn-lt"/>
                          <a:ea typeface="+mn-ea"/>
                          <a:cs typeface="+mn-cs"/>
                        </a:rPr>
                        <a:t>captalisation</a:t>
                      </a:r>
                      <a:r>
                        <a:rPr lang="en-US" sz="1800" kern="1200" dirty="0" smtClean="0">
                          <a:solidFill>
                            <a:schemeClr val="dk1"/>
                          </a:solidFill>
                          <a:effectLst/>
                          <a:latin typeface="+mn-lt"/>
                          <a:ea typeface="+mn-ea"/>
                          <a:cs typeface="+mn-cs"/>
                        </a:rPr>
                        <a:t> requirement (onboarding)</a:t>
                      </a:r>
                    </a:p>
                    <a:p>
                      <a:pPr marL="285750" lvl="0" indent="-285750">
                        <a:buFontTx/>
                        <a:buChar char="-"/>
                      </a:pPr>
                      <a:r>
                        <a:rPr lang="en-US" sz="1800" kern="1200" dirty="0" smtClean="0">
                          <a:solidFill>
                            <a:schemeClr val="dk1"/>
                          </a:solidFill>
                          <a:effectLst/>
                          <a:latin typeface="+mn-lt"/>
                          <a:ea typeface="+mn-ea"/>
                          <a:cs typeface="+mn-cs"/>
                        </a:rPr>
                        <a:t>Credit services (short term loans eg one day)</a:t>
                      </a:r>
                    </a:p>
                    <a:p>
                      <a:endParaRPr lang="en-US" dirty="0"/>
                    </a:p>
                  </a:txBody>
                  <a:tcPr/>
                </a:tc>
              </a:tr>
              <a:tr h="973468">
                <a:tc>
                  <a:txBody>
                    <a:bodyPr/>
                    <a:lstStyle/>
                    <a:p>
                      <a:r>
                        <a:rPr lang="en-GB" sz="1800" b="1" kern="1200" dirty="0" smtClean="0">
                          <a:solidFill>
                            <a:schemeClr val="dk1"/>
                          </a:solidFill>
                          <a:effectLst/>
                          <a:latin typeface="+mn-lt"/>
                          <a:ea typeface="+mn-ea"/>
                          <a:cs typeface="+mn-cs"/>
                        </a:rPr>
                        <a:t>Fraud</a:t>
                      </a:r>
                      <a:r>
                        <a:rPr lang="en-GB" sz="1800" kern="1200" dirty="0" smtClean="0">
                          <a:solidFill>
                            <a:schemeClr val="dk1"/>
                          </a:solidFill>
                          <a:effectLst/>
                          <a:latin typeface="+mn-lt"/>
                          <a:ea typeface="+mn-ea"/>
                          <a:cs typeface="+mn-cs"/>
                        </a:rPr>
                        <a:t> </a:t>
                      </a:r>
                      <a:endParaRPr lang="en-US" dirty="0"/>
                    </a:p>
                  </a:txBody>
                  <a:tcPr/>
                </a:tc>
                <a:tc>
                  <a:txBody>
                    <a:bodyPr/>
                    <a:lstStyle/>
                    <a:p>
                      <a:r>
                        <a:rPr lang="en-GB" sz="1800" kern="1200" dirty="0" smtClean="0">
                          <a:solidFill>
                            <a:schemeClr val="dk1"/>
                          </a:solidFill>
                          <a:effectLst/>
                          <a:latin typeface="+mn-lt"/>
                          <a:ea typeface="+mn-ea"/>
                          <a:cs typeface="+mn-cs"/>
                        </a:rPr>
                        <a:t>Defrauds unsuspecting clients by agent eg.</a:t>
                      </a:r>
                    </a:p>
                    <a:p>
                      <a:pPr marL="285750" indent="-285750">
                        <a:buFontTx/>
                        <a:buChar char="-"/>
                      </a:pPr>
                      <a:r>
                        <a:rPr lang="en-GB" sz="1800" kern="1200" dirty="0" smtClean="0">
                          <a:solidFill>
                            <a:schemeClr val="dk1"/>
                          </a:solidFill>
                          <a:effectLst/>
                          <a:latin typeface="+mn-lt"/>
                          <a:ea typeface="+mn-ea"/>
                          <a:cs typeface="+mn-cs"/>
                        </a:rPr>
                        <a:t>over charging</a:t>
                      </a: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lang="en-US" sz="1800" kern="1200" dirty="0" smtClean="0">
                          <a:solidFill>
                            <a:schemeClr val="dk1"/>
                          </a:solidFill>
                          <a:effectLst/>
                          <a:latin typeface="+mn-lt"/>
                          <a:ea typeface="+mn-ea"/>
                          <a:cs typeface="+mn-cs"/>
                        </a:rPr>
                        <a:t>Unstipulated charges</a:t>
                      </a:r>
                    </a:p>
                  </a:txBody>
                  <a:tcPr/>
                </a:tc>
                <a:tc>
                  <a:txBody>
                    <a:bodyPr/>
                    <a:lstStyle/>
                    <a:p>
                      <a:pPr marL="285750" lvl="0" indent="-285750">
                        <a:buFontTx/>
                        <a:buChar char="-"/>
                      </a:pPr>
                      <a:r>
                        <a:rPr lang="en-US" sz="1800" kern="1200" dirty="0" smtClean="0">
                          <a:solidFill>
                            <a:schemeClr val="dk1"/>
                          </a:solidFill>
                          <a:effectLst/>
                          <a:latin typeface="+mn-lt"/>
                          <a:ea typeface="+mn-ea"/>
                          <a:cs typeface="+mn-cs"/>
                        </a:rPr>
                        <a:t>Avail channel for affected clients to report incidence </a:t>
                      </a:r>
                      <a:r>
                        <a:rPr lang="en-US" sz="1800" kern="1200" dirty="0" err="1" smtClean="0">
                          <a:solidFill>
                            <a:schemeClr val="dk1"/>
                          </a:solidFill>
                          <a:effectLst/>
                          <a:latin typeface="+mn-lt"/>
                          <a:ea typeface="+mn-ea"/>
                          <a:cs typeface="+mn-cs"/>
                        </a:rPr>
                        <a:t>ie</a:t>
                      </a:r>
                      <a:r>
                        <a:rPr lang="en-US" sz="1800" kern="1200" dirty="0" smtClean="0">
                          <a:solidFill>
                            <a:schemeClr val="dk1"/>
                          </a:solidFill>
                          <a:effectLst/>
                          <a:latin typeface="+mn-lt"/>
                          <a:ea typeface="+mn-ea"/>
                          <a:cs typeface="+mn-cs"/>
                        </a:rPr>
                        <a:t> 24/7 call center or helpdesk</a:t>
                      </a:r>
                    </a:p>
                    <a:p>
                      <a:pPr marL="285750" lvl="0" indent="-285750">
                        <a:buFontTx/>
                        <a:buChar char="-"/>
                      </a:pPr>
                      <a:r>
                        <a:rPr lang="en-US" sz="1800" kern="1200" dirty="0" smtClean="0">
                          <a:solidFill>
                            <a:schemeClr val="dk1"/>
                          </a:solidFill>
                          <a:effectLst/>
                          <a:latin typeface="+mn-lt"/>
                          <a:ea typeface="+mn-ea"/>
                          <a:cs typeface="+mn-cs"/>
                        </a:rPr>
                        <a:t>Regular Central Bank tracking of consumer complaints and availability of an escalations Unit</a:t>
                      </a:r>
                    </a:p>
                    <a:p>
                      <a:pPr marL="285750" marR="0" lvl="0" indent="-285750" algn="l" defTabSz="457200" rtl="0" eaLnBrk="1" fontAlgn="auto" latinLnBrk="0" hangingPunct="1">
                        <a:lnSpc>
                          <a:spcPct val="100000"/>
                        </a:lnSpc>
                        <a:spcBef>
                          <a:spcPts val="0"/>
                        </a:spcBef>
                        <a:spcAft>
                          <a:spcPts val="0"/>
                        </a:spcAft>
                        <a:buClrTx/>
                        <a:buSzTx/>
                        <a:buFontTx/>
                        <a:buChar char="-"/>
                        <a:tabLst/>
                        <a:defRPr/>
                      </a:pPr>
                      <a:endParaRPr lang="en-US" sz="1800" kern="1200" dirty="0" smtClean="0">
                        <a:solidFill>
                          <a:schemeClr val="dk1"/>
                        </a:solidFill>
                        <a:effectLst/>
                        <a:latin typeface="+mn-lt"/>
                        <a:ea typeface="+mn-ea"/>
                        <a:cs typeface="+mn-cs"/>
                      </a:endParaRPr>
                    </a:p>
                  </a:txBody>
                  <a:tcPr/>
                </a:tc>
              </a:tr>
              <a:tr h="681427">
                <a:tc>
                  <a:txBody>
                    <a:bodyPr/>
                    <a:lstStyle/>
                    <a:p>
                      <a:r>
                        <a:rPr lang="en-GB" sz="1800" b="1" kern="1200" dirty="0" smtClean="0">
                          <a:solidFill>
                            <a:schemeClr val="dk1"/>
                          </a:solidFill>
                          <a:effectLst/>
                          <a:latin typeface="+mn-lt"/>
                          <a:ea typeface="+mn-ea"/>
                          <a:cs typeface="+mn-cs"/>
                        </a:rPr>
                        <a:t>Reputation/</a:t>
                      </a:r>
                    </a:p>
                    <a:p>
                      <a:r>
                        <a:rPr lang="en-GB" sz="1800" b="1" kern="1200" dirty="0" smtClean="0">
                          <a:solidFill>
                            <a:schemeClr val="dk1"/>
                          </a:solidFill>
                          <a:effectLst/>
                          <a:latin typeface="+mn-lt"/>
                          <a:ea typeface="+mn-ea"/>
                          <a:cs typeface="+mn-cs"/>
                        </a:rPr>
                        <a:t>Customer services</a:t>
                      </a:r>
                      <a:r>
                        <a:rPr lang="en-GB" sz="1800" kern="1200" dirty="0" smtClean="0">
                          <a:solidFill>
                            <a:schemeClr val="dk1"/>
                          </a:solidFill>
                          <a:effectLst/>
                          <a:latin typeface="+mn-lt"/>
                          <a:ea typeface="+mn-ea"/>
                          <a:cs typeface="+mn-cs"/>
                        </a:rPr>
                        <a:t> </a:t>
                      </a:r>
                      <a:endParaRPr lang="en-US" dirty="0"/>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Tx/>
                        <a:buChar char="-"/>
                        <a:tabLst/>
                        <a:defRPr/>
                      </a:pPr>
                      <a:r>
                        <a:rPr lang="en-US" sz="1800" kern="1200" dirty="0" smtClean="0">
                          <a:solidFill>
                            <a:schemeClr val="dk1"/>
                          </a:solidFill>
                          <a:effectLst/>
                          <a:latin typeface="+mn-lt"/>
                          <a:ea typeface="+mn-ea"/>
                          <a:cs typeface="+mn-cs"/>
                        </a:rPr>
                        <a:t>Inappropriate treatment of end user (and damages</a:t>
                      </a:r>
                      <a:r>
                        <a:rPr lang="en-US" sz="1800" kern="1200" baseline="0" dirty="0" smtClean="0">
                          <a:solidFill>
                            <a:schemeClr val="dk1"/>
                          </a:solidFill>
                          <a:effectLst/>
                          <a:latin typeface="+mn-lt"/>
                          <a:ea typeface="+mn-ea"/>
                          <a:cs typeface="+mn-cs"/>
                        </a:rPr>
                        <a:t> the Brand)</a:t>
                      </a:r>
                      <a:endParaRPr lang="en-US" sz="1800" kern="1200" dirty="0" smtClean="0">
                        <a:solidFill>
                          <a:schemeClr val="dk1"/>
                        </a:solidFill>
                        <a:effectLst/>
                        <a:latin typeface="+mn-lt"/>
                        <a:ea typeface="+mn-ea"/>
                        <a:cs typeface="+mn-cs"/>
                      </a:endParaRPr>
                    </a:p>
                  </a:txBody>
                  <a:tcPr/>
                </a:tc>
                <a:tc>
                  <a:txBody>
                    <a:bodyPr/>
                    <a:lstStyle/>
                    <a:p>
                      <a:pPr marL="285750" lvl="0" indent="-285750">
                        <a:buFontTx/>
                        <a:buChar char="-"/>
                      </a:pPr>
                      <a:r>
                        <a:rPr lang="en-US" sz="1800" kern="1200" dirty="0" smtClean="0">
                          <a:solidFill>
                            <a:schemeClr val="dk1"/>
                          </a:solidFill>
                          <a:effectLst/>
                          <a:latin typeface="+mn-lt"/>
                          <a:ea typeface="+mn-ea"/>
                          <a:cs typeface="+mn-cs"/>
                        </a:rPr>
                        <a:t>Agent onboarding due diligence/screening and continuous review) </a:t>
                      </a:r>
                    </a:p>
                    <a:p>
                      <a:pPr marL="285750" lvl="0" indent="-285750">
                        <a:buFontTx/>
                        <a:buChar char="-"/>
                      </a:pPr>
                      <a:r>
                        <a:rPr lang="en-US" sz="1800" kern="1200" dirty="0" smtClean="0">
                          <a:solidFill>
                            <a:schemeClr val="dk1"/>
                          </a:solidFill>
                          <a:effectLst/>
                          <a:latin typeface="+mn-lt"/>
                          <a:ea typeface="+mn-ea"/>
                          <a:cs typeface="+mn-cs"/>
                        </a:rPr>
                        <a:t>Training </a:t>
                      </a:r>
                    </a:p>
                    <a:p>
                      <a:pPr marL="285750" lvl="0" indent="-285750">
                        <a:buFontTx/>
                        <a:buChar char="-"/>
                      </a:pPr>
                      <a:r>
                        <a:rPr lang="en-US" sz="1800" kern="1200" dirty="0" smtClean="0">
                          <a:solidFill>
                            <a:schemeClr val="dk1"/>
                          </a:solidFill>
                          <a:effectLst/>
                          <a:latin typeface="+mn-lt"/>
                          <a:ea typeface="+mn-ea"/>
                          <a:cs typeface="+mn-cs"/>
                        </a:rPr>
                        <a:t>Mystery Shopping or Random checks</a:t>
                      </a:r>
                    </a:p>
                    <a:p>
                      <a:pPr marL="285750" lvl="0" indent="-285750">
                        <a:buFontTx/>
                        <a:buChar char="-"/>
                      </a:pPr>
                      <a:r>
                        <a:rPr lang="en-GB" sz="1800" kern="1200" dirty="0" smtClean="0">
                          <a:solidFill>
                            <a:schemeClr val="dk1"/>
                          </a:solidFill>
                          <a:effectLst/>
                          <a:latin typeface="+mn-lt"/>
                          <a:ea typeface="+mn-ea"/>
                          <a:cs typeface="+mn-cs"/>
                        </a:rPr>
                        <a:t>Clear processes and procedures /terms &amp; Conditions to be adhered to during the course of being an agent</a:t>
                      </a:r>
                      <a:endParaRPr lang="en-US" sz="1800" kern="1200" dirty="0" smtClean="0">
                        <a:solidFill>
                          <a:schemeClr val="dk1"/>
                        </a:solidFill>
                        <a:effectLst/>
                        <a:latin typeface="+mn-lt"/>
                        <a:ea typeface="+mn-ea"/>
                        <a:cs typeface="+mn-cs"/>
                      </a:endParaRPr>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485526690"/>
              </p:ext>
            </p:extLst>
          </p:nvPr>
        </p:nvGraphicFramePr>
        <p:xfrm>
          <a:off x="428625" y="719666"/>
          <a:ext cx="9731375" cy="731520"/>
        </p:xfrm>
        <a:graphic>
          <a:graphicData uri="http://schemas.openxmlformats.org/drawingml/2006/table">
            <a:tbl>
              <a:tblPr firstRow="1" bandRow="1">
                <a:tableStyleId>{5C22544A-7EE6-4342-B048-85BDC9FD1C3A}</a:tableStyleId>
              </a:tblPr>
              <a:tblGrid>
                <a:gridCol w="9731375"/>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400" b="1" kern="1200" dirty="0" smtClean="0">
                          <a:solidFill>
                            <a:schemeClr val="lt1"/>
                          </a:solidFill>
                          <a:effectLst/>
                          <a:latin typeface="+mn-lt"/>
                          <a:ea typeface="+mn-ea"/>
                          <a:cs typeface="+mn-cs"/>
                        </a:rPr>
                        <a:t>Risks:</a:t>
                      </a:r>
                      <a:endParaRPr lang="en-US" sz="2400" b="1" kern="1200" dirty="0" smtClean="0">
                        <a:solidFill>
                          <a:schemeClr val="lt1"/>
                        </a:solidFill>
                        <a:effectLst/>
                        <a:latin typeface="+mn-lt"/>
                        <a:ea typeface="+mn-ea"/>
                        <a:cs typeface="+mn-cs"/>
                      </a:endParaRPr>
                    </a:p>
                    <a:p>
                      <a:endParaRPr lang="en-US" dirty="0"/>
                    </a:p>
                  </a:txBody>
                  <a:tcPr/>
                </a:tc>
              </a:tr>
            </a:tbl>
          </a:graphicData>
        </a:graphic>
      </p:graphicFrame>
    </p:spTree>
    <p:extLst>
      <p:ext uri="{BB962C8B-B14F-4D97-AF65-F5344CB8AC3E}">
        <p14:creationId xmlns:p14="http://schemas.microsoft.com/office/powerpoint/2010/main" val="575756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12112344"/>
              </p:ext>
            </p:extLst>
          </p:nvPr>
        </p:nvGraphicFramePr>
        <p:xfrm>
          <a:off x="769927" y="374651"/>
          <a:ext cx="10958515" cy="6163510"/>
        </p:xfrm>
        <a:graphic>
          <a:graphicData uri="http://schemas.openxmlformats.org/drawingml/2006/table">
            <a:tbl>
              <a:tblPr firstRow="1" bandRow="1">
                <a:tableStyleId>{5C22544A-7EE6-4342-B048-85BDC9FD1C3A}</a:tableStyleId>
              </a:tblPr>
              <a:tblGrid>
                <a:gridCol w="1944698"/>
                <a:gridCol w="5186363"/>
                <a:gridCol w="3827454"/>
              </a:tblGrid>
              <a:tr h="611187">
                <a:tc>
                  <a:txBody>
                    <a:bodyPr/>
                    <a:lstStyle/>
                    <a:p>
                      <a:r>
                        <a:rPr lang="en-US" dirty="0" smtClean="0"/>
                        <a:t>Risk</a:t>
                      </a:r>
                      <a:endParaRPr lang="en-US" dirty="0"/>
                    </a:p>
                  </a:txBody>
                  <a:tcPr/>
                </a:tc>
                <a:tc>
                  <a:txBody>
                    <a:bodyPr/>
                    <a:lstStyle/>
                    <a:p>
                      <a:r>
                        <a:rPr lang="en-US" dirty="0" smtClean="0"/>
                        <a:t>Description</a:t>
                      </a:r>
                      <a:endParaRPr lang="en-US" dirty="0"/>
                    </a:p>
                  </a:txBody>
                  <a:tcPr/>
                </a:tc>
                <a:tc>
                  <a:txBody>
                    <a:bodyPr/>
                    <a:lstStyle/>
                    <a:p>
                      <a:r>
                        <a:rPr lang="en-US" dirty="0" smtClean="0"/>
                        <a:t>Mitigation</a:t>
                      </a:r>
                      <a:endParaRPr lang="en-US" dirty="0"/>
                    </a:p>
                  </a:txBody>
                  <a:tcPr/>
                </a:tc>
              </a:tr>
              <a:tr h="1227947">
                <a:tc>
                  <a:txBody>
                    <a:bodyPr/>
                    <a:lstStyle/>
                    <a:p>
                      <a:r>
                        <a:rPr lang="en-GB" sz="1800" b="1" kern="1200" dirty="0" smtClean="0">
                          <a:solidFill>
                            <a:schemeClr val="dk1"/>
                          </a:solidFill>
                          <a:effectLst/>
                          <a:latin typeface="+mn-lt"/>
                          <a:ea typeface="+mn-ea"/>
                          <a:cs typeface="+mn-cs"/>
                        </a:rPr>
                        <a:t>Direct Deposits </a:t>
                      </a:r>
                      <a:endParaRPr lang="en-US" b="1" dirty="0"/>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Tx/>
                        <a:buChar char="-"/>
                        <a:tabLst/>
                        <a:defRPr/>
                      </a:pPr>
                      <a:r>
                        <a:rPr lang="en-GB" sz="1800" kern="1200" dirty="0" smtClean="0">
                          <a:solidFill>
                            <a:schemeClr val="dk1"/>
                          </a:solidFill>
                          <a:effectLst/>
                          <a:latin typeface="+mn-lt"/>
                          <a:ea typeface="+mn-ea"/>
                          <a:cs typeface="+mn-cs"/>
                        </a:rPr>
                        <a:t>Directly depositing into the 3</a:t>
                      </a:r>
                      <a:r>
                        <a:rPr lang="en-GB" sz="1800" kern="1200" baseline="30000" dirty="0" smtClean="0">
                          <a:solidFill>
                            <a:schemeClr val="dk1"/>
                          </a:solidFill>
                          <a:effectLst/>
                          <a:latin typeface="+mn-lt"/>
                          <a:ea typeface="+mn-ea"/>
                          <a:cs typeface="+mn-cs"/>
                        </a:rPr>
                        <a:t>rd</a:t>
                      </a:r>
                      <a:r>
                        <a:rPr lang="en-GB" sz="1800" kern="1200" dirty="0" smtClean="0">
                          <a:solidFill>
                            <a:schemeClr val="dk1"/>
                          </a:solidFill>
                          <a:effectLst/>
                          <a:latin typeface="+mn-lt"/>
                          <a:ea typeface="+mn-ea"/>
                          <a:cs typeface="+mn-cs"/>
                        </a:rPr>
                        <a:t> party wallet or recipient’s mobile wallet (conceals the source of funding for the depositor )</a:t>
                      </a:r>
                      <a:endParaRPr lang="en-US" sz="1800" kern="1200" dirty="0" smtClean="0">
                        <a:solidFill>
                          <a:schemeClr val="dk1"/>
                        </a:solidFill>
                        <a:effectLst/>
                        <a:latin typeface="+mn-lt"/>
                        <a:ea typeface="+mn-ea"/>
                        <a:cs typeface="+mn-cs"/>
                      </a:endParaRPr>
                    </a:p>
                  </a:txBody>
                  <a:tcPr/>
                </a:tc>
                <a:tc rowSpan="3">
                  <a:txBody>
                    <a:bodyPr/>
                    <a:lstStyle/>
                    <a:p>
                      <a:pPr marL="285750" marR="0" lvl="0" indent="-285750" algn="l" defTabSz="457200" rtl="0" eaLnBrk="1" fontAlgn="auto" latinLnBrk="0" hangingPunct="1">
                        <a:lnSpc>
                          <a:spcPct val="100000"/>
                        </a:lnSpc>
                        <a:spcBef>
                          <a:spcPts val="0"/>
                        </a:spcBef>
                        <a:spcAft>
                          <a:spcPts val="0"/>
                        </a:spcAft>
                        <a:buClrTx/>
                        <a:buSzTx/>
                        <a:buFontTx/>
                        <a:buChar char="-"/>
                        <a:tabLst/>
                        <a:defRPr/>
                      </a:pPr>
                      <a:r>
                        <a:rPr lang="en-US" sz="1800" kern="1200" dirty="0" smtClean="0">
                          <a:solidFill>
                            <a:schemeClr val="dk1"/>
                          </a:solidFill>
                          <a:effectLst/>
                          <a:latin typeface="+mn-lt"/>
                          <a:ea typeface="+mn-ea"/>
                          <a:cs typeface="+mn-cs"/>
                        </a:rPr>
                        <a:t>Awareness &amp; training</a:t>
                      </a: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lang="en-US" sz="1800" kern="1200" dirty="0" smtClean="0">
                          <a:solidFill>
                            <a:schemeClr val="dk1"/>
                          </a:solidFill>
                          <a:effectLst/>
                          <a:latin typeface="+mn-lt"/>
                          <a:ea typeface="+mn-ea"/>
                          <a:cs typeface="+mn-cs"/>
                        </a:rPr>
                        <a:t>Sanctioning of culprits eg commission</a:t>
                      </a:r>
                      <a:r>
                        <a:rPr lang="en-US" sz="1800" kern="1200" baseline="0" dirty="0" smtClean="0">
                          <a:solidFill>
                            <a:schemeClr val="dk1"/>
                          </a:solidFill>
                          <a:effectLst/>
                          <a:latin typeface="+mn-lt"/>
                          <a:ea typeface="+mn-ea"/>
                          <a:cs typeface="+mn-cs"/>
                        </a:rPr>
                        <a:t> draw back or suspension</a:t>
                      </a:r>
                      <a:endParaRPr lang="en-US" sz="1800" kern="1200" dirty="0" smtClean="0">
                        <a:solidFill>
                          <a:schemeClr val="dk1"/>
                        </a:solidFill>
                        <a:effectLst/>
                        <a:latin typeface="+mn-lt"/>
                        <a:ea typeface="+mn-ea"/>
                        <a:cs typeface="+mn-cs"/>
                      </a:endParaRPr>
                    </a:p>
                  </a:txBody>
                  <a:tcPr anchor="ctr"/>
                </a:tc>
              </a:tr>
              <a:tr h="973468">
                <a:tc>
                  <a:txBody>
                    <a:bodyPr/>
                    <a:lstStyle/>
                    <a:p>
                      <a:r>
                        <a:rPr lang="en-GB" sz="1800" b="1" kern="1200" dirty="0" smtClean="0">
                          <a:solidFill>
                            <a:schemeClr val="dk1"/>
                          </a:solidFill>
                          <a:effectLst/>
                          <a:latin typeface="+mn-lt"/>
                          <a:ea typeface="+mn-ea"/>
                          <a:cs typeface="+mn-cs"/>
                        </a:rPr>
                        <a:t>Split Transactions </a:t>
                      </a:r>
                      <a:endParaRPr lang="en-US" b="1" dirty="0"/>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Tx/>
                        <a:buChar char="-"/>
                        <a:tabLst/>
                        <a:defRPr/>
                      </a:pPr>
                      <a:r>
                        <a:rPr lang="en-GB" sz="1800" kern="1200" dirty="0" smtClean="0">
                          <a:solidFill>
                            <a:schemeClr val="dk1"/>
                          </a:solidFill>
                          <a:effectLst/>
                          <a:latin typeface="+mn-lt"/>
                          <a:ea typeface="+mn-ea"/>
                          <a:cs typeface="+mn-cs"/>
                        </a:rPr>
                        <a:t>Splitting transactions into smaller band while depositing or withdrawing from client wallet (to earn higher commission</a:t>
                      </a:r>
                      <a:r>
                        <a:rPr lang="en-GB" sz="1800" kern="1200" baseline="0" dirty="0" smtClean="0">
                          <a:solidFill>
                            <a:schemeClr val="dk1"/>
                          </a:solidFill>
                          <a:effectLst/>
                          <a:latin typeface="+mn-lt"/>
                          <a:ea typeface="+mn-ea"/>
                          <a:cs typeface="+mn-cs"/>
                        </a:rPr>
                        <a:t> or </a:t>
                      </a:r>
                      <a:r>
                        <a:rPr lang="en-GB" sz="1800" kern="1200" dirty="0" smtClean="0">
                          <a:solidFill>
                            <a:schemeClr val="dk1"/>
                          </a:solidFill>
                          <a:effectLst/>
                          <a:latin typeface="+mn-lt"/>
                          <a:ea typeface="+mn-ea"/>
                          <a:cs typeface="+mn-cs"/>
                        </a:rPr>
                        <a:t>layering)</a:t>
                      </a:r>
                      <a:endParaRPr lang="en-US" sz="1800" kern="1200" dirty="0" smtClean="0">
                        <a:solidFill>
                          <a:schemeClr val="dk1"/>
                        </a:solidFill>
                        <a:effectLst/>
                        <a:latin typeface="+mn-lt"/>
                        <a:ea typeface="+mn-ea"/>
                        <a:cs typeface="+mn-cs"/>
                      </a:endParaRPr>
                    </a:p>
                  </a:txBody>
                  <a:tcPr/>
                </a:tc>
                <a:tc vMerge="1">
                  <a:txBody>
                    <a:bodyPr/>
                    <a:lstStyle/>
                    <a:p>
                      <a:pPr marL="285750" marR="0" lvl="0" indent="-285750" algn="l" defTabSz="457200" rtl="0" eaLnBrk="1" fontAlgn="auto" latinLnBrk="0" hangingPunct="1">
                        <a:lnSpc>
                          <a:spcPct val="100000"/>
                        </a:lnSpc>
                        <a:spcBef>
                          <a:spcPts val="0"/>
                        </a:spcBef>
                        <a:spcAft>
                          <a:spcPts val="0"/>
                        </a:spcAft>
                        <a:buClrTx/>
                        <a:buSzTx/>
                        <a:buFontTx/>
                        <a:buChar char="-"/>
                        <a:tabLst/>
                        <a:defRPr/>
                      </a:pPr>
                      <a:endParaRPr lang="en-US" sz="1800" kern="1200" dirty="0" smtClean="0">
                        <a:solidFill>
                          <a:schemeClr val="dk1"/>
                        </a:solidFill>
                        <a:effectLst/>
                        <a:latin typeface="+mn-lt"/>
                        <a:ea typeface="+mn-ea"/>
                        <a:cs typeface="+mn-cs"/>
                      </a:endParaRPr>
                    </a:p>
                  </a:txBody>
                  <a:tcPr/>
                </a:tc>
              </a:tr>
              <a:tr h="973468">
                <a:tc>
                  <a:txBody>
                    <a:bodyPr/>
                    <a:lstStyle/>
                    <a:p>
                      <a:r>
                        <a:rPr lang="en-GB" sz="1800" b="1" kern="1200" dirty="0" smtClean="0">
                          <a:solidFill>
                            <a:schemeClr val="dk1"/>
                          </a:solidFill>
                          <a:effectLst/>
                          <a:latin typeface="+mn-lt"/>
                          <a:ea typeface="+mn-ea"/>
                          <a:cs typeface="+mn-cs"/>
                        </a:rPr>
                        <a:t>Compliance Risk </a:t>
                      </a:r>
                      <a:endParaRPr lang="en-US" b="1" dirty="0"/>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Tx/>
                        <a:buChar char="-"/>
                        <a:tabLst/>
                        <a:defRPr/>
                      </a:pPr>
                      <a:r>
                        <a:rPr lang="en-GB" sz="1800" kern="1200" dirty="0" smtClean="0">
                          <a:solidFill>
                            <a:schemeClr val="dk1"/>
                          </a:solidFill>
                          <a:effectLst/>
                          <a:latin typeface="+mn-lt"/>
                          <a:ea typeface="+mn-ea"/>
                          <a:cs typeface="+mn-cs"/>
                        </a:rPr>
                        <a:t>Refusal to comply by the set out regulations eg transaction recording, 3</a:t>
                      </a:r>
                      <a:r>
                        <a:rPr lang="en-GB" sz="1800" kern="1200" baseline="30000" dirty="0" smtClean="0">
                          <a:solidFill>
                            <a:schemeClr val="dk1"/>
                          </a:solidFill>
                          <a:effectLst/>
                          <a:latin typeface="+mn-lt"/>
                          <a:ea typeface="+mn-ea"/>
                          <a:cs typeface="+mn-cs"/>
                        </a:rPr>
                        <a:t>rd</a:t>
                      </a:r>
                      <a:r>
                        <a:rPr lang="en-GB" sz="1800" kern="1200" dirty="0" smtClean="0">
                          <a:solidFill>
                            <a:schemeClr val="dk1"/>
                          </a:solidFill>
                          <a:effectLst/>
                          <a:latin typeface="+mn-lt"/>
                          <a:ea typeface="+mn-ea"/>
                          <a:cs typeface="+mn-cs"/>
                        </a:rPr>
                        <a:t> party deposits and identity verification prior to transaction</a:t>
                      </a:r>
                      <a:endParaRPr lang="en-US" sz="1800" kern="1200" dirty="0" smtClean="0">
                        <a:solidFill>
                          <a:schemeClr val="dk1"/>
                        </a:solidFill>
                        <a:effectLst/>
                        <a:latin typeface="+mn-lt"/>
                        <a:ea typeface="+mn-ea"/>
                        <a:cs typeface="+mn-cs"/>
                      </a:endParaRPr>
                    </a:p>
                  </a:txBody>
                  <a:tcPr/>
                </a:tc>
                <a:tc vMerge="1">
                  <a:txBody>
                    <a:bodyPr/>
                    <a:lstStyle/>
                    <a:p>
                      <a:pPr marL="285750" marR="0" lvl="0" indent="-285750" algn="l" defTabSz="457200" rtl="0" eaLnBrk="1" fontAlgn="auto" latinLnBrk="0" hangingPunct="1">
                        <a:lnSpc>
                          <a:spcPct val="100000"/>
                        </a:lnSpc>
                        <a:spcBef>
                          <a:spcPts val="0"/>
                        </a:spcBef>
                        <a:spcAft>
                          <a:spcPts val="0"/>
                        </a:spcAft>
                        <a:buClrTx/>
                        <a:buSzTx/>
                        <a:buFontTx/>
                        <a:buChar char="-"/>
                        <a:tabLst/>
                        <a:defRPr/>
                      </a:pPr>
                      <a:endParaRPr lang="en-US" sz="1800" kern="1200" dirty="0" smtClean="0">
                        <a:solidFill>
                          <a:schemeClr val="dk1"/>
                        </a:solidFill>
                        <a:effectLst/>
                        <a:latin typeface="+mn-lt"/>
                        <a:ea typeface="+mn-ea"/>
                        <a:cs typeface="+mn-cs"/>
                      </a:endParaRPr>
                    </a:p>
                  </a:txBody>
                  <a:tcPr/>
                </a:tc>
              </a:tr>
              <a:tr h="973468">
                <a:tc>
                  <a:txBody>
                    <a:bodyPr/>
                    <a:lstStyle/>
                    <a:p>
                      <a:r>
                        <a:rPr lang="en-US" sz="1800" b="1" kern="1200" dirty="0" smtClean="0">
                          <a:solidFill>
                            <a:schemeClr val="dk1"/>
                          </a:solidFill>
                          <a:effectLst/>
                          <a:latin typeface="+mn-lt"/>
                          <a:ea typeface="+mn-ea"/>
                          <a:cs typeface="+mn-cs"/>
                        </a:rPr>
                        <a:t>Counterfeit</a:t>
                      </a:r>
                      <a:endParaRPr lang="en-US" b="1" dirty="0"/>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Tx/>
                        <a:buChar char="-"/>
                        <a:tabLst/>
                        <a:defRPr/>
                      </a:pPr>
                      <a:r>
                        <a:rPr lang="en-US" sz="1800" kern="1200" dirty="0" smtClean="0">
                          <a:solidFill>
                            <a:schemeClr val="dk1"/>
                          </a:solidFill>
                          <a:effectLst/>
                          <a:latin typeface="+mn-lt"/>
                          <a:ea typeface="+mn-ea"/>
                          <a:cs typeface="+mn-cs"/>
                        </a:rPr>
                        <a:t>Receiving and Issuance of counterfeit</a:t>
                      </a:r>
                      <a:r>
                        <a:rPr lang="en-US" sz="1800" kern="1200" baseline="0" dirty="0" smtClean="0">
                          <a:solidFill>
                            <a:schemeClr val="dk1"/>
                          </a:solidFill>
                          <a:effectLst/>
                          <a:latin typeface="+mn-lt"/>
                          <a:ea typeface="+mn-ea"/>
                          <a:cs typeface="+mn-cs"/>
                        </a:rPr>
                        <a:t> currency</a:t>
                      </a:r>
                      <a:endParaRPr lang="en-US" sz="1800" kern="1200" dirty="0" smtClean="0">
                        <a:solidFill>
                          <a:schemeClr val="dk1"/>
                        </a:solidFill>
                        <a:effectLst/>
                        <a:latin typeface="+mn-lt"/>
                        <a:ea typeface="+mn-ea"/>
                        <a:cs typeface="+mn-cs"/>
                      </a:endParaRPr>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Tx/>
                        <a:buChar char="-"/>
                        <a:tabLst/>
                        <a:defRPr/>
                      </a:pPr>
                      <a:r>
                        <a:rPr lang="en-US" sz="1800" kern="1200" dirty="0" smtClean="0">
                          <a:solidFill>
                            <a:schemeClr val="dk1"/>
                          </a:solidFill>
                          <a:effectLst/>
                          <a:latin typeface="+mn-lt"/>
                          <a:ea typeface="+mn-ea"/>
                          <a:cs typeface="+mn-cs"/>
                        </a:rPr>
                        <a:t>Currency detectors</a:t>
                      </a: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lang="en-US" sz="1800" kern="1200" dirty="0" smtClean="0">
                          <a:solidFill>
                            <a:schemeClr val="dk1"/>
                          </a:solidFill>
                          <a:effectLst/>
                          <a:latin typeface="+mn-lt"/>
                          <a:ea typeface="+mn-ea"/>
                          <a:cs typeface="+mn-cs"/>
                        </a:rPr>
                        <a:t>Training</a:t>
                      </a: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lang="en-US" sz="1800" kern="1200" dirty="0" smtClean="0">
                          <a:solidFill>
                            <a:schemeClr val="dk1"/>
                          </a:solidFill>
                          <a:effectLst/>
                          <a:latin typeface="+mn-lt"/>
                          <a:ea typeface="+mn-ea"/>
                          <a:cs typeface="+mn-cs"/>
                        </a:rPr>
                        <a:t>Apprehending culprits</a:t>
                      </a:r>
                    </a:p>
                  </a:txBody>
                  <a:tcPr/>
                </a:tc>
              </a:tr>
              <a:tr h="973468">
                <a:tc>
                  <a:txBody>
                    <a:bodyPr/>
                    <a:lstStyle/>
                    <a:p>
                      <a:r>
                        <a:rPr lang="en-US" sz="1800" b="1" kern="1200" dirty="0" smtClean="0">
                          <a:solidFill>
                            <a:schemeClr val="dk1"/>
                          </a:solidFill>
                          <a:effectLst/>
                          <a:latin typeface="+mn-lt"/>
                          <a:ea typeface="+mn-ea"/>
                          <a:cs typeface="+mn-cs"/>
                        </a:rPr>
                        <a:t>Security of cash &amp; attendants </a:t>
                      </a:r>
                      <a:endParaRPr lang="en-US" b="1" dirty="0"/>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Tx/>
                        <a:buChar char="-"/>
                        <a:tabLst/>
                        <a:defRPr/>
                      </a:pPr>
                      <a:r>
                        <a:rPr lang="en-US" sz="1800" kern="1200" dirty="0" smtClean="0">
                          <a:solidFill>
                            <a:schemeClr val="dk1"/>
                          </a:solidFill>
                          <a:effectLst/>
                          <a:latin typeface="+mn-lt"/>
                          <a:ea typeface="+mn-ea"/>
                          <a:cs typeface="+mn-cs"/>
                        </a:rPr>
                        <a:t>Physical security of the agent against theft</a:t>
                      </a:r>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Tx/>
                        <a:buChar char="-"/>
                        <a:tabLst/>
                        <a:defRPr/>
                      </a:pPr>
                      <a:r>
                        <a:rPr lang="en-US" sz="1800" kern="1200" dirty="0" smtClean="0">
                          <a:solidFill>
                            <a:schemeClr val="dk1"/>
                          </a:solidFill>
                          <a:effectLst/>
                          <a:latin typeface="+mn-lt"/>
                          <a:ea typeface="+mn-ea"/>
                          <a:cs typeface="+mn-cs"/>
                        </a:rPr>
                        <a:t>Insurance</a:t>
                      </a: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lang="en-US" sz="1800" kern="1200" dirty="0" smtClean="0">
                          <a:solidFill>
                            <a:schemeClr val="dk1"/>
                          </a:solidFill>
                          <a:effectLst/>
                          <a:latin typeface="+mn-lt"/>
                          <a:ea typeface="+mn-ea"/>
                          <a:cs typeface="+mn-cs"/>
                        </a:rPr>
                        <a:t>Adherence to KYC standards at agent level</a:t>
                      </a:r>
                    </a:p>
                  </a:txBody>
                  <a:tcPr/>
                </a:tc>
              </a:tr>
            </a:tbl>
          </a:graphicData>
        </a:graphic>
      </p:graphicFrame>
    </p:spTree>
    <p:extLst>
      <p:ext uri="{BB962C8B-B14F-4D97-AF65-F5344CB8AC3E}">
        <p14:creationId xmlns:p14="http://schemas.microsoft.com/office/powerpoint/2010/main" val="225766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955282706"/>
              </p:ext>
            </p:extLst>
          </p:nvPr>
        </p:nvGraphicFramePr>
        <p:xfrm>
          <a:off x="1801906" y="719666"/>
          <a:ext cx="8358094" cy="457200"/>
        </p:xfrm>
        <a:graphic>
          <a:graphicData uri="http://schemas.openxmlformats.org/drawingml/2006/table">
            <a:tbl>
              <a:tblPr firstRow="1" bandRow="1">
                <a:tableStyleId>{5C22544A-7EE6-4342-B048-85BDC9FD1C3A}</a:tableStyleId>
              </a:tblPr>
              <a:tblGrid>
                <a:gridCol w="8358094"/>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400" b="1" kern="1200" dirty="0" smtClean="0">
                          <a:solidFill>
                            <a:schemeClr val="lt1"/>
                          </a:solidFill>
                          <a:effectLst/>
                          <a:latin typeface="+mn-lt"/>
                          <a:ea typeface="+mn-ea"/>
                          <a:cs typeface="+mn-cs"/>
                        </a:rPr>
                        <a:t>Penalties</a:t>
                      </a:r>
                      <a:endParaRPr lang="en-US" sz="2400" dirty="0"/>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701674031"/>
              </p:ext>
            </p:extLst>
          </p:nvPr>
        </p:nvGraphicFramePr>
        <p:xfrm>
          <a:off x="1798637" y="1274763"/>
          <a:ext cx="8388351" cy="4974790"/>
        </p:xfrm>
        <a:graphic>
          <a:graphicData uri="http://schemas.openxmlformats.org/drawingml/2006/table">
            <a:tbl>
              <a:tblPr firstRow="1" bandRow="1">
                <a:tableStyleId>{5C22544A-7EE6-4342-B048-85BDC9FD1C3A}</a:tableStyleId>
              </a:tblPr>
              <a:tblGrid>
                <a:gridCol w="2287571"/>
                <a:gridCol w="6100780"/>
              </a:tblGrid>
              <a:tr h="611187">
                <a:tc>
                  <a:txBody>
                    <a:bodyPr/>
                    <a:lstStyle/>
                    <a:p>
                      <a:r>
                        <a:rPr lang="en-US" dirty="0" smtClean="0"/>
                        <a:t>Penalty</a:t>
                      </a:r>
                      <a:endParaRPr lang="en-US" dirty="0"/>
                    </a:p>
                  </a:txBody>
                  <a:tcPr/>
                </a:tc>
                <a:tc>
                  <a:txBody>
                    <a:bodyPr/>
                    <a:lstStyle/>
                    <a:p>
                      <a:r>
                        <a:rPr lang="en-US" dirty="0" smtClean="0"/>
                        <a:t>Description</a:t>
                      </a:r>
                      <a:endParaRPr lang="en-US" dirty="0"/>
                    </a:p>
                  </a:txBody>
                  <a:tcPr/>
                </a:tc>
              </a:tr>
              <a:tr h="1227947">
                <a:tc>
                  <a:txBody>
                    <a:bodyPr/>
                    <a:lstStyle/>
                    <a:p>
                      <a:r>
                        <a:rPr lang="en-GB" sz="1800" b="1" kern="1200" dirty="0" smtClean="0">
                          <a:solidFill>
                            <a:schemeClr val="dk1"/>
                          </a:solidFill>
                          <a:effectLst/>
                          <a:latin typeface="+mn-lt"/>
                          <a:ea typeface="+mn-ea"/>
                          <a:cs typeface="+mn-cs"/>
                        </a:rPr>
                        <a:t>Warning</a:t>
                      </a:r>
                      <a:endParaRPr lang="en-US" b="1" dirty="0"/>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Tx/>
                        <a:buChar char="-"/>
                        <a:tabLst/>
                        <a:defRPr/>
                      </a:pPr>
                      <a:r>
                        <a:rPr lang="en-GB" sz="1800" kern="1200" dirty="0" smtClean="0">
                          <a:solidFill>
                            <a:schemeClr val="dk1"/>
                          </a:solidFill>
                          <a:effectLst/>
                          <a:latin typeface="+mn-lt"/>
                          <a:ea typeface="+mn-ea"/>
                          <a:cs typeface="+mn-cs"/>
                        </a:rPr>
                        <a:t>Issue verbal and/or</a:t>
                      </a:r>
                      <a:r>
                        <a:rPr lang="en-GB" sz="1800" kern="1200" baseline="0" dirty="0" smtClean="0">
                          <a:solidFill>
                            <a:schemeClr val="dk1"/>
                          </a:solidFill>
                          <a:effectLst/>
                          <a:latin typeface="+mn-lt"/>
                          <a:ea typeface="+mn-ea"/>
                          <a:cs typeface="+mn-cs"/>
                        </a:rPr>
                        <a:t> written warning</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kern="1200" baseline="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(if the risk is low and 1</a:t>
                      </a:r>
                      <a:r>
                        <a:rPr lang="en-GB" sz="1800" kern="1200" baseline="30000" dirty="0" smtClean="0">
                          <a:solidFill>
                            <a:schemeClr val="dk1"/>
                          </a:solidFill>
                          <a:effectLst/>
                          <a:latin typeface="+mn-lt"/>
                          <a:ea typeface="+mn-ea"/>
                          <a:cs typeface="+mn-cs"/>
                        </a:rPr>
                        <a:t>st</a:t>
                      </a:r>
                      <a:r>
                        <a:rPr lang="en-GB" sz="1800" kern="1200" dirty="0" smtClean="0">
                          <a:solidFill>
                            <a:schemeClr val="dk1"/>
                          </a:solidFill>
                          <a:effectLst/>
                          <a:latin typeface="+mn-lt"/>
                          <a:ea typeface="+mn-ea"/>
                          <a:cs typeface="+mn-cs"/>
                        </a:rPr>
                        <a:t> time offender)</a:t>
                      </a:r>
                      <a:endParaRPr lang="en-US" sz="1800" kern="1200" dirty="0" smtClean="0">
                        <a:solidFill>
                          <a:schemeClr val="dk1"/>
                        </a:solidFill>
                        <a:effectLst/>
                        <a:latin typeface="+mn-lt"/>
                        <a:ea typeface="+mn-ea"/>
                        <a:cs typeface="+mn-cs"/>
                      </a:endParaRPr>
                    </a:p>
                  </a:txBody>
                  <a:tcPr/>
                </a:tc>
              </a:tr>
              <a:tr h="973468">
                <a:tc>
                  <a:txBody>
                    <a:bodyPr/>
                    <a:lstStyle/>
                    <a:p>
                      <a:pPr lvl="0"/>
                      <a:r>
                        <a:rPr lang="en-US" sz="1800" b="1" kern="1200" dirty="0" smtClean="0">
                          <a:solidFill>
                            <a:schemeClr val="dk1"/>
                          </a:solidFill>
                          <a:effectLst/>
                          <a:latin typeface="+mn-lt"/>
                          <a:ea typeface="+mn-ea"/>
                          <a:cs typeface="+mn-cs"/>
                        </a:rPr>
                        <a:t>Commission claw-back</a:t>
                      </a:r>
                      <a:endParaRPr lang="en-US" sz="1800" b="1" kern="1200" dirty="0">
                        <a:solidFill>
                          <a:schemeClr val="dk1"/>
                        </a:solidFill>
                        <a:effectLst/>
                        <a:latin typeface="+mn-lt"/>
                        <a:ea typeface="+mn-ea"/>
                        <a:cs typeface="+mn-cs"/>
                      </a:endParaRPr>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Tx/>
                        <a:buChar char="-"/>
                        <a:tabLst/>
                        <a:defRPr/>
                      </a:pPr>
                      <a:r>
                        <a:rPr lang="en-GB" sz="1800" kern="1200" dirty="0" smtClean="0">
                          <a:solidFill>
                            <a:schemeClr val="dk1"/>
                          </a:solidFill>
                          <a:effectLst/>
                          <a:latin typeface="+mn-lt"/>
                          <a:ea typeface="+mn-ea"/>
                          <a:cs typeface="+mn-cs"/>
                        </a:rPr>
                        <a:t>Hold back commission payment attributed to incident</a:t>
                      </a:r>
                      <a:endParaRPr lang="en-US" sz="1800" kern="1200" dirty="0" smtClean="0">
                        <a:solidFill>
                          <a:schemeClr val="dk1"/>
                        </a:solidFill>
                        <a:effectLst/>
                        <a:latin typeface="+mn-lt"/>
                        <a:ea typeface="+mn-ea"/>
                        <a:cs typeface="+mn-cs"/>
                      </a:endParaRPr>
                    </a:p>
                  </a:txBody>
                  <a:tcPr/>
                </a:tc>
              </a:tr>
              <a:tr h="973468">
                <a:tc>
                  <a:txBody>
                    <a:bodyPr/>
                    <a:lstStyle/>
                    <a:p>
                      <a:r>
                        <a:rPr lang="en-GB" sz="1800" b="1" kern="1200" dirty="0" smtClean="0">
                          <a:solidFill>
                            <a:schemeClr val="dk1"/>
                          </a:solidFill>
                          <a:effectLst/>
                          <a:latin typeface="+mn-lt"/>
                          <a:ea typeface="+mn-ea"/>
                          <a:cs typeface="+mn-cs"/>
                        </a:rPr>
                        <a:t>Suspension</a:t>
                      </a:r>
                      <a:endParaRPr lang="en-US" b="1" dirty="0"/>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Tx/>
                        <a:buChar char="-"/>
                        <a:tabLst/>
                        <a:defRPr/>
                      </a:pPr>
                      <a:r>
                        <a:rPr lang="en-GB" sz="1800" kern="1200" dirty="0" smtClean="0">
                          <a:solidFill>
                            <a:schemeClr val="dk1"/>
                          </a:solidFill>
                          <a:effectLst/>
                          <a:latin typeface="+mn-lt"/>
                          <a:ea typeface="+mn-ea"/>
                          <a:cs typeface="+mn-cs"/>
                        </a:rPr>
                        <a:t>Short</a:t>
                      </a:r>
                      <a:r>
                        <a:rPr lang="en-GB" sz="1800" kern="1200" baseline="0" dirty="0" smtClean="0">
                          <a:solidFill>
                            <a:schemeClr val="dk1"/>
                          </a:solidFill>
                          <a:effectLst/>
                          <a:latin typeface="+mn-lt"/>
                          <a:ea typeface="+mn-ea"/>
                          <a:cs typeface="+mn-cs"/>
                        </a:rPr>
                        <a:t> term denial of service to agent</a:t>
                      </a:r>
                      <a:endParaRPr lang="en-GB" sz="18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(for risks that are repeat in nature – this should not stall overall business)</a:t>
                      </a:r>
                      <a:endParaRPr lang="en-US" sz="1800" kern="1200" dirty="0" smtClean="0">
                        <a:solidFill>
                          <a:schemeClr val="dk1"/>
                        </a:solidFill>
                        <a:effectLst/>
                        <a:latin typeface="+mn-lt"/>
                        <a:ea typeface="+mn-ea"/>
                        <a:cs typeface="+mn-cs"/>
                      </a:endParaRPr>
                    </a:p>
                  </a:txBody>
                  <a:tcPr/>
                </a:tc>
              </a:tr>
              <a:tr h="973468">
                <a:tc>
                  <a:txBody>
                    <a:bodyPr/>
                    <a:lstStyle/>
                    <a:p>
                      <a:r>
                        <a:rPr lang="en-GB" sz="1800" b="1" kern="1200" dirty="0" smtClean="0">
                          <a:solidFill>
                            <a:schemeClr val="dk1"/>
                          </a:solidFill>
                          <a:effectLst/>
                          <a:latin typeface="+mn-lt"/>
                          <a:ea typeface="+mn-ea"/>
                          <a:cs typeface="+mn-cs"/>
                        </a:rPr>
                        <a:t>Termination</a:t>
                      </a:r>
                      <a:endParaRPr lang="en-US" b="1" dirty="0"/>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Tx/>
                        <a:buChar char="-"/>
                        <a:tabLst/>
                        <a:defRPr/>
                      </a:pPr>
                      <a:r>
                        <a:rPr lang="en-US" sz="1800" kern="1200" dirty="0" smtClean="0">
                          <a:solidFill>
                            <a:schemeClr val="dk1"/>
                          </a:solidFill>
                          <a:effectLst/>
                          <a:latin typeface="+mn-lt"/>
                          <a:ea typeface="+mn-ea"/>
                          <a:cs typeface="+mn-cs"/>
                        </a:rPr>
                        <a:t>Terminating</a:t>
                      </a:r>
                      <a:r>
                        <a:rPr lang="en-US" sz="1800" kern="1200" baseline="0" dirty="0" smtClean="0">
                          <a:solidFill>
                            <a:schemeClr val="dk1"/>
                          </a:solidFill>
                          <a:effectLst/>
                          <a:latin typeface="+mn-lt"/>
                          <a:ea typeface="+mn-ea"/>
                          <a:cs typeface="+mn-cs"/>
                        </a:rPr>
                        <a:t> of agent service</a:t>
                      </a:r>
                    </a:p>
                    <a:p>
                      <a:pPr marL="285750" marR="0" lvl="0" indent="-285750" algn="l" defTabSz="457200" rtl="0" eaLnBrk="1" fontAlgn="auto" latinLnBrk="0" hangingPunct="1">
                        <a:lnSpc>
                          <a:spcPct val="100000"/>
                        </a:lnSpc>
                        <a:spcBef>
                          <a:spcPts val="0"/>
                        </a:spcBef>
                        <a:spcAft>
                          <a:spcPts val="0"/>
                        </a:spcAft>
                        <a:buClrTx/>
                        <a:buSzTx/>
                        <a:buFontTx/>
                        <a:buChar char="-"/>
                        <a:tabLst/>
                        <a:defRPr/>
                      </a:pPr>
                      <a:endParaRPr lang="en-US" sz="1800" kern="1200" baseline="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effectLst/>
                          <a:latin typeface="+mn-lt"/>
                          <a:ea typeface="+mn-ea"/>
                          <a:cs typeface="+mn-cs"/>
                        </a:rPr>
                        <a:t>(for repeat offenders and high risk/compliance breach)</a:t>
                      </a:r>
                      <a:endParaRPr lang="en-US" sz="18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2483287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339129937"/>
              </p:ext>
            </p:extLst>
          </p:nvPr>
        </p:nvGraphicFramePr>
        <p:xfrm>
          <a:off x="1042988" y="719666"/>
          <a:ext cx="9117013" cy="731520"/>
        </p:xfrm>
        <a:graphic>
          <a:graphicData uri="http://schemas.openxmlformats.org/drawingml/2006/table">
            <a:tbl>
              <a:tblPr firstRow="1" bandRow="1">
                <a:tableStyleId>{5C22544A-7EE6-4342-B048-85BDC9FD1C3A}</a:tableStyleId>
              </a:tblPr>
              <a:tblGrid>
                <a:gridCol w="9117013"/>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lt1"/>
                          </a:solidFill>
                          <a:effectLst/>
                          <a:latin typeface="+mn-lt"/>
                          <a:ea typeface="+mn-ea"/>
                          <a:cs typeface="+mn-cs"/>
                        </a:rPr>
                        <a:t>Agent Liquidity Issues and How they can be fixed</a:t>
                      </a:r>
                    </a:p>
                    <a:p>
                      <a:endParaRPr lang="en-US" dirty="0"/>
                    </a:p>
                  </a:txBody>
                  <a:tcPr/>
                </a:tc>
              </a:tr>
            </a:tbl>
          </a:graphicData>
        </a:graphic>
      </p:graphicFrame>
      <p:sp>
        <p:nvSpPr>
          <p:cNvPr id="5" name="Rectangle 4"/>
          <p:cNvSpPr/>
          <p:nvPr/>
        </p:nvSpPr>
        <p:spPr>
          <a:xfrm>
            <a:off x="1043828" y="1901083"/>
            <a:ext cx="9186022" cy="1200329"/>
          </a:xfrm>
          <a:prstGeom prst="rect">
            <a:avLst/>
          </a:prstGeom>
          <a:ln>
            <a:solidFill>
              <a:schemeClr val="accent1"/>
            </a:solidFill>
          </a:ln>
        </p:spPr>
        <p:txBody>
          <a:bodyPr wrap="square">
            <a:spAutoFit/>
          </a:bodyPr>
          <a:lstStyle/>
          <a:p>
            <a:pPr marR="0" lvl="0">
              <a:spcBef>
                <a:spcPts val="0"/>
              </a:spcBef>
              <a:spcAft>
                <a:spcPts val="0"/>
              </a:spcAft>
            </a:pPr>
            <a:r>
              <a:rPr lang="en-GB" sz="2400" dirty="0"/>
              <a:t>Agent </a:t>
            </a:r>
            <a:r>
              <a:rPr lang="en-GB" sz="2400" dirty="0" smtClean="0"/>
              <a:t>re-balancing</a:t>
            </a:r>
          </a:p>
          <a:p>
            <a:pPr marL="342900" marR="0" lvl="0" indent="-342900">
              <a:spcBef>
                <a:spcPts val="0"/>
              </a:spcBef>
              <a:spcAft>
                <a:spcPts val="0"/>
              </a:spcAft>
              <a:buFontTx/>
              <a:buChar char="-"/>
            </a:pPr>
            <a:r>
              <a:rPr lang="en-GB" sz="2400" dirty="0" smtClean="0"/>
              <a:t>Ability to forecast the demand and supply of </a:t>
            </a:r>
            <a:r>
              <a:rPr lang="en-GB" sz="2400" dirty="0" err="1" smtClean="0"/>
              <a:t>eValue</a:t>
            </a:r>
            <a:endParaRPr lang="en-GB" sz="2400" dirty="0" smtClean="0"/>
          </a:p>
          <a:p>
            <a:pPr marL="342900" marR="0" lvl="0" indent="-342900">
              <a:spcBef>
                <a:spcPts val="0"/>
              </a:spcBef>
              <a:spcAft>
                <a:spcPts val="0"/>
              </a:spcAft>
              <a:buFontTx/>
              <a:buChar char="-"/>
            </a:pPr>
            <a:r>
              <a:rPr lang="en-GB" sz="2400" dirty="0" smtClean="0"/>
              <a:t>Capitalisation of the business </a:t>
            </a:r>
            <a:endParaRPr lang="en-US" sz="2400" dirty="0">
              <a:solidFill>
                <a:schemeClr val="dk1"/>
              </a:solidFill>
            </a:endParaRPr>
          </a:p>
        </p:txBody>
      </p:sp>
      <p:sp>
        <p:nvSpPr>
          <p:cNvPr id="6" name="Rectangle 5"/>
          <p:cNvSpPr/>
          <p:nvPr/>
        </p:nvSpPr>
        <p:spPr>
          <a:xfrm>
            <a:off x="1043828" y="3539543"/>
            <a:ext cx="9186022" cy="2677656"/>
          </a:xfrm>
          <a:prstGeom prst="rect">
            <a:avLst/>
          </a:prstGeom>
          <a:ln>
            <a:solidFill>
              <a:schemeClr val="accent1"/>
            </a:solidFill>
          </a:ln>
        </p:spPr>
        <p:txBody>
          <a:bodyPr wrap="square">
            <a:spAutoFit/>
          </a:bodyPr>
          <a:lstStyle/>
          <a:p>
            <a:pPr lvl="0"/>
            <a:r>
              <a:rPr lang="en-US" sz="2400" b="1" dirty="0" smtClean="0">
                <a:solidFill>
                  <a:srgbClr val="C00000"/>
                </a:solidFill>
              </a:rPr>
              <a:t>Suggested Fix:- </a:t>
            </a:r>
            <a:r>
              <a:rPr lang="en-GB" sz="2400" dirty="0" smtClean="0"/>
              <a:t>Agent </a:t>
            </a:r>
            <a:r>
              <a:rPr lang="en-GB" sz="2400" dirty="0"/>
              <a:t>re-balancing model that encompasses other players </a:t>
            </a:r>
            <a:r>
              <a:rPr lang="en-GB" sz="2400" dirty="0" smtClean="0"/>
              <a:t>like:</a:t>
            </a:r>
          </a:p>
          <a:p>
            <a:pPr marL="342900" lvl="0" indent="-342900">
              <a:buFontTx/>
              <a:buChar char="-"/>
            </a:pPr>
            <a:r>
              <a:rPr lang="en-US" sz="2400" b="1" dirty="0" smtClean="0"/>
              <a:t>Super </a:t>
            </a:r>
            <a:r>
              <a:rPr lang="en-US" sz="2400" b="1" dirty="0"/>
              <a:t>agents </a:t>
            </a:r>
            <a:r>
              <a:rPr lang="en-US" sz="2400" dirty="0"/>
              <a:t>that purchase </a:t>
            </a:r>
            <a:r>
              <a:rPr lang="en-US" sz="2400" dirty="0" err="1" smtClean="0"/>
              <a:t>ealue</a:t>
            </a:r>
            <a:r>
              <a:rPr lang="en-US" sz="2400" dirty="0" smtClean="0"/>
              <a:t> </a:t>
            </a:r>
            <a:r>
              <a:rPr lang="en-US" sz="2400" dirty="0"/>
              <a:t>in bulk for </a:t>
            </a:r>
            <a:r>
              <a:rPr lang="en-US" sz="2400" dirty="0" smtClean="0"/>
              <a:t>re-distribution</a:t>
            </a:r>
          </a:p>
          <a:p>
            <a:pPr marL="342900" lvl="0" indent="-342900">
              <a:buFontTx/>
              <a:buChar char="-"/>
            </a:pPr>
            <a:r>
              <a:rPr lang="en-US" sz="2400" b="1" dirty="0" smtClean="0"/>
              <a:t>Banks</a:t>
            </a:r>
            <a:r>
              <a:rPr lang="en-US" sz="2400" dirty="0" smtClean="0"/>
              <a:t> </a:t>
            </a:r>
            <a:r>
              <a:rPr lang="en-US" sz="2400" dirty="0"/>
              <a:t>(all financial and non financial institutions including Rural </a:t>
            </a:r>
            <a:r>
              <a:rPr lang="en-US" sz="2400" dirty="0" smtClean="0"/>
              <a:t>community)</a:t>
            </a:r>
          </a:p>
          <a:p>
            <a:pPr marL="342900" lvl="0" indent="-342900">
              <a:buFontTx/>
              <a:buChar char="-"/>
            </a:pPr>
            <a:r>
              <a:rPr lang="en-US" sz="2400" b="1" dirty="0" smtClean="0"/>
              <a:t>Wholesalers/Fuel stations</a:t>
            </a:r>
            <a:r>
              <a:rPr lang="en-US" sz="2400" dirty="0" smtClean="0"/>
              <a:t> (this provides diversified </a:t>
            </a:r>
            <a:r>
              <a:rPr lang="en-US" sz="2400" dirty="0"/>
              <a:t>revenue stream)</a:t>
            </a:r>
          </a:p>
        </p:txBody>
      </p:sp>
    </p:spTree>
    <p:extLst>
      <p:ext uri="{BB962C8B-B14F-4D97-AF65-F5344CB8AC3E}">
        <p14:creationId xmlns:p14="http://schemas.microsoft.com/office/powerpoint/2010/main" val="1687955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36320655"/>
              </p:ext>
            </p:extLst>
          </p:nvPr>
        </p:nvGraphicFramePr>
        <p:xfrm>
          <a:off x="1042988" y="719666"/>
          <a:ext cx="9117013" cy="640080"/>
        </p:xfrm>
        <a:graphic>
          <a:graphicData uri="http://schemas.openxmlformats.org/drawingml/2006/table">
            <a:tbl>
              <a:tblPr firstRow="1" bandRow="1">
                <a:tableStyleId>{5C22544A-7EE6-4342-B048-85BDC9FD1C3A}</a:tableStyleId>
              </a:tblPr>
              <a:tblGrid>
                <a:gridCol w="9117013"/>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Insurance</a:t>
                      </a:r>
                    </a:p>
                    <a:p>
                      <a:endParaRPr lang="en-US" dirty="0"/>
                    </a:p>
                  </a:txBody>
                  <a:tcPr/>
                </a:tc>
              </a:tr>
            </a:tbl>
          </a:graphicData>
        </a:graphic>
      </p:graphicFrame>
      <p:sp>
        <p:nvSpPr>
          <p:cNvPr id="3" name="Rectangle 2"/>
          <p:cNvSpPr/>
          <p:nvPr/>
        </p:nvSpPr>
        <p:spPr>
          <a:xfrm>
            <a:off x="1043828" y="1901083"/>
            <a:ext cx="9186022" cy="1569660"/>
          </a:xfrm>
          <a:prstGeom prst="rect">
            <a:avLst/>
          </a:prstGeom>
          <a:ln>
            <a:solidFill>
              <a:schemeClr val="accent1"/>
            </a:solidFill>
          </a:ln>
        </p:spPr>
        <p:txBody>
          <a:bodyPr wrap="square">
            <a:spAutoFit/>
          </a:bodyPr>
          <a:lstStyle/>
          <a:p>
            <a:r>
              <a:rPr lang="en-GB" sz="2400" dirty="0"/>
              <a:t>It was observed that based on the of transactions and the nature of financial products that the agent is advised to take on an insurance policy against burglary, fire, theft by both the internal and external parties.</a:t>
            </a:r>
            <a:endParaRPr lang="en-US" sz="2400" dirty="0"/>
          </a:p>
        </p:txBody>
      </p:sp>
      <p:sp>
        <p:nvSpPr>
          <p:cNvPr id="4" name="Rectangle 3"/>
          <p:cNvSpPr/>
          <p:nvPr/>
        </p:nvSpPr>
        <p:spPr>
          <a:xfrm>
            <a:off x="1043828" y="4053899"/>
            <a:ext cx="9186022" cy="1569660"/>
          </a:xfrm>
          <a:prstGeom prst="rect">
            <a:avLst/>
          </a:prstGeom>
          <a:ln>
            <a:solidFill>
              <a:schemeClr val="accent1"/>
            </a:solidFill>
          </a:ln>
        </p:spPr>
        <p:txBody>
          <a:bodyPr wrap="square">
            <a:spAutoFit/>
          </a:bodyPr>
          <a:lstStyle/>
          <a:p>
            <a:r>
              <a:rPr lang="en-GB" sz="2400" dirty="0"/>
              <a:t>This can be achieved through a tiered KYC regime. The agents should be categorised and the best agents are advised to take up the insurance policy (note this is outside the Telco mandate)</a:t>
            </a:r>
            <a:endParaRPr lang="en-US" sz="2400" dirty="0"/>
          </a:p>
        </p:txBody>
      </p:sp>
    </p:spTree>
    <p:extLst>
      <p:ext uri="{BB962C8B-B14F-4D97-AF65-F5344CB8AC3E}">
        <p14:creationId xmlns:p14="http://schemas.microsoft.com/office/powerpoint/2010/main" val="2280006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12513028"/>
              </p:ext>
            </p:extLst>
          </p:nvPr>
        </p:nvGraphicFramePr>
        <p:xfrm>
          <a:off x="614363" y="1489574"/>
          <a:ext cx="10758487" cy="5175504"/>
        </p:xfrm>
        <a:graphic>
          <a:graphicData uri="http://schemas.openxmlformats.org/drawingml/2006/table">
            <a:tbl>
              <a:tblPr firstRow="1" firstCol="1" bandRow="1">
                <a:tableStyleId>{5C22544A-7EE6-4342-B048-85BDC9FD1C3A}</a:tableStyleId>
              </a:tblPr>
              <a:tblGrid>
                <a:gridCol w="5378688"/>
                <a:gridCol w="5379799"/>
              </a:tblGrid>
              <a:tr h="70788">
                <a:tc>
                  <a:txBody>
                    <a:bodyPr/>
                    <a:lstStyle/>
                    <a:p>
                      <a:pPr marL="0" marR="0">
                        <a:lnSpc>
                          <a:spcPct val="115000"/>
                        </a:lnSpc>
                        <a:spcBef>
                          <a:spcPts val="0"/>
                        </a:spcBef>
                        <a:spcAft>
                          <a:spcPts val="0"/>
                        </a:spcAft>
                      </a:pPr>
                      <a:r>
                        <a:rPr lang="en-GB" sz="2400" b="1" kern="1200" dirty="0">
                          <a:solidFill>
                            <a:schemeClr val="lt1"/>
                          </a:solidFill>
                          <a:effectLst/>
                          <a:latin typeface="+mn-lt"/>
                          <a:ea typeface="+mn-ea"/>
                          <a:cs typeface="+mn-cs"/>
                        </a:rPr>
                        <a:t>Opportunities</a:t>
                      </a:r>
                      <a:endParaRPr lang="en-US" sz="2400" b="1" kern="1200" dirty="0">
                        <a:solidFill>
                          <a:schemeClr val="lt1"/>
                        </a:solidFill>
                        <a:effectLst/>
                        <a:latin typeface="+mn-lt"/>
                        <a:ea typeface="+mn-ea"/>
                        <a:cs typeface="+mn-cs"/>
                      </a:endParaRPr>
                    </a:p>
                  </a:txBody>
                  <a:tcPr marL="68580" marR="68580" marT="0" marB="0"/>
                </a:tc>
                <a:tc>
                  <a:txBody>
                    <a:bodyPr/>
                    <a:lstStyle/>
                    <a:p>
                      <a:pPr marL="0" marR="0">
                        <a:lnSpc>
                          <a:spcPct val="115000"/>
                        </a:lnSpc>
                        <a:spcBef>
                          <a:spcPts val="0"/>
                        </a:spcBef>
                        <a:spcAft>
                          <a:spcPts val="0"/>
                        </a:spcAft>
                      </a:pPr>
                      <a:r>
                        <a:rPr lang="en-GB" sz="2400" b="1" kern="1200" dirty="0">
                          <a:solidFill>
                            <a:schemeClr val="lt1"/>
                          </a:solidFill>
                          <a:effectLst/>
                          <a:latin typeface="+mn-lt"/>
                          <a:ea typeface="+mn-ea"/>
                          <a:cs typeface="+mn-cs"/>
                        </a:rPr>
                        <a:t>Challenges</a:t>
                      </a:r>
                      <a:endParaRPr lang="en-US" sz="2400" b="1" kern="1200" dirty="0">
                        <a:solidFill>
                          <a:schemeClr val="lt1"/>
                        </a:solidFill>
                        <a:effectLst/>
                        <a:latin typeface="+mn-lt"/>
                        <a:ea typeface="+mn-ea"/>
                        <a:cs typeface="+mn-cs"/>
                      </a:endParaRPr>
                    </a:p>
                  </a:txBody>
                  <a:tcPr marL="68580" marR="68580" marT="0" marB="0"/>
                </a:tc>
              </a:tr>
              <a:tr h="4268676">
                <a:tc>
                  <a:txBody>
                    <a:bodyPr/>
                    <a:lstStyle/>
                    <a:p>
                      <a:pPr marL="342900" marR="0" lvl="0" indent="-342900">
                        <a:spcBef>
                          <a:spcPts val="0"/>
                        </a:spcBef>
                        <a:spcAft>
                          <a:spcPts val="0"/>
                        </a:spcAft>
                        <a:buFont typeface="+mj-lt"/>
                        <a:buAutoNum type="arabicPeriod"/>
                      </a:pPr>
                      <a:r>
                        <a:rPr lang="en-US" sz="2400" b="0" kern="1200" dirty="0">
                          <a:solidFill>
                            <a:schemeClr val="lt1"/>
                          </a:solidFill>
                          <a:effectLst/>
                          <a:latin typeface="+mn-lt"/>
                          <a:ea typeface="+mn-ea"/>
                          <a:cs typeface="+mn-cs"/>
                        </a:rPr>
                        <a:t>Strong agent network leads to extension into other financial services such as insurance banking and collections</a:t>
                      </a:r>
                    </a:p>
                    <a:p>
                      <a:pPr marL="342900" marR="0" lvl="0" indent="-342900">
                        <a:spcBef>
                          <a:spcPts val="0"/>
                        </a:spcBef>
                        <a:spcAft>
                          <a:spcPts val="0"/>
                        </a:spcAft>
                        <a:buFont typeface="+mj-lt"/>
                        <a:buAutoNum type="arabicPeriod"/>
                      </a:pPr>
                      <a:r>
                        <a:rPr lang="en-US" sz="2400" b="0" kern="1200" dirty="0">
                          <a:solidFill>
                            <a:schemeClr val="lt1"/>
                          </a:solidFill>
                          <a:effectLst/>
                          <a:latin typeface="+mn-lt"/>
                          <a:ea typeface="+mn-ea"/>
                          <a:cs typeface="+mn-cs"/>
                        </a:rPr>
                        <a:t>Employment </a:t>
                      </a:r>
                      <a:r>
                        <a:rPr lang="en-US" sz="2400" b="0" kern="1200" dirty="0" smtClean="0">
                          <a:solidFill>
                            <a:schemeClr val="lt1"/>
                          </a:solidFill>
                          <a:effectLst/>
                          <a:latin typeface="+mn-lt"/>
                          <a:ea typeface="+mn-ea"/>
                          <a:cs typeface="+mn-cs"/>
                        </a:rPr>
                        <a:t>Opportunities</a:t>
                      </a:r>
                    </a:p>
                    <a:p>
                      <a:pPr marL="342900" marR="0" lvl="0" indent="-342900">
                        <a:spcBef>
                          <a:spcPts val="0"/>
                        </a:spcBef>
                        <a:spcAft>
                          <a:spcPts val="0"/>
                        </a:spcAft>
                        <a:buFont typeface="+mj-lt"/>
                        <a:buAutoNum type="arabicPeriod"/>
                      </a:pPr>
                      <a:r>
                        <a:rPr lang="en-US" sz="2400" b="0" kern="1200" dirty="0" smtClean="0">
                          <a:solidFill>
                            <a:schemeClr val="lt1"/>
                          </a:solidFill>
                          <a:effectLst/>
                          <a:latin typeface="+mn-lt"/>
                          <a:ea typeface="+mn-ea"/>
                          <a:cs typeface="+mn-cs"/>
                        </a:rPr>
                        <a:t>Business </a:t>
                      </a:r>
                      <a:r>
                        <a:rPr lang="en-US" sz="2400" b="0" kern="1200" dirty="0">
                          <a:solidFill>
                            <a:schemeClr val="lt1"/>
                          </a:solidFill>
                          <a:effectLst/>
                          <a:latin typeface="+mn-lt"/>
                          <a:ea typeface="+mn-ea"/>
                          <a:cs typeface="+mn-cs"/>
                        </a:rPr>
                        <a:t>expansion and cross border trading</a:t>
                      </a:r>
                    </a:p>
                    <a:p>
                      <a:pPr marL="342900" marR="0" lvl="0" indent="-342900">
                        <a:spcBef>
                          <a:spcPts val="0"/>
                        </a:spcBef>
                        <a:spcAft>
                          <a:spcPts val="0"/>
                        </a:spcAft>
                        <a:buFont typeface="+mj-lt"/>
                        <a:buAutoNum type="arabicPeriod"/>
                      </a:pPr>
                      <a:r>
                        <a:rPr lang="en-US" sz="2400" b="0" kern="1200" dirty="0">
                          <a:solidFill>
                            <a:schemeClr val="lt1"/>
                          </a:solidFill>
                          <a:effectLst/>
                          <a:latin typeface="+mn-lt"/>
                          <a:ea typeface="+mn-ea"/>
                          <a:cs typeface="+mn-cs"/>
                        </a:rPr>
                        <a:t>Deposit mobilization</a:t>
                      </a:r>
                    </a:p>
                    <a:p>
                      <a:pPr marL="342900" marR="0" lvl="0" indent="-342900">
                        <a:spcBef>
                          <a:spcPts val="0"/>
                        </a:spcBef>
                        <a:spcAft>
                          <a:spcPts val="0"/>
                        </a:spcAft>
                        <a:buFont typeface="+mj-lt"/>
                        <a:buAutoNum type="arabicPeriod"/>
                      </a:pPr>
                      <a:r>
                        <a:rPr lang="en-US" sz="2400" b="0" kern="1200" dirty="0">
                          <a:solidFill>
                            <a:schemeClr val="lt1"/>
                          </a:solidFill>
                          <a:effectLst/>
                          <a:latin typeface="+mn-lt"/>
                          <a:ea typeface="+mn-ea"/>
                          <a:cs typeface="+mn-cs"/>
                        </a:rPr>
                        <a:t>Government payments</a:t>
                      </a:r>
                    </a:p>
                    <a:p>
                      <a:pPr marL="342900" marR="0" lvl="0" indent="-342900">
                        <a:spcBef>
                          <a:spcPts val="0"/>
                        </a:spcBef>
                        <a:spcAft>
                          <a:spcPts val="0"/>
                        </a:spcAft>
                        <a:buFont typeface="+mj-lt"/>
                        <a:buAutoNum type="arabicPeriod"/>
                      </a:pPr>
                      <a:r>
                        <a:rPr lang="en-US" sz="2400" b="0" kern="1200" dirty="0">
                          <a:solidFill>
                            <a:schemeClr val="lt1"/>
                          </a:solidFill>
                          <a:effectLst/>
                          <a:latin typeface="+mn-lt"/>
                          <a:ea typeface="+mn-ea"/>
                          <a:cs typeface="+mn-cs"/>
                        </a:rPr>
                        <a:t>Deepening financial inclusion</a:t>
                      </a:r>
                    </a:p>
                    <a:p>
                      <a:pPr marL="342900" marR="0" lvl="0" indent="-342900">
                        <a:spcBef>
                          <a:spcPts val="0"/>
                        </a:spcBef>
                        <a:spcAft>
                          <a:spcPts val="0"/>
                        </a:spcAft>
                        <a:buFont typeface="+mj-lt"/>
                        <a:buAutoNum type="arabicPeriod"/>
                      </a:pPr>
                      <a:r>
                        <a:rPr lang="en-US" sz="2400" b="0" kern="1200" dirty="0">
                          <a:solidFill>
                            <a:schemeClr val="lt1"/>
                          </a:solidFill>
                          <a:effectLst/>
                          <a:latin typeface="+mn-lt"/>
                          <a:ea typeface="+mn-ea"/>
                          <a:cs typeface="+mn-cs"/>
                        </a:rPr>
                        <a:t>Promoting cashless economy and safety of funds </a:t>
                      </a:r>
                    </a:p>
                  </a:txBody>
                  <a:tcPr marL="68580" marR="68580" marT="0" marB="0"/>
                </a:tc>
                <a:tc>
                  <a:txBody>
                    <a:bodyPr/>
                    <a:lstStyle/>
                    <a:p>
                      <a:pPr marL="342900" marR="0" lvl="0" indent="-342900">
                        <a:spcBef>
                          <a:spcPts val="0"/>
                        </a:spcBef>
                        <a:spcAft>
                          <a:spcPts val="0"/>
                        </a:spcAft>
                        <a:buFont typeface="+mj-lt"/>
                        <a:buAutoNum type="arabicPeriod"/>
                      </a:pPr>
                      <a:r>
                        <a:rPr lang="en-US" sz="2400" kern="1200" dirty="0">
                          <a:solidFill>
                            <a:schemeClr val="tx1"/>
                          </a:solidFill>
                          <a:latin typeface="+mn-lt"/>
                          <a:ea typeface="+mn-ea"/>
                          <a:cs typeface="+mn-cs"/>
                        </a:rPr>
                        <a:t>Exchange rate risk – fluctuations (this was not considered as a risk as </a:t>
                      </a:r>
                      <a:r>
                        <a:rPr lang="en-US" sz="2400" kern="1200" dirty="0" smtClean="0">
                          <a:solidFill>
                            <a:schemeClr val="tx1"/>
                          </a:solidFill>
                          <a:latin typeface="+mn-lt"/>
                          <a:ea typeface="+mn-ea"/>
                          <a:cs typeface="+mn-cs"/>
                        </a:rPr>
                        <a:t>it is the </a:t>
                      </a:r>
                      <a:r>
                        <a:rPr lang="en-US" sz="2400" kern="1200" dirty="0">
                          <a:solidFill>
                            <a:schemeClr val="tx1"/>
                          </a:solidFill>
                          <a:latin typeface="+mn-lt"/>
                          <a:ea typeface="+mn-ea"/>
                          <a:cs typeface="+mn-cs"/>
                        </a:rPr>
                        <a:t>market </a:t>
                      </a:r>
                      <a:r>
                        <a:rPr lang="en-US" sz="2400" kern="1200" dirty="0" smtClean="0">
                          <a:solidFill>
                            <a:schemeClr val="tx1"/>
                          </a:solidFill>
                          <a:latin typeface="+mn-lt"/>
                          <a:ea typeface="+mn-ea"/>
                          <a:cs typeface="+mn-cs"/>
                        </a:rPr>
                        <a:t>determined) </a:t>
                      </a:r>
                      <a:endParaRPr lang="en-US" sz="2400" kern="1200" dirty="0">
                        <a:solidFill>
                          <a:schemeClr val="tx1"/>
                        </a:solidFill>
                        <a:latin typeface="+mn-lt"/>
                        <a:ea typeface="+mn-ea"/>
                        <a:cs typeface="+mn-cs"/>
                      </a:endParaRPr>
                    </a:p>
                    <a:p>
                      <a:pPr marL="342900" marR="0" lvl="0" indent="-342900">
                        <a:spcBef>
                          <a:spcPts val="0"/>
                        </a:spcBef>
                        <a:spcAft>
                          <a:spcPts val="0"/>
                        </a:spcAft>
                        <a:buFont typeface="+mj-lt"/>
                        <a:buAutoNum type="arabicPeriod"/>
                      </a:pPr>
                      <a:r>
                        <a:rPr lang="en-US" sz="2400" kern="1200" dirty="0">
                          <a:solidFill>
                            <a:schemeClr val="tx1"/>
                          </a:solidFill>
                          <a:latin typeface="+mn-lt"/>
                          <a:ea typeface="+mn-ea"/>
                          <a:cs typeface="+mn-cs"/>
                        </a:rPr>
                        <a:t>Interoperability (both at country and individual industry players)</a:t>
                      </a:r>
                    </a:p>
                    <a:p>
                      <a:pPr marL="342900" marR="0" lvl="0" indent="-342900">
                        <a:spcBef>
                          <a:spcPts val="0"/>
                        </a:spcBef>
                        <a:spcAft>
                          <a:spcPts val="0"/>
                        </a:spcAft>
                        <a:buFont typeface="+mj-lt"/>
                        <a:buAutoNum type="arabicPeriod"/>
                      </a:pPr>
                      <a:r>
                        <a:rPr lang="en-US" sz="2400" kern="1200" dirty="0">
                          <a:solidFill>
                            <a:schemeClr val="tx1"/>
                          </a:solidFill>
                          <a:latin typeface="+mn-lt"/>
                          <a:ea typeface="+mn-ea"/>
                          <a:cs typeface="+mn-cs"/>
                        </a:rPr>
                        <a:t>Settlement Risk/clearing; </a:t>
                      </a:r>
                    </a:p>
                    <a:p>
                      <a:pPr marL="342900" marR="0" lvl="0" indent="-342900">
                        <a:spcBef>
                          <a:spcPts val="0"/>
                        </a:spcBef>
                        <a:spcAft>
                          <a:spcPts val="0"/>
                        </a:spcAft>
                        <a:buFont typeface="+mj-lt"/>
                        <a:buAutoNum type="arabicPeriod"/>
                      </a:pPr>
                      <a:r>
                        <a:rPr lang="en-US" sz="2400" kern="1200" dirty="0">
                          <a:solidFill>
                            <a:schemeClr val="tx1"/>
                          </a:solidFill>
                          <a:latin typeface="+mn-lt"/>
                          <a:ea typeface="+mn-ea"/>
                          <a:cs typeface="+mn-cs"/>
                        </a:rPr>
                        <a:t>Differences in the regulation regimes eg </a:t>
                      </a:r>
                      <a:r>
                        <a:rPr lang="en-US" sz="2400" kern="1200" dirty="0" smtClean="0">
                          <a:solidFill>
                            <a:schemeClr val="tx1"/>
                          </a:solidFill>
                          <a:latin typeface="+mn-lt"/>
                          <a:ea typeface="+mn-ea"/>
                          <a:cs typeface="+mn-cs"/>
                        </a:rPr>
                        <a:t>limits &amp; laws</a:t>
                      </a:r>
                      <a:endParaRPr lang="en-US" sz="2400" kern="1200" dirty="0">
                        <a:solidFill>
                          <a:schemeClr val="tx1"/>
                        </a:solidFill>
                        <a:latin typeface="+mn-lt"/>
                        <a:ea typeface="+mn-ea"/>
                        <a:cs typeface="+mn-cs"/>
                      </a:endParaRPr>
                    </a:p>
                    <a:p>
                      <a:pPr marL="342900" marR="0" lvl="0" indent="-342900">
                        <a:spcBef>
                          <a:spcPts val="0"/>
                        </a:spcBef>
                        <a:spcAft>
                          <a:spcPts val="0"/>
                        </a:spcAft>
                        <a:buFont typeface="+mj-lt"/>
                        <a:buAutoNum type="arabicPeriod"/>
                      </a:pPr>
                      <a:r>
                        <a:rPr lang="en-US" sz="2400" kern="1200" dirty="0">
                          <a:solidFill>
                            <a:schemeClr val="tx1"/>
                          </a:solidFill>
                          <a:latin typeface="+mn-lt"/>
                          <a:ea typeface="+mn-ea"/>
                          <a:cs typeface="+mn-cs"/>
                        </a:rPr>
                        <a:t>Infrastructure </a:t>
                      </a:r>
                      <a:r>
                        <a:rPr lang="en-US" sz="2200" kern="1200" dirty="0">
                          <a:solidFill>
                            <a:schemeClr val="tx1"/>
                          </a:solidFill>
                          <a:latin typeface="+mn-lt"/>
                          <a:ea typeface="+mn-ea"/>
                          <a:cs typeface="+mn-cs"/>
                        </a:rPr>
                        <a:t>(complex </a:t>
                      </a:r>
                      <a:r>
                        <a:rPr lang="en-US" sz="2200" kern="1200" dirty="0" smtClean="0">
                          <a:solidFill>
                            <a:schemeClr val="tx1"/>
                          </a:solidFill>
                          <a:latin typeface="+mn-lt"/>
                          <a:ea typeface="+mn-ea"/>
                          <a:cs typeface="+mn-cs"/>
                        </a:rPr>
                        <a:t>IT systems </a:t>
                      </a:r>
                      <a:r>
                        <a:rPr lang="en-US" sz="2200" kern="1200" dirty="0">
                          <a:solidFill>
                            <a:schemeClr val="tx1"/>
                          </a:solidFill>
                          <a:latin typeface="+mn-lt"/>
                          <a:ea typeface="+mn-ea"/>
                          <a:cs typeface="+mn-cs"/>
                        </a:rPr>
                        <a:t>)</a:t>
                      </a:r>
                    </a:p>
                    <a:p>
                      <a:pPr marL="342900" marR="0" lvl="0" indent="-342900">
                        <a:spcBef>
                          <a:spcPts val="0"/>
                        </a:spcBef>
                        <a:spcAft>
                          <a:spcPts val="0"/>
                        </a:spcAft>
                        <a:buFont typeface="+mj-lt"/>
                        <a:buAutoNum type="arabicPeriod"/>
                      </a:pPr>
                      <a:r>
                        <a:rPr lang="en-US" sz="2400" kern="1200" dirty="0">
                          <a:solidFill>
                            <a:schemeClr val="tx1"/>
                          </a:solidFill>
                          <a:latin typeface="+mn-lt"/>
                          <a:ea typeface="+mn-ea"/>
                          <a:cs typeface="+mn-cs"/>
                        </a:rPr>
                        <a:t>Consumer awareness (training)</a:t>
                      </a:r>
                    </a:p>
                    <a:p>
                      <a:pPr marL="342900" marR="0" lvl="0" indent="-342900">
                        <a:spcBef>
                          <a:spcPts val="0"/>
                        </a:spcBef>
                        <a:spcAft>
                          <a:spcPts val="0"/>
                        </a:spcAft>
                        <a:buFont typeface="+mj-lt"/>
                        <a:buAutoNum type="arabicPeriod"/>
                      </a:pPr>
                      <a:r>
                        <a:rPr lang="en-US" sz="2400" kern="1200" dirty="0">
                          <a:solidFill>
                            <a:schemeClr val="tx1"/>
                          </a:solidFill>
                          <a:latin typeface="+mn-lt"/>
                          <a:ea typeface="+mn-ea"/>
                          <a:cs typeface="+mn-cs"/>
                        </a:rPr>
                        <a:t>Money Laundering &amp; Terrorist Financing monitoring and control</a:t>
                      </a:r>
                    </a:p>
                  </a:txBody>
                  <a:tcPr marL="68580" marR="68580" marT="0" marB="0"/>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745901148"/>
              </p:ext>
            </p:extLst>
          </p:nvPr>
        </p:nvGraphicFramePr>
        <p:xfrm>
          <a:off x="785814" y="233886"/>
          <a:ext cx="9374188" cy="975360"/>
        </p:xfrm>
        <a:graphic>
          <a:graphicData uri="http://schemas.openxmlformats.org/drawingml/2006/table">
            <a:tbl>
              <a:tblPr firstRow="1" bandRow="1">
                <a:tableStyleId>{5C22544A-7EE6-4342-B048-85BDC9FD1C3A}</a:tableStyleId>
              </a:tblPr>
              <a:tblGrid>
                <a:gridCol w="9374188"/>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1" strike="sngStrike" kern="1200" dirty="0" smtClean="0">
                          <a:solidFill>
                            <a:schemeClr val="lt1"/>
                          </a:solidFill>
                          <a:effectLst/>
                          <a:latin typeface="+mn-lt"/>
                          <a:ea typeface="+mn-ea"/>
                          <a:cs typeface="+mn-cs"/>
                        </a:rPr>
                        <a:t>Cross</a:t>
                      </a:r>
                      <a:r>
                        <a:rPr lang="en-US" sz="2000" b="1" strike="sngStrike" kern="1200" baseline="0" dirty="0" smtClean="0">
                          <a:solidFill>
                            <a:schemeClr val="lt1"/>
                          </a:solidFill>
                          <a:effectLst/>
                          <a:latin typeface="+mn-lt"/>
                          <a:ea typeface="+mn-ea"/>
                          <a:cs typeface="+mn-cs"/>
                        </a:rPr>
                        <a:t> Border:</a:t>
                      </a:r>
                    </a:p>
                    <a:p>
                      <a:pPr marL="0" marR="0" indent="0" algn="l" defTabSz="457200" rtl="0" eaLnBrk="1" fontAlgn="auto" latinLnBrk="0" hangingPunct="1">
                        <a:lnSpc>
                          <a:spcPct val="100000"/>
                        </a:lnSpc>
                        <a:spcBef>
                          <a:spcPts val="0"/>
                        </a:spcBef>
                        <a:spcAft>
                          <a:spcPts val="0"/>
                        </a:spcAft>
                        <a:buClrTx/>
                        <a:buSzTx/>
                        <a:buFontTx/>
                        <a:buNone/>
                        <a:tabLst/>
                        <a:defRPr/>
                      </a:pPr>
                      <a:r>
                        <a:rPr lang="en-US" sz="2000" b="1" kern="1200" baseline="0" dirty="0" smtClean="0">
                          <a:solidFill>
                            <a:schemeClr val="lt1"/>
                          </a:solidFill>
                          <a:effectLst/>
                          <a:latin typeface="+mn-lt"/>
                          <a:ea typeface="+mn-ea"/>
                          <a:cs typeface="+mn-cs"/>
                        </a:rPr>
                        <a:t>Challenges and Opportunities for West Africa and WAMZ</a:t>
                      </a:r>
                      <a:endParaRPr lang="en-US" sz="2000" b="1" kern="1200" dirty="0" smtClean="0">
                        <a:solidFill>
                          <a:schemeClr val="lt1"/>
                        </a:solidFill>
                        <a:effectLst/>
                        <a:latin typeface="+mn-lt"/>
                        <a:ea typeface="+mn-ea"/>
                        <a:cs typeface="+mn-cs"/>
                      </a:endParaRPr>
                    </a:p>
                    <a:p>
                      <a:endParaRPr lang="en-US" dirty="0"/>
                    </a:p>
                  </a:txBody>
                  <a:tcPr/>
                </a:tc>
              </a:tr>
            </a:tbl>
          </a:graphicData>
        </a:graphic>
      </p:graphicFrame>
    </p:spTree>
    <p:extLst>
      <p:ext uri="{BB962C8B-B14F-4D97-AF65-F5344CB8AC3E}">
        <p14:creationId xmlns:p14="http://schemas.microsoft.com/office/powerpoint/2010/main" val="1176337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828" y="2210799"/>
            <a:ext cx="9186022" cy="2123658"/>
          </a:xfrm>
          <a:prstGeom prst="rect">
            <a:avLst/>
          </a:prstGeom>
          <a:ln>
            <a:solidFill>
              <a:schemeClr val="accent1"/>
            </a:solidFill>
          </a:ln>
        </p:spPr>
        <p:txBody>
          <a:bodyPr wrap="square">
            <a:spAutoFit/>
          </a:bodyPr>
          <a:lstStyle/>
          <a:p>
            <a:pPr lvl="0" algn="ctr"/>
            <a:r>
              <a:rPr lang="en-US" sz="4400" b="1" dirty="0" smtClean="0"/>
              <a:t>Merci </a:t>
            </a:r>
          </a:p>
          <a:p>
            <a:pPr lvl="0" algn="ctr"/>
            <a:endParaRPr lang="en-US" sz="4400" b="1" dirty="0"/>
          </a:p>
          <a:p>
            <a:pPr lvl="0" algn="ctr"/>
            <a:r>
              <a:rPr lang="en-US" sz="4400" b="1" dirty="0" smtClean="0"/>
              <a:t>Q&amp;A</a:t>
            </a:r>
            <a:endParaRPr lang="en-US" sz="4400" b="1" dirty="0"/>
          </a:p>
        </p:txBody>
      </p:sp>
    </p:spTree>
    <p:extLst>
      <p:ext uri="{BB962C8B-B14F-4D97-AF65-F5344CB8AC3E}">
        <p14:creationId xmlns:p14="http://schemas.microsoft.com/office/powerpoint/2010/main" val="15938779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125</TotalTime>
  <Words>620</Words>
  <Application>Microsoft Office PowerPoint</Application>
  <PresentationFormat>Widescreen</PresentationFormat>
  <Paragraphs>96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Ion Boardroom</vt:lpstr>
      <vt:lpstr>Agents and Cross Border Issues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Agents and Cross Border Issues</dc:title>
  <dc:creator>Peter Ntumwa/M Commerce/Uganda</dc:creator>
  <cp:lastModifiedBy>Peter Ntumwa/M Commerce/Uganda</cp:lastModifiedBy>
  <cp:revision>15</cp:revision>
  <dcterms:created xsi:type="dcterms:W3CDTF">2016-03-15T06:24:11Z</dcterms:created>
  <dcterms:modified xsi:type="dcterms:W3CDTF">2016-03-15T09:17:47Z</dcterms:modified>
</cp:coreProperties>
</file>