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64" r:id="rId11"/>
    <p:sldId id="26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00" y="-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06A6-F339-4347-999F-8427A6DEAE78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3B446B2-889C-453F-A9A4-FDCE950DC5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06A6-F339-4347-999F-8427A6DEAE78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46B2-889C-453F-A9A4-FDCE950DC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06A6-F339-4347-999F-8427A6DEAE78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46B2-889C-453F-A9A4-FDCE950DC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06A6-F339-4347-999F-8427A6DEAE78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46B2-889C-453F-A9A4-FDCE950DC5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06A6-F339-4347-999F-8427A6DEAE78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B446B2-889C-453F-A9A4-FDCE950DC5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06A6-F339-4347-999F-8427A6DEAE78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46B2-889C-453F-A9A4-FDCE950DC5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06A6-F339-4347-999F-8427A6DEAE78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46B2-889C-453F-A9A4-FDCE950DC5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06A6-F339-4347-999F-8427A6DEAE78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46B2-889C-453F-A9A4-FDCE950DC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06A6-F339-4347-999F-8427A6DEAE78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46B2-889C-453F-A9A4-FDCE950DC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06A6-F339-4347-999F-8427A6DEAE78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46B2-889C-453F-A9A4-FDCE950DC5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06A6-F339-4347-999F-8427A6DEAE78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3B446B2-889C-453F-A9A4-FDCE950DC5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2F06A6-F339-4347-999F-8427A6DEAE78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3B446B2-889C-453F-A9A4-FDCE950DC5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Sayantan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Mitra</a:t>
            </a:r>
            <a:r>
              <a:rPr lang="en-US" sz="3200" dirty="0" smtClean="0">
                <a:solidFill>
                  <a:schemeClr val="tx1"/>
                </a:solidFill>
              </a:rPr>
              <a:t> &amp; </a:t>
            </a:r>
            <a:r>
              <a:rPr lang="en-US" sz="3200" dirty="0" err="1" smtClean="0">
                <a:solidFill>
                  <a:schemeClr val="tx1"/>
                </a:solidFill>
              </a:rPr>
              <a:t>Kartikeya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Batra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December 2016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 COIN BOX FOR HEALTH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EVIDENCE FROM A RANDOMIZED EXPERIMENT OF COMMITMENT SAVINGS AS HEALTH INSURANCE IN RURAL WEST BENGAL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566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396188"/>
            <a:ext cx="8961120" cy="53094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Jump in overall savings rate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Concurs with existing literature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Suggests existing appetite for additional savings among low-income groups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Some possible causes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Easy to access “financial instrument” (kept at home)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Amount decided, not imposed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Flexibility to break the piggy bank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Implicit trust in NGO and informal networks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However, we can’t apportion magnitude of change among the above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NGO activity is another concern, although it applies to both groups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371600"/>
            <a:ext cx="8961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846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Next Steps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371600"/>
            <a:ext cx="8961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396188"/>
            <a:ext cx="8961120" cy="53094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Sources of additional savings?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Discretionary spending?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Partial substitution of conventional savings?</a:t>
            </a:r>
          </a:p>
          <a:p>
            <a:pPr lvl="1">
              <a:lnSpc>
                <a:spcPct val="150000"/>
              </a:lnSpc>
            </a:pPr>
            <a:r>
              <a:rPr lang="en-US" sz="2200" dirty="0" smtClean="0"/>
              <a:t>Neither of the two?</a:t>
            </a:r>
          </a:p>
        </p:txBody>
      </p:sp>
    </p:spTree>
    <p:extLst>
      <p:ext uri="{BB962C8B-B14F-4D97-AF65-F5344CB8AC3E}">
        <p14:creationId xmlns:p14="http://schemas.microsoft.com/office/powerpoint/2010/main" val="3640641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371600"/>
            <a:ext cx="8961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209800"/>
            <a:ext cx="3276600" cy="336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94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Healthcare expenditure is key driver of poverty generation in India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371600"/>
            <a:ext cx="896112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~25 million HH pushed into poverty  (‘financial catastrophe’)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Out-of-pocket health expenses affect HHs beyond expenditure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Ability to repay debt (Van </a:t>
            </a:r>
            <a:r>
              <a:rPr lang="en-US" sz="2000" dirty="0" err="1" smtClean="0"/>
              <a:t>Damme</a:t>
            </a:r>
            <a:r>
              <a:rPr lang="en-US" sz="2000" dirty="0" smtClean="0"/>
              <a:t> et al, 2004)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Investment in productive assets (</a:t>
            </a:r>
            <a:r>
              <a:rPr lang="en-US" sz="2000" dirty="0" err="1" smtClean="0"/>
              <a:t>Kochar</a:t>
            </a:r>
            <a:r>
              <a:rPr lang="en-US" sz="2000" dirty="0" smtClean="0"/>
              <a:t>, 2004)</a:t>
            </a:r>
          </a:p>
          <a:p>
            <a:r>
              <a:rPr lang="en-US" dirty="0" smtClean="0"/>
              <a:t>Nationally, 5% HHs have health insurance*</a:t>
            </a:r>
            <a:r>
              <a:rPr lang="en-US" sz="18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Situation worse in rural areas (~3%)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1.6% poorest households have insurance coverage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NGO-facilitated schemes associated with high </a:t>
            </a:r>
            <a:r>
              <a:rPr lang="en-US" sz="2000" dirty="0" err="1" smtClean="0"/>
              <a:t>premia</a:t>
            </a:r>
            <a:r>
              <a:rPr lang="en-US" sz="2000" dirty="0" smtClean="0"/>
              <a:t>/administrative costs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371600"/>
            <a:ext cx="8961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6324600"/>
            <a:ext cx="8732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*Source: </a:t>
            </a:r>
            <a:r>
              <a:rPr lang="en-US" sz="1600" dirty="0"/>
              <a:t>International Institute for Population Sciences, District Level Household and Facility Survey, 2007-2008</a:t>
            </a:r>
          </a:p>
        </p:txBody>
      </p:sp>
      <p:pic>
        <p:nvPicPr>
          <p:cNvPr id="2050" name="Picture 2" descr="Image result for healthcare india vill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0480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42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120" y="1371600"/>
            <a:ext cx="8956200" cy="5410200"/>
          </a:xfrm>
        </p:spPr>
        <p:txBody>
          <a:bodyPr numCol="2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/>
              <a:t>Jones et al (2003)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Banerjee </a:t>
            </a:r>
            <a:r>
              <a:rPr lang="en-US" sz="2200" dirty="0" smtClean="0"/>
              <a:t>&amp; </a:t>
            </a:r>
            <a:r>
              <a:rPr lang="en-US" sz="2200" dirty="0" err="1" smtClean="0"/>
              <a:t>Duflo</a:t>
            </a:r>
            <a:r>
              <a:rPr lang="en-US" sz="2200" dirty="0" smtClean="0"/>
              <a:t> (2007)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Banerjee, </a:t>
            </a:r>
            <a:r>
              <a:rPr lang="en-US" sz="2200" dirty="0" err="1" smtClean="0"/>
              <a:t>Duflo</a:t>
            </a:r>
            <a:r>
              <a:rPr lang="en-US" sz="2200" dirty="0" smtClean="0"/>
              <a:t> &amp; </a:t>
            </a:r>
            <a:r>
              <a:rPr lang="en-US" sz="2200" dirty="0" err="1" smtClean="0"/>
              <a:t>Glennerster</a:t>
            </a:r>
            <a:r>
              <a:rPr lang="en-US" sz="2200" dirty="0" smtClean="0"/>
              <a:t> (2006</a:t>
            </a:r>
            <a:r>
              <a:rPr lang="en-US" sz="2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Bernheim</a:t>
            </a:r>
            <a:r>
              <a:rPr lang="en-US" sz="2200" dirty="0" smtClean="0"/>
              <a:t>, Ray and </a:t>
            </a:r>
            <a:r>
              <a:rPr lang="en-US" sz="2200" dirty="0" err="1" smtClean="0"/>
              <a:t>Yeltekin</a:t>
            </a:r>
            <a:r>
              <a:rPr lang="en-US" sz="2200" dirty="0" smtClean="0"/>
              <a:t> (2015)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smtClean="0"/>
              <a:t>Banerjee &amp; </a:t>
            </a:r>
            <a:r>
              <a:rPr lang="en-US" sz="2200" dirty="0" err="1" smtClean="0"/>
              <a:t>Mulainathan</a:t>
            </a:r>
            <a:r>
              <a:rPr lang="en-US" sz="2200" dirty="0" smtClean="0"/>
              <a:t> (2010)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Ashraf, </a:t>
            </a:r>
            <a:r>
              <a:rPr lang="en-US" sz="2200" dirty="0" err="1" smtClean="0"/>
              <a:t>Karlan</a:t>
            </a:r>
            <a:r>
              <a:rPr lang="en-US" sz="2200" dirty="0" smtClean="0"/>
              <a:t> and Yin (2006)</a:t>
            </a:r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Karlan</a:t>
            </a:r>
            <a:r>
              <a:rPr lang="en-US" sz="2200" dirty="0" smtClean="0"/>
              <a:t> </a:t>
            </a:r>
            <a:r>
              <a:rPr lang="en-US" sz="2200" dirty="0" smtClean="0"/>
              <a:t>et al (2011)</a:t>
            </a:r>
          </a:p>
          <a:p>
            <a:pPr>
              <a:lnSpc>
                <a:spcPct val="150000"/>
              </a:lnSpc>
            </a:pPr>
            <a:r>
              <a:rPr lang="en-US" sz="2200" dirty="0" smtClean="0"/>
              <a:t>Kast, Meier &amp; </a:t>
            </a:r>
            <a:r>
              <a:rPr lang="en-US" sz="2200" dirty="0" err="1" smtClean="0"/>
              <a:t>Pomeranz</a:t>
            </a:r>
            <a:r>
              <a:rPr lang="en-US" sz="2200" dirty="0" smtClean="0"/>
              <a:t> (2011</a:t>
            </a:r>
            <a:r>
              <a:rPr lang="en-US" sz="2200" dirty="0"/>
              <a:t>) 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Massaro</a:t>
            </a:r>
            <a:r>
              <a:rPr lang="en-US" sz="2200" dirty="0" smtClean="0"/>
              <a:t> </a:t>
            </a:r>
            <a:r>
              <a:rPr lang="en-US" sz="2200" dirty="0"/>
              <a:t>and </a:t>
            </a:r>
            <a:r>
              <a:rPr lang="en-US" sz="2200" dirty="0" err="1"/>
              <a:t>Woong</a:t>
            </a:r>
            <a:r>
              <a:rPr lang="en-US" sz="2200" dirty="0"/>
              <a:t> (1995)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Xu et al (2003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dirty="0" err="1" smtClean="0"/>
              <a:t>Dupas</a:t>
            </a:r>
            <a:r>
              <a:rPr lang="en-US" sz="2200" dirty="0" smtClean="0"/>
              <a:t> &amp; Robinson (2013)</a:t>
            </a:r>
          </a:p>
          <a:p>
            <a:pPr>
              <a:lnSpc>
                <a:spcPct val="150000"/>
              </a:lnSpc>
            </a:pPr>
            <a:endParaRPr lang="en-US" sz="2200" dirty="0"/>
          </a:p>
        </p:txBody>
      </p:sp>
      <p:pic>
        <p:nvPicPr>
          <p:cNvPr id="1034" name="Picture 10" descr="Image result for kenya flag ma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2" t="15515" r="21649" b="15721"/>
          <a:stretch/>
        </p:blipFill>
        <p:spPr bwMode="auto">
          <a:xfrm>
            <a:off x="5879143" y="3067668"/>
            <a:ext cx="1163963" cy="141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Literature suggests potential for additional savings for low income groups through commitment-based savings products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371600"/>
            <a:ext cx="8961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763311" y="2057400"/>
            <a:ext cx="2819400" cy="381000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461124" y="2438400"/>
            <a:ext cx="1" cy="725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2" descr="Image result for healthcare india vill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4" descr="Image result for kenya flag ma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6" descr="Image result for kenya flag ma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8" descr="Image result for kenya flag ma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461124" y="4326204"/>
            <a:ext cx="1" cy="479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781800" y="4430661"/>
            <a:ext cx="1688907" cy="3699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MOTIVATION</a:t>
            </a:r>
            <a:endParaRPr lang="en-US" b="1" dirty="0"/>
          </a:p>
        </p:txBody>
      </p:sp>
      <p:pic>
        <p:nvPicPr>
          <p:cNvPr id="1036" name="Picture 12" descr="Image result for west bengal 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638" y="4805526"/>
            <a:ext cx="1238973" cy="186190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69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0872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Design includes randomized selection of SHGs within selected villages 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120" y="1371600"/>
            <a:ext cx="89562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Two similar villages with active NGO involvement* were identified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Similar demographics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Adequate distance between them to avoid spillover effects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Between them, there was random assignment into Control and Treatment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Control Village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Representative sample** of SHGs (10) was randomly selected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NGO savings program was active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Treatment Village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Representative sample of </a:t>
            </a:r>
            <a:r>
              <a:rPr lang="en-US" sz="2000" dirty="0" smtClean="0"/>
              <a:t>SHGs (8) </a:t>
            </a:r>
            <a:r>
              <a:rPr lang="en-US" sz="2000" dirty="0"/>
              <a:t>was randomly selected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NGO savings program was </a:t>
            </a:r>
            <a:r>
              <a:rPr lang="en-US" sz="2000" dirty="0" smtClean="0"/>
              <a:t>active; each HH was given a coin box</a:t>
            </a:r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371600"/>
            <a:ext cx="8961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Image result for dhaniakhali bl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2" b="9921"/>
          <a:stretch/>
        </p:blipFill>
        <p:spPr bwMode="auto">
          <a:xfrm>
            <a:off x="6477000" y="3733800"/>
            <a:ext cx="2576052" cy="202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20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" y="533400"/>
            <a:ext cx="8458200" cy="6858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Coin Box intervention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Safe storage space for savings</a:t>
            </a:r>
            <a:endParaRPr lang="en-US" u="sng" dirty="0"/>
          </a:p>
          <a:p>
            <a:pPr lvl="1"/>
            <a:r>
              <a:rPr lang="en-US" dirty="0" smtClean="0"/>
              <a:t>Locked box, </a:t>
            </a:r>
            <a:r>
              <a:rPr lang="en-US" dirty="0"/>
              <a:t>k</a:t>
            </a:r>
            <a:r>
              <a:rPr lang="en-US" dirty="0" smtClean="0"/>
              <a:t>ey with program officer</a:t>
            </a:r>
          </a:p>
          <a:p>
            <a:r>
              <a:rPr lang="en-US" u="sng" dirty="0" smtClean="0"/>
              <a:t>Social group pressure for saving</a:t>
            </a:r>
          </a:p>
          <a:p>
            <a:pPr lvl="1"/>
            <a:r>
              <a:rPr lang="en-US" dirty="0" smtClean="0"/>
              <a:t>Min. individual monthly savings decided by group</a:t>
            </a:r>
          </a:p>
          <a:p>
            <a:pPr marL="320040" lvl="1" indent="0">
              <a:buNone/>
            </a:pPr>
            <a:r>
              <a:rPr lang="en-US" dirty="0" smtClean="0"/>
              <a:t>(at least 30 rupees monthly)</a:t>
            </a:r>
          </a:p>
          <a:p>
            <a:pPr lvl="1"/>
            <a:r>
              <a:rPr lang="en-US" dirty="0" smtClean="0"/>
              <a:t>Fine for non-compliance, monthly checks</a:t>
            </a:r>
          </a:p>
          <a:p>
            <a:r>
              <a:rPr lang="en-US" u="sng" dirty="0" smtClean="0"/>
              <a:t>Accounting of household savings</a:t>
            </a:r>
          </a:p>
          <a:p>
            <a:pPr lvl="1"/>
            <a:r>
              <a:rPr lang="en-US" dirty="0" smtClean="0"/>
              <a:t>Deposit record sheet</a:t>
            </a:r>
          </a:p>
          <a:p>
            <a:r>
              <a:rPr lang="en-US" u="sng" dirty="0" smtClean="0"/>
              <a:t>Earmarking for health emergencies</a:t>
            </a:r>
            <a:endParaRPr lang="en-US" u="sng" dirty="0"/>
          </a:p>
          <a:p>
            <a:pPr lvl="1"/>
            <a:r>
              <a:rPr lang="en-US" dirty="0" smtClean="0"/>
              <a:t>Two claims of up to 3 x Min. Individual Monthly Contribution</a:t>
            </a:r>
          </a:p>
          <a:p>
            <a:pPr lvl="1"/>
            <a:r>
              <a:rPr lang="en-US" dirty="0" smtClean="0"/>
              <a:t>Claims approved by group, amount taken from all members</a:t>
            </a:r>
          </a:p>
          <a:p>
            <a:r>
              <a:rPr lang="en-US" u="sng" dirty="0" smtClean="0"/>
              <a:t>Assured access to household savings</a:t>
            </a:r>
          </a:p>
          <a:p>
            <a:pPr lvl="1"/>
            <a:r>
              <a:rPr lang="en-US" dirty="0" smtClean="0"/>
              <a:t>Amount received after intervention= Total savings – Amount claimed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371600"/>
            <a:ext cx="8961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Image result for coin box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7" t="5470" r="15767" b="9677"/>
          <a:stretch/>
        </p:blipFill>
        <p:spPr bwMode="auto">
          <a:xfrm>
            <a:off x="6725264" y="2492476"/>
            <a:ext cx="1681317" cy="202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3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Econometric Methodology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396188"/>
            <a:ext cx="896112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Standard OLS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ITT (Intention to Treat Effect)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Three Specifications Used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371600"/>
            <a:ext cx="8961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35192" y="3429000"/>
                <a:ext cx="8961120" cy="19354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𝑒𝑛𝑑𝑙𝑖𝑛𝑒𝑠𝑎𝑣𝑖𝑛𝑔𝑠𝑟𝑎𝑡𝑒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𝑡𝑟𝑒𝑎𝑡𝑚𝑒𝑛𝑡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………………………………….(1)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𝑒𝑛𝑑𝑙𝑖𝑛𝑒𝑠𝑎𝑣𝑖𝑛𝑔𝑠𝑟𝑎𝑡𝑒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𝑡𝑟𝑒𝑎𝑡𝑚𝑒𝑛𝑡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…………………………...(2)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𝑒𝑛𝑑𝑙𝑖𝑛𝑒𝑠𝑎𝑣𝑖𝑛𝑔𝑠𝑟𝑎𝑡𝑒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.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𝑡𝑟𝑒𝑎𝑡𝑚𝑒𝑛𝑡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∈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……………………...(3)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92" y="3429000"/>
                <a:ext cx="8961120" cy="1935402"/>
              </a:xfrm>
              <a:prstGeom prst="rect">
                <a:avLst/>
              </a:prstGeom>
              <a:blipFill rotWithShape="1">
                <a:blip r:embed="rId2"/>
                <a:stretch>
                  <a:fillRect l="-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88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(1/3)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371600"/>
            <a:ext cx="8961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Kartikeya\Desktop\20161227_Jadavpur_Analys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628775"/>
            <a:ext cx="6762750" cy="492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377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(2/3)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371600"/>
            <a:ext cx="8961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18" y="1425647"/>
            <a:ext cx="6793082" cy="530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69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Results (</a:t>
            </a:r>
            <a:r>
              <a:rPr lang="en-US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/3)</a:t>
            </a:r>
            <a:endParaRPr lang="en-US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371600"/>
            <a:ext cx="89611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75569"/>
            <a:ext cx="6324600" cy="521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22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613</TotalTime>
  <Words>581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A COIN BOX FOR HEALTH EVIDENCE FROM A RANDOMIZED EXPERIMENT OF COMMITMENT SAVINGS AS HEALTH INSURANCE IN RURAL WEST BENGAL</vt:lpstr>
      <vt:lpstr>Healthcare expenditure is key driver of poverty generation in India</vt:lpstr>
      <vt:lpstr>Literature suggests potential for additional savings for low income groups through commitment-based savings products</vt:lpstr>
      <vt:lpstr>Research Design includes randomized selection of SHGs within selected villages </vt:lpstr>
      <vt:lpstr>The Coin Box intervention</vt:lpstr>
      <vt:lpstr>Econometric Methodology</vt:lpstr>
      <vt:lpstr>Results (1/3)</vt:lpstr>
      <vt:lpstr>Results (2/3)</vt:lpstr>
      <vt:lpstr>Results (3/3)</vt:lpstr>
      <vt:lpstr>Conclusions</vt:lpstr>
      <vt:lpstr>Next Steps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COIN BOX FOR HEALTH Evidence from a Randomized Experiment of Commitment Savings as Health Insurance in Rural West Bengal</dc:title>
  <dc:creator>Kartikeya</dc:creator>
  <cp:lastModifiedBy>Sahibjeet</cp:lastModifiedBy>
  <cp:revision>60</cp:revision>
  <dcterms:created xsi:type="dcterms:W3CDTF">2016-12-27T15:38:03Z</dcterms:created>
  <dcterms:modified xsi:type="dcterms:W3CDTF">2016-12-28T02:59:03Z</dcterms:modified>
</cp:coreProperties>
</file>