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77" r:id="rId2"/>
    <p:sldId id="514" r:id="rId3"/>
    <p:sldId id="574" r:id="rId4"/>
    <p:sldId id="562" r:id="rId5"/>
    <p:sldId id="563" r:id="rId6"/>
    <p:sldId id="569" r:id="rId7"/>
    <p:sldId id="570" r:id="rId8"/>
    <p:sldId id="571" r:id="rId9"/>
    <p:sldId id="572" r:id="rId10"/>
    <p:sldId id="520" r:id="rId11"/>
    <p:sldId id="573" r:id="rId12"/>
  </p:sldIdLst>
  <p:sldSz cx="9144000" cy="6858000" type="screen4x3"/>
  <p:notesSz cx="7010400" cy="92964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sen, Anders Ditlev" initials="JAD" lastIdx="51" clrIdx="0">
    <p:extLst>
      <p:ext uri="{19B8F6BF-5375-455C-9EA6-DF929625EA0E}">
        <p15:presenceInfo xmlns:p15="http://schemas.microsoft.com/office/powerpoint/2012/main" userId="S-1-5-21-2495159159-2180551235-2419784266-840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3" autoAdjust="0"/>
    <p:restoredTop sz="68239" autoAdjust="0"/>
  </p:normalViewPr>
  <p:slideViewPr>
    <p:cSldViewPr>
      <p:cViewPr varScale="1">
        <p:scale>
          <a:sx n="73" d="100"/>
          <a:sy n="73" d="100"/>
        </p:scale>
        <p:origin x="24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17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04AE6-722B-47D4-A36A-0F808596447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EC0AD-2A2B-450D-B55A-BE04603E7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20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673" y="1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659DB34E-F15B-D249-8260-71412724A7CD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0" tIns="45345" rIns="90690" bIns="453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5" y="4416500"/>
            <a:ext cx="5607691" cy="4183222"/>
          </a:xfrm>
          <a:prstGeom prst="rect">
            <a:avLst/>
          </a:prstGeom>
        </p:spPr>
        <p:txBody>
          <a:bodyPr vert="horz" lIns="90690" tIns="45345" rIns="90690" bIns="4534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47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673" y="8829847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0E891826-8135-D242-A953-37B2AC515F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5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9CCF9-BDD7-469A-9264-AC2A6B5B85B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888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91826-8135-D242-A953-37B2AC515F4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634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91826-8135-D242-A953-37B2AC515F4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78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91826-8135-D242-A953-37B2AC515F4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91826-8135-D242-A953-37B2AC515F4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64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91826-8135-D242-A953-37B2AC515F4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63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91826-8135-D242-A953-37B2AC515F4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04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91826-8135-D242-A953-37B2AC515F4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08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91826-8135-D242-A953-37B2AC515F4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77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91826-8135-D242-A953-37B2AC515F4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61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91826-8135-D242-A953-37B2AC515F4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45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482D-7B32-4116-A535-E4611DF0BBDD}" type="datetime1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CAB-1A33-4B13-8E87-40453A0DE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7102-241F-4468-8D97-765E7A148819}" type="datetime1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CAB-1A33-4B13-8E87-40453A0DE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4EC5-61E0-45F1-B9B3-2BA1DA7F1197}" type="datetime1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CAB-1A33-4B13-8E87-40453A0DE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CD10-19CD-438F-B214-C2A8CDE88D6B}" type="datetime1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CAB-1A33-4B13-8E87-40453A0DE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9DBF-8596-4AB9-B7AE-71847F9A12F0}" type="datetime1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CAB-1A33-4B13-8E87-40453A0DE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1779-1686-47F4-B447-754C87DCEB78}" type="datetime1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CAB-1A33-4B13-8E87-40453A0DE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72B5-23A0-4030-8E4F-6A93FF7AC9F0}" type="datetime1">
              <a:rPr lang="en-US" smtClean="0"/>
              <a:t>7/10/2018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CAB-1A33-4B13-8E87-40453A0DE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79D1-2148-4D37-8A76-A97F05D9C695}" type="datetime1">
              <a:rPr lang="en-US" smtClean="0"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CAB-1A33-4B13-8E87-40453A0DE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C09BA-23DA-4F48-BFD7-36944C5E60AE}" type="datetime1">
              <a:rPr lang="en-US" smtClean="0"/>
              <a:t>7/10/2018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CAB-1A33-4B13-8E87-40453A0DE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8BD2-DC32-47EC-9193-1DA5B6707F12}" type="datetime1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CAB-1A33-4B13-8E87-40453A0DE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11F9-BDF0-4690-96D4-BE35B05E161A}" type="datetime1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CAB-1A33-4B13-8E87-40453A0DE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4784A-CE19-45CD-AA7C-823498D341FC}" type="datetime1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BCAB-1A33-4B13-8E87-40453A0DE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nders_jensen@hks.harvard.ed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810702"/>
            <a:ext cx="79248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Strengthening Consumer Participation in VAT Compliance Strategies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Anders Jensen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Harvard University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IGC Conference – July 2018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CAB-1A33-4B13-8E87-40453A0DEC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4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9134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Question: how to design a high-potential and feasible policy solution</a:t>
            </a:r>
            <a:r>
              <a:rPr lang="en-US" sz="2400" dirty="0" smtClean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Rebate system could alleviate several constraints diagnosed in survey</a:t>
            </a:r>
          </a:p>
          <a:p>
            <a:pPr lvl="1"/>
            <a:r>
              <a:rPr lang="en-US" sz="2200" dirty="0"/>
              <a:t>Increase frequency of payment and remove uncertainty inherent to lottery scheme</a:t>
            </a:r>
          </a:p>
          <a:p>
            <a:pPr lvl="1"/>
            <a:r>
              <a:rPr lang="en-US" sz="2200" dirty="0"/>
              <a:t>Set rebate rate such that ‘price penalty’ in EBM stores is lessened </a:t>
            </a:r>
            <a:endParaRPr lang="en-US" sz="2200" dirty="0" smtClean="0"/>
          </a:p>
          <a:p>
            <a:r>
              <a:rPr lang="en-US" sz="2400" dirty="0" smtClean="0"/>
              <a:t>But transition to rebate system may prove difficult</a:t>
            </a:r>
          </a:p>
          <a:p>
            <a:pPr lvl="1"/>
            <a:r>
              <a:rPr lang="en-US" sz="2200" dirty="0" smtClean="0"/>
              <a:t>Misunderstanding about eligible vs ineligible stores may discourage participation</a:t>
            </a:r>
          </a:p>
          <a:p>
            <a:pPr lvl="1"/>
            <a:r>
              <a:rPr lang="en-US" sz="2200" dirty="0" smtClean="0"/>
              <a:t>Set-up costs for participants may be higher than lottery system</a:t>
            </a:r>
          </a:p>
          <a:p>
            <a:pPr lvl="1"/>
            <a:r>
              <a:rPr lang="en-US" sz="2200" dirty="0" smtClean="0"/>
              <a:t>Transition from lottery to rebate may create confusion</a:t>
            </a:r>
          </a:p>
          <a:p>
            <a:pPr lvl="1"/>
            <a:endParaRPr lang="en-US" sz="1600" dirty="0" smtClean="0">
              <a:solidFill>
                <a:srgbClr val="FF0000"/>
              </a:solidFill>
            </a:endParaRPr>
          </a:p>
          <a:p>
            <a:pPr lvl="1"/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106362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Second step: Design</a:t>
            </a:r>
            <a:endParaRPr lang="en-US" sz="2800" b="1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CAB-1A33-4B13-8E87-40453A0DEC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9134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Currently engaged in round-table discussions with RRA to test which policy designs would be most cost-effective and sustainable 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Very grateful for any comments, thoughts, and suggestions: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0000"/>
                </a:solidFill>
                <a:hlinkClick r:id="rId3"/>
              </a:rPr>
              <a:t>anders_jensen@hks.harvard.edu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106362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Conclusion</a:t>
            </a:r>
            <a:endParaRPr lang="en-US" sz="2800" b="1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CAB-1A33-4B13-8E87-40453A0DEC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7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Value-Added Tax (VAT) is one of the most important sources of revenue collection in countries around the </a:t>
            </a:r>
            <a:r>
              <a:rPr lang="en-US" sz="2400" dirty="0" smtClean="0"/>
              <a:t>world</a:t>
            </a:r>
          </a:p>
          <a:p>
            <a:endParaRPr lang="en-US" sz="2400" dirty="0" smtClean="0"/>
          </a:p>
          <a:p>
            <a:r>
              <a:rPr lang="en-US" sz="2400" dirty="0" smtClean="0"/>
              <a:t>Electronic Billing Machines (EBM) is a powerful enforcement initiative to ensure high compliance on VAT base</a:t>
            </a:r>
          </a:p>
          <a:p>
            <a:pPr lvl="1"/>
            <a:r>
              <a:rPr lang="en-US" sz="2200" dirty="0" smtClean="0"/>
              <a:t>Required when generating invoices</a:t>
            </a:r>
          </a:p>
          <a:p>
            <a:pPr lvl="1"/>
            <a:r>
              <a:rPr lang="en-US" sz="2200" dirty="0" smtClean="0"/>
              <a:t>Produces detailed information about firm’s activity to RRA</a:t>
            </a:r>
          </a:p>
          <a:p>
            <a:endParaRPr lang="en-US" sz="2400" dirty="0" smtClean="0"/>
          </a:p>
          <a:p>
            <a:r>
              <a:rPr lang="en-US" sz="2400" dirty="0" smtClean="0"/>
              <a:t>However</a:t>
            </a:r>
            <a:r>
              <a:rPr lang="en-US" sz="2400" dirty="0" smtClean="0"/>
              <a:t>, issues regarding non-compliance persist, especially at the final stage of value chains when firms sell to final consumers</a:t>
            </a:r>
          </a:p>
          <a:p>
            <a:pPr lvl="1"/>
            <a:r>
              <a:rPr lang="en-US" sz="2200" dirty="0" smtClean="0"/>
              <a:t>Due to limited incentives of customers to ask for receipts</a:t>
            </a:r>
          </a:p>
          <a:p>
            <a:pPr marL="457200" lvl="1" indent="0">
              <a:buNone/>
            </a:pPr>
            <a:endParaRPr lang="en-US" sz="24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5400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Enforcement of VAT</a:t>
            </a:r>
            <a:endParaRPr lang="en-US" sz="2800" b="1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CAB-1A33-4B13-8E87-40453A0DEC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2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Governments around the world have implemented different policies to stimulate consumer participation in enforcing VAT</a:t>
            </a:r>
          </a:p>
          <a:p>
            <a:pPr lvl="1"/>
            <a:r>
              <a:rPr lang="en-US" sz="2200" dirty="0" smtClean="0"/>
              <a:t>Lottery</a:t>
            </a:r>
          </a:p>
          <a:p>
            <a:pPr lvl="1"/>
            <a:r>
              <a:rPr lang="en-US" sz="2200" dirty="0" smtClean="0"/>
              <a:t>Rebate system</a:t>
            </a:r>
          </a:p>
          <a:p>
            <a:pPr lvl="1"/>
            <a:r>
              <a:rPr lang="en-US" sz="2200" dirty="0" smtClean="0"/>
              <a:t>Whistle-blowing</a:t>
            </a:r>
          </a:p>
          <a:p>
            <a:r>
              <a:rPr lang="en-US" sz="2400" dirty="0" smtClean="0"/>
              <a:t>Evidence suggests that effectiveness of specific policies varies with economic, administrative, and social context</a:t>
            </a:r>
          </a:p>
          <a:p>
            <a:pPr lvl="1"/>
            <a:r>
              <a:rPr lang="en-US" sz="2200" dirty="0" smtClean="0"/>
              <a:t>Calls for country-specific diagnosis and policy design</a:t>
            </a:r>
          </a:p>
          <a:p>
            <a:r>
              <a:rPr lang="en-US" sz="2400" dirty="0" smtClean="0"/>
              <a:t>Joint research-policy engagement to seek innovative ways to design cost-effective incentives that ensure consumer participation in VAT enforcement strategies</a:t>
            </a:r>
          </a:p>
          <a:p>
            <a:pPr lvl="1"/>
            <a:r>
              <a:rPr lang="en-US" sz="1600" dirty="0" smtClean="0"/>
              <a:t>Harvard University</a:t>
            </a:r>
          </a:p>
          <a:p>
            <a:pPr lvl="1"/>
            <a:r>
              <a:rPr lang="en-US" sz="1600" dirty="0" smtClean="0"/>
              <a:t>Columbia University</a:t>
            </a:r>
          </a:p>
          <a:p>
            <a:pPr lvl="1"/>
            <a:r>
              <a:rPr lang="en-US" sz="1600" dirty="0" smtClean="0"/>
              <a:t>Georgetown University</a:t>
            </a:r>
          </a:p>
          <a:p>
            <a:pPr lvl="1"/>
            <a:r>
              <a:rPr lang="en-US" sz="1600" dirty="0" smtClean="0"/>
              <a:t>London School of Economics</a:t>
            </a:r>
          </a:p>
          <a:p>
            <a:pPr lvl="1"/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5400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Consumer incentive schemes</a:t>
            </a:r>
            <a:endParaRPr lang="en-US" sz="2800" b="1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CAB-1A33-4B13-8E87-40453A0DEC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2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Research </a:t>
            </a:r>
            <a:r>
              <a:rPr lang="en-US" sz="2400" dirty="0">
                <a:solidFill>
                  <a:srgbClr val="FF0000"/>
                </a:solidFill>
              </a:rPr>
              <a:t>q</a:t>
            </a:r>
            <a:r>
              <a:rPr lang="en-US" sz="2400" dirty="0" smtClean="0">
                <a:solidFill>
                  <a:srgbClr val="FF0000"/>
                </a:solidFill>
              </a:rPr>
              <a:t>uestion: What are constraints to consumer participation?</a:t>
            </a:r>
          </a:p>
          <a:p>
            <a:r>
              <a:rPr lang="en-US" sz="2400" dirty="0" smtClean="0"/>
              <a:t>Design survey </a:t>
            </a:r>
            <a:r>
              <a:rPr lang="en-US" sz="2400" dirty="0" smtClean="0"/>
              <a:t>in collaboration with </a:t>
            </a:r>
            <a:r>
              <a:rPr lang="en-US" sz="2400" dirty="0" smtClean="0"/>
              <a:t>Rwanda Revenue Authority</a:t>
            </a:r>
          </a:p>
          <a:p>
            <a:r>
              <a:rPr lang="en-US" sz="2400" dirty="0" smtClean="0"/>
              <a:t>Survey design</a:t>
            </a:r>
          </a:p>
          <a:p>
            <a:pPr lvl="1"/>
            <a:r>
              <a:rPr lang="en-US" sz="2200" dirty="0"/>
              <a:t>550 respondents from major cities across Rwanda</a:t>
            </a:r>
          </a:p>
          <a:p>
            <a:pPr lvl="1"/>
            <a:r>
              <a:rPr lang="en-US" sz="2200" dirty="0"/>
              <a:t>In-person and phone surveying</a:t>
            </a:r>
          </a:p>
          <a:p>
            <a:pPr lvl="1"/>
            <a:r>
              <a:rPr lang="en-US" sz="2200" dirty="0" smtClean="0"/>
              <a:t>Sampling </a:t>
            </a:r>
            <a:r>
              <a:rPr lang="en-US" sz="2200" dirty="0"/>
              <a:t>of areas with high number of EBM-using </a:t>
            </a:r>
            <a:r>
              <a:rPr lang="en-US" sz="2200" dirty="0" smtClean="0"/>
              <a:t>firms</a:t>
            </a:r>
          </a:p>
          <a:p>
            <a:r>
              <a:rPr lang="en-US" sz="2400" dirty="0" smtClean="0"/>
              <a:t>Themes</a:t>
            </a:r>
          </a:p>
          <a:p>
            <a:pPr lvl="1"/>
            <a:r>
              <a:rPr lang="en-US" sz="2200" dirty="0" smtClean="0"/>
              <a:t>Knowledge about EBMs</a:t>
            </a:r>
          </a:p>
          <a:p>
            <a:pPr lvl="1"/>
            <a:r>
              <a:rPr lang="en-US" sz="2200" dirty="0" smtClean="0"/>
              <a:t>Constraints on consumers asking for EBM receipts</a:t>
            </a:r>
          </a:p>
          <a:p>
            <a:pPr lvl="1"/>
            <a:r>
              <a:rPr lang="en-US" sz="2200" dirty="0" smtClean="0"/>
              <a:t>Knowledge of, and participation in, EBM receipt lottery</a:t>
            </a:r>
          </a:p>
          <a:p>
            <a:pPr lvl="1"/>
            <a:r>
              <a:rPr lang="en-US" sz="2200" dirty="0" smtClean="0"/>
              <a:t>Beliefs about alternative incentive schemes (including VAT rebates)</a:t>
            </a:r>
          </a:p>
          <a:p>
            <a:pPr lvl="1"/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Survey-based </a:t>
            </a:r>
            <a:r>
              <a:rPr lang="en-US" sz="2800" b="1" u="sng" dirty="0"/>
              <a:t>i</a:t>
            </a:r>
            <a:r>
              <a:rPr lang="en-US" sz="2800" b="1" u="sng" dirty="0" smtClean="0"/>
              <a:t>nvestigation</a:t>
            </a:r>
            <a:endParaRPr lang="en-US" sz="2800" b="1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CAB-1A33-4B13-8E87-40453A0DEC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0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Finding #1: </a:t>
            </a:r>
            <a:r>
              <a:rPr lang="en-US" sz="2400" b="1" dirty="0" smtClean="0">
                <a:solidFill>
                  <a:srgbClr val="FF0000"/>
                </a:solidFill>
              </a:rPr>
              <a:t>Potential </a:t>
            </a:r>
            <a:r>
              <a:rPr lang="en-US" sz="2400" b="1" dirty="0" smtClean="0">
                <a:solidFill>
                  <a:srgbClr val="FF0000"/>
                </a:solidFill>
              </a:rPr>
              <a:t>participation in current lottery scheme is constrained by sign-up criteria, not usage, and lack of knowledge about scheme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Potential eligibility based on </a:t>
            </a:r>
            <a:r>
              <a:rPr lang="en-US" sz="2400" i="1" dirty="0" smtClean="0"/>
              <a:t>usage </a:t>
            </a:r>
            <a:r>
              <a:rPr lang="en-US" sz="2400" dirty="0" smtClean="0"/>
              <a:t>is high</a:t>
            </a:r>
          </a:p>
          <a:p>
            <a:pPr lvl="1"/>
            <a:r>
              <a:rPr lang="en-US" sz="2400" dirty="0"/>
              <a:t>Vast majority </a:t>
            </a:r>
            <a:r>
              <a:rPr lang="en-US" sz="2400" dirty="0" smtClean="0"/>
              <a:t>(&gt;95%) have </a:t>
            </a:r>
            <a:r>
              <a:rPr lang="en-US" sz="2400" dirty="0"/>
              <a:t>phone + bank/mobile money account</a:t>
            </a:r>
            <a:endParaRPr lang="en-US" sz="2400" dirty="0" smtClean="0"/>
          </a:p>
          <a:p>
            <a:r>
              <a:rPr lang="en-US" sz="2400" dirty="0" smtClean="0"/>
              <a:t>Potential eligibility based on </a:t>
            </a:r>
            <a:r>
              <a:rPr lang="en-US" sz="2400" i="1" dirty="0" smtClean="0"/>
              <a:t>sign-up</a:t>
            </a:r>
            <a:r>
              <a:rPr lang="en-US" sz="2400" dirty="0" smtClean="0"/>
              <a:t> is constrained</a:t>
            </a:r>
          </a:p>
          <a:p>
            <a:pPr lvl="1"/>
            <a:r>
              <a:rPr lang="en-US" sz="2400" dirty="0"/>
              <a:t>31% ineligible because do not have access/do not use internet</a:t>
            </a:r>
          </a:p>
          <a:p>
            <a:pPr lvl="1"/>
            <a:r>
              <a:rPr lang="en-US" sz="2400" dirty="0"/>
              <a:t>Large variation across parts of country (from 15% to 45</a:t>
            </a:r>
            <a:r>
              <a:rPr lang="en-US" sz="2400" dirty="0" smtClean="0"/>
              <a:t>%)</a:t>
            </a:r>
          </a:p>
          <a:p>
            <a:r>
              <a:rPr lang="en-US" sz="2400" dirty="0" smtClean="0"/>
              <a:t>40% of respondents did not know about the EBM lottery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5400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First step: Diagnosis</a:t>
            </a:r>
            <a:endParaRPr lang="en-US" sz="2800" b="1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CAB-1A33-4B13-8E87-40453A0DEC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0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Finding #2: Sequence to obtain receipt breaks down due to shopping in non-EBM stores, and due to not asking for receipt in EBM stores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182562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First step: Diagnosis</a:t>
            </a:r>
            <a:endParaRPr lang="en-US" sz="2800" b="1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CAB-1A33-4B13-8E87-40453A0DECF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36C4076A-C6F2-4EC2-9431-2B1D0C4A54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7" y="1690688"/>
            <a:ext cx="3528203" cy="4802187"/>
          </a:xfrm>
          <a:prstGeom prst="rect">
            <a:avLst/>
          </a:prstGeom>
        </p:spPr>
      </p:pic>
      <p:sp>
        <p:nvSpPr>
          <p:cNvPr id="12" name="Right Brace 11">
            <a:extLst>
              <a:ext uri="{FF2B5EF4-FFF2-40B4-BE49-F238E27FC236}">
                <a16:creationId xmlns:a16="http://schemas.microsoft.com/office/drawing/2014/main" xmlns="" id="{90A75F87-C2AC-4FBC-835F-76AFD0DAA956}"/>
              </a:ext>
            </a:extLst>
          </p:cNvPr>
          <p:cNvSpPr/>
          <p:nvPr/>
        </p:nvSpPr>
        <p:spPr>
          <a:xfrm>
            <a:off x="2971800" y="2126343"/>
            <a:ext cx="611776" cy="1618343"/>
          </a:xfrm>
          <a:prstGeom prst="rightBrac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xmlns="" id="{C38CC65C-D754-4D7F-A70D-CC905E1EA378}"/>
              </a:ext>
            </a:extLst>
          </p:cNvPr>
          <p:cNvSpPr/>
          <p:nvPr/>
        </p:nvSpPr>
        <p:spPr>
          <a:xfrm>
            <a:off x="2971800" y="3744685"/>
            <a:ext cx="611776" cy="2102971"/>
          </a:xfrm>
          <a:prstGeom prst="rightBrace">
            <a:avLst>
              <a:gd name="adj1" fmla="val 8333"/>
              <a:gd name="adj2" fmla="val 1574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xmlns="" id="{516AC1B8-BDB0-4EBB-97B5-EB321C7A34B0}"/>
              </a:ext>
            </a:extLst>
          </p:cNvPr>
          <p:cNvSpPr/>
          <p:nvPr/>
        </p:nvSpPr>
        <p:spPr>
          <a:xfrm>
            <a:off x="2971800" y="5962877"/>
            <a:ext cx="611776" cy="29278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CE5E9EF-4C0D-4D75-92C5-83013A5F6437}"/>
              </a:ext>
            </a:extLst>
          </p:cNvPr>
          <p:cNvSpPr txBox="1"/>
          <p:nvPr/>
        </p:nvSpPr>
        <p:spPr>
          <a:xfrm>
            <a:off x="3581400" y="2514600"/>
            <a:ext cx="22424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Percentage lost to shopping in non-EBM shops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106D692-4CCD-4F40-A083-5286A8F24689}"/>
              </a:ext>
            </a:extLst>
          </p:cNvPr>
          <p:cNvSpPr txBox="1"/>
          <p:nvPr/>
        </p:nvSpPr>
        <p:spPr>
          <a:xfrm>
            <a:off x="3657600" y="3897664"/>
            <a:ext cx="21626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Percentage lost to not requesting receipt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24CD544-C640-436E-B0C8-48693115CAFC}"/>
              </a:ext>
            </a:extLst>
          </p:cNvPr>
          <p:cNvSpPr txBox="1"/>
          <p:nvPr/>
        </p:nvSpPr>
        <p:spPr>
          <a:xfrm>
            <a:off x="3657600" y="4976336"/>
            <a:ext cx="21626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Percentage lost to not receiving receipt when requested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352358F6-3EC1-492E-8882-00033DC7321C}"/>
              </a:ext>
            </a:extLst>
          </p:cNvPr>
          <p:cNvSpPr txBox="1"/>
          <p:nvPr/>
        </p:nvSpPr>
        <p:spPr>
          <a:xfrm>
            <a:off x="3628571" y="5847657"/>
            <a:ext cx="21626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Percentage of purchases </a:t>
            </a:r>
            <a:r>
              <a:rPr lang="en-US" dirty="0" smtClean="0"/>
              <a:t>where </a:t>
            </a:r>
            <a:r>
              <a:rPr lang="en-US" dirty="0"/>
              <a:t>receipt is obtained</a:t>
            </a:r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xmlns="" id="{A7D3BD9F-3748-485C-949D-EE308541EB34}"/>
              </a:ext>
            </a:extLst>
          </p:cNvPr>
          <p:cNvSpPr/>
          <p:nvPr/>
        </p:nvSpPr>
        <p:spPr>
          <a:xfrm>
            <a:off x="2971800" y="5847657"/>
            <a:ext cx="698566" cy="115220"/>
          </a:xfrm>
          <a:prstGeom prst="rightBrac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419DBEDD-3689-461D-92B8-8D40D550B200}"/>
              </a:ext>
            </a:extLst>
          </p:cNvPr>
          <p:cNvCxnSpPr>
            <a:cxnSpLocks/>
          </p:cNvCxnSpPr>
          <p:nvPr/>
        </p:nvCxnSpPr>
        <p:spPr>
          <a:xfrm flipV="1">
            <a:off x="3657600" y="5501289"/>
            <a:ext cx="32803" cy="4039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715000" y="1754862"/>
            <a:ext cx="332159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Approximately 40% of purchases are made in non-EBM stores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Only 15% of customers in EBM stores ask for receipts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Receipt given when requested 90% of the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Approximately 8% of purchases end with a receipt in customer’s hands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0518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Finding #3: participation is mainly driven by simple cost-benefit analysis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dirty="0" smtClean="0"/>
              <a:t>Main benefits from participating in lottery</a:t>
            </a:r>
          </a:p>
          <a:p>
            <a:pPr lvl="1"/>
            <a:r>
              <a:rPr lang="en-US" sz="2400" dirty="0"/>
              <a:t>Possibility to win lottery (81%)</a:t>
            </a:r>
          </a:p>
          <a:p>
            <a:pPr lvl="1"/>
            <a:r>
              <a:rPr lang="en-US" sz="2400" dirty="0"/>
              <a:t>Motivated to do the right thing (15%)</a:t>
            </a:r>
          </a:p>
          <a:p>
            <a:pPr lvl="1"/>
            <a:r>
              <a:rPr lang="en-US" sz="2400" dirty="0"/>
              <a:t>Others’ participation (4</a:t>
            </a:r>
            <a:r>
              <a:rPr lang="en-US" sz="2400" dirty="0" smtClean="0"/>
              <a:t>%)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400" dirty="0" smtClean="0"/>
              <a:t>Main cost from participating in lottery</a:t>
            </a:r>
          </a:p>
          <a:p>
            <a:pPr lvl="1"/>
            <a:r>
              <a:rPr lang="en-US" sz="2400" dirty="0" smtClean="0"/>
              <a:t>55% report having to pay ‘price penalty’ if ask for receipt in EBM store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5400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First step: Diagnosis</a:t>
            </a:r>
            <a:endParaRPr lang="en-US" sz="2800" b="1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CAB-1A33-4B13-8E87-40453A0DEC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7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Finding #4: participants are young and follow the TV/Radio, but often participate only once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dirty="0" smtClean="0"/>
              <a:t>Describe EBM lottery participants compared to average citizen</a:t>
            </a:r>
          </a:p>
          <a:p>
            <a:pPr lvl="1"/>
            <a:r>
              <a:rPr lang="en-US" sz="2200" dirty="0" smtClean="0"/>
              <a:t>82% say the participants follow the news/TV/Radio more</a:t>
            </a:r>
          </a:p>
          <a:p>
            <a:pPr lvl="1"/>
            <a:r>
              <a:rPr lang="en-US" sz="2200" dirty="0" smtClean="0"/>
              <a:t>35% say they are younger</a:t>
            </a:r>
          </a:p>
          <a:p>
            <a:pPr lvl="1"/>
            <a:r>
              <a:rPr lang="en-US" sz="2200" dirty="0" smtClean="0"/>
              <a:t>Only 11% say they are more wealthy/educated</a:t>
            </a:r>
          </a:p>
          <a:p>
            <a:r>
              <a:rPr lang="en-US" sz="2400" dirty="0" smtClean="0"/>
              <a:t>Intensity of participation (based on administrative data)</a:t>
            </a:r>
          </a:p>
          <a:p>
            <a:pPr lvl="1"/>
            <a:r>
              <a:rPr lang="en-US" sz="2200" dirty="0" smtClean="0"/>
              <a:t>58.6% only submit once to the lottery (determined by unique phone number)</a:t>
            </a:r>
          </a:p>
          <a:p>
            <a:pPr lvl="1"/>
            <a:r>
              <a:rPr lang="en-US" sz="2200" dirty="0" smtClean="0"/>
              <a:t>Of those who participate more than once, average duration of participation is 2 months</a:t>
            </a:r>
            <a:endParaRPr lang="en-US" sz="22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5400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First step: Diagnosis</a:t>
            </a:r>
            <a:endParaRPr lang="en-US" sz="2800" b="1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CAB-1A33-4B13-8E87-40453A0DEC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2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9134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Question: how to design a high-potential and feasible policy solution</a:t>
            </a:r>
            <a:r>
              <a:rPr lang="en-US" sz="2400" dirty="0" smtClean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/>
              <a:t>When asked to consider potential reforms to current policy, respondents emphasized returns to effort that would be</a:t>
            </a:r>
          </a:p>
          <a:p>
            <a:pPr lvl="1"/>
            <a:r>
              <a:rPr lang="en-US" sz="2200" dirty="0"/>
              <a:t>More frequent (even if smaller in monetary value)</a:t>
            </a:r>
          </a:p>
          <a:p>
            <a:pPr lvl="1"/>
            <a:r>
              <a:rPr lang="en-US" sz="2200" dirty="0"/>
              <a:t>More </a:t>
            </a:r>
            <a:r>
              <a:rPr lang="en-US" sz="2200" dirty="0" smtClean="0"/>
              <a:t>certain</a:t>
            </a:r>
          </a:p>
          <a:p>
            <a:r>
              <a:rPr lang="en-US" sz="2400" dirty="0" smtClean="0"/>
              <a:t>This could be designed under the form of</a:t>
            </a:r>
          </a:p>
          <a:p>
            <a:pPr lvl="1"/>
            <a:r>
              <a:rPr lang="en-US" sz="2200" dirty="0" smtClean="0"/>
              <a:t>Continued lottery, but with smaller and more frequent prizes</a:t>
            </a:r>
          </a:p>
          <a:p>
            <a:pPr lvl="1"/>
            <a:r>
              <a:rPr lang="en-US" sz="2200" dirty="0" smtClean="0"/>
              <a:t>VAT rebate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106362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Second step: Design</a:t>
            </a:r>
            <a:endParaRPr lang="en-US" sz="2800" b="1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CAB-1A33-4B13-8E87-40453A0DEC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4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2BE0F7E5BA1F453FB25E6E24D2C58829"/>
  <p:tag name="TPVERSION" val="5"/>
  <p:tag name="TPFULLVERSION" val="5.3.2.24"/>
  <p:tag name="PPTVERSION" val="12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7864</TotalTime>
  <Words>799</Words>
  <Application>Microsoft Office PowerPoint</Application>
  <PresentationFormat>On-screen Show (4:3)</PresentationFormat>
  <Paragraphs>126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Enforcement of VAT</vt:lpstr>
      <vt:lpstr>Consumer incentive schemes</vt:lpstr>
      <vt:lpstr>Survey-based investigation</vt:lpstr>
      <vt:lpstr>First step: Diagnosis</vt:lpstr>
      <vt:lpstr>First step: Diagnosis</vt:lpstr>
      <vt:lpstr>First step: Diagnosis</vt:lpstr>
      <vt:lpstr>First step: Diagnosis</vt:lpstr>
      <vt:lpstr>Second step: Design</vt:lpstr>
      <vt:lpstr>Second step: Design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Sullivan, Colin</dc:creator>
  <cp:lastModifiedBy>Jensen, Anders</cp:lastModifiedBy>
  <cp:revision>2414</cp:revision>
  <cp:lastPrinted>2018-04-30T16:25:11Z</cp:lastPrinted>
  <dcterms:created xsi:type="dcterms:W3CDTF">2011-01-25T14:35:03Z</dcterms:created>
  <dcterms:modified xsi:type="dcterms:W3CDTF">2018-07-10T15:29:27Z</dcterms:modified>
</cp:coreProperties>
</file>