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13" r:id="rId4"/>
    <p:sldId id="317" r:id="rId5"/>
    <p:sldId id="318" r:id="rId6"/>
    <p:sldId id="316" r:id="rId7"/>
    <p:sldId id="280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7752C-42B9-4921-9867-FB8F79E79C0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EC0A9-4A34-4C75-BB3A-64FD21E0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40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11" y="461963"/>
            <a:ext cx="5792931" cy="56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615" y="-36405"/>
            <a:ext cx="2627085" cy="9967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607" y="2781300"/>
            <a:ext cx="4483100" cy="4483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8188"/>
            <a:ext cx="12192000" cy="34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98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14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74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14" y="0"/>
            <a:ext cx="2124986" cy="806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8188"/>
            <a:ext cx="12192000" cy="34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4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93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99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04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78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04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4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62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60C6A-BD81-4633-8C73-0FC5D4AFF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94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67212"/>
            <a:ext cx="7645215" cy="1302461"/>
          </a:xfrm>
        </p:spPr>
        <p:txBody>
          <a:bodyPr>
            <a:no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Research, Planning and Monitoring Department (RPM)</a:t>
            </a:r>
            <a:b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Bookman Old Style" panose="02050604050505020204" pitchFamily="18" charset="0"/>
                <a:cs typeface="Aharoni" panose="02010803020104030203" pitchFamily="2" charset="-79"/>
              </a:rPr>
              <a:t/>
            </a:r>
            <a:br>
              <a:rPr lang="en-GB" sz="2400" b="1" dirty="0">
                <a:latin typeface="Bookman Old Style" panose="02050604050505020204" pitchFamily="18" charset="0"/>
                <a:cs typeface="Aharoni" panose="02010803020104030203" pitchFamily="2" charset="-79"/>
              </a:rPr>
            </a:br>
            <a:endParaRPr lang="en-GB" sz="2400" b="1" dirty="0">
              <a:latin typeface="Bookman Old Style" panose="02050604050505020204" pitchFamily="18" charset="0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7321" y="3688931"/>
            <a:ext cx="72489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QUESTIONS AROUND TAX POLICY AND DESIGN</a:t>
            </a:r>
          </a:p>
          <a:p>
            <a:endParaRPr lang="en-US" sz="2800" b="1" dirty="0"/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By Charles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Addae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Deputy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Commissioner-RPM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July 12, 2018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60" y="225287"/>
            <a:ext cx="8502860" cy="6498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Outline of the presentation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661" y="1194948"/>
            <a:ext cx="10978896" cy="5326571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Questions around tax policy and design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Policy processes of tax design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Where evidence and research could help</a:t>
            </a:r>
          </a:p>
        </p:txBody>
      </p:sp>
    </p:spTree>
    <p:extLst>
      <p:ext uri="{BB962C8B-B14F-4D97-AF65-F5344CB8AC3E}">
        <p14:creationId xmlns:p14="http://schemas.microsoft.com/office/powerpoint/2010/main" val="22868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17218"/>
            <a:ext cx="11887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fundamental purpose of any tax system is to raise revenue for government. Therefore, it’s important to view tax proposals first through the lens of what makes a good tax system.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Generally, Politicians dictate the type of tax structure they wish to implement, hopefully keeping in mind how their policies and laws will affect the individuals and businesses.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However, many tax pundits encourage policymakers to focus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designing a tax system based on good tax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assessing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that system can best raise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6714" y="380903"/>
            <a:ext cx="8989455" cy="1264104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ln w="1143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ln w="11430"/>
                <a:latin typeface="Bookman Old Style" pitchFamily="18" charset="0"/>
              </a:rPr>
              <a:t> 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dirty="0">
              <a:ln w="11430"/>
              <a:latin typeface="Bookman Old Style" pitchFamily="18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dirty="0">
              <a:ln w="11430"/>
              <a:latin typeface="Bookman Old Style" pitchFamily="18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3800" b="1" i="1" dirty="0">
              <a:ln w="11430"/>
              <a:latin typeface="Bookman Old Style" pitchFamily="18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60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9388" y="758116"/>
            <a:ext cx="1164679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tax policy design just like any other policy design, answers to the following six most important fundamental questions must be fully covered.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it necessary to design the tax policy?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Purpose of raising more revenue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Aiming at ensuring fairness and equity in the tax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Purpose of keeping the tax system simple, easy to comply with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easy to collect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make it cost effective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the tax system transparent and visible so that taxpayers will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better get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know the taxes, that exist, why the taxes are levied, who is responsible for the taxes, and how they are calculated and paid.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it to be affected?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 or Businesses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Self Employed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Person (those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formal and informal sectors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Importers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Exporters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390" y="81901"/>
            <a:ext cx="1089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AROUND TAX POLICY AND DESIGN</a:t>
            </a:r>
          </a:p>
        </p:txBody>
      </p:sp>
    </p:spTree>
    <p:extLst>
      <p:ext uri="{BB962C8B-B14F-4D97-AF65-F5344CB8AC3E}">
        <p14:creationId xmlns:p14="http://schemas.microsoft.com/office/powerpoint/2010/main" val="3129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9388" y="1161944"/>
            <a:ext cx="11646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540" y="139051"/>
            <a:ext cx="1089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AROUND TAX POLICY AND DESIGN</a:t>
            </a:r>
          </a:p>
        </p:txBody>
      </p:sp>
      <p:sp>
        <p:nvSpPr>
          <p:cNvPr id="2" name="Rectangle 1"/>
          <p:cNvSpPr/>
          <p:nvPr/>
        </p:nvSpPr>
        <p:spPr>
          <a:xfrm>
            <a:off x="887730" y="899054"/>
            <a:ext cx="104051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When, where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will these persons be affected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2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date of implementation of the tax policy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Date for filing and payment of tax liabilities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Where to file and make payment.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Modes of filing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payment.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exactly is required of them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ax payers must know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 required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them e.g. 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compute the tax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liability, etc.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Consequences of failing to comply must be clearly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stated and known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4430" y="4698320"/>
            <a:ext cx="969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these questions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help to understand the full extent of matters that the policy and design need to cover to avoid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and for the policy to achieve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its purpose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1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6142" y="1661375"/>
            <a:ext cx="1696148" cy="2001165"/>
            <a:chOff x="0" y="63706"/>
            <a:chExt cx="1435905" cy="1111637"/>
          </a:xfrm>
        </p:grpSpPr>
        <p:sp>
          <p:nvSpPr>
            <p:cNvPr id="5" name="Rounded Rectangle 4"/>
            <p:cNvSpPr/>
            <p:nvPr/>
          </p:nvSpPr>
          <p:spPr>
            <a:xfrm>
              <a:off x="0" y="63706"/>
              <a:ext cx="1435905" cy="11116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0" y="63706"/>
              <a:ext cx="1435905" cy="977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b="1" kern="1200" noProof="0" dirty="0">
                  <a:latin typeface="Arial"/>
                  <a:cs typeface="Arial"/>
                </a:rPr>
                <a:t>Phase 1:  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noProof="0" dirty="0">
                  <a:latin typeface="Arial"/>
                  <a:cs typeface="Arial"/>
                </a:rPr>
                <a:t>Stakeholder meetings to discuss </a:t>
              </a:r>
              <a:r>
                <a:rPr lang="en-AU" sz="1600" dirty="0">
                  <a:latin typeface="Arial"/>
                  <a:cs typeface="Arial"/>
                </a:rPr>
                <a:t>the</a:t>
              </a:r>
              <a:r>
                <a:rPr lang="en-AU" sz="1600" noProof="0" dirty="0">
                  <a:latin typeface="Arial"/>
                  <a:cs typeface="Arial"/>
                </a:rPr>
                <a:t> proposed t</a:t>
              </a:r>
              <a:r>
                <a:rPr lang="en-AU" sz="1600" kern="1200" noProof="0" dirty="0">
                  <a:latin typeface="Arial"/>
                  <a:cs typeface="Arial"/>
                </a:rPr>
                <a:t>ax policy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33388" y="1680022"/>
            <a:ext cx="1698139" cy="2019591"/>
            <a:chOff x="0" y="10037"/>
            <a:chExt cx="1446878" cy="1202292"/>
          </a:xfrm>
        </p:grpSpPr>
        <p:sp>
          <p:nvSpPr>
            <p:cNvPr id="8" name="Rounded Rectangle 7"/>
            <p:cNvSpPr/>
            <p:nvPr/>
          </p:nvSpPr>
          <p:spPr>
            <a:xfrm>
              <a:off x="10973" y="10037"/>
              <a:ext cx="1435905" cy="120229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0" y="54614"/>
              <a:ext cx="1435905" cy="741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l" defTabSz="622300"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b="1" kern="1200" noProof="0" dirty="0">
                  <a:latin typeface="Arial"/>
                  <a:cs typeface="Arial"/>
                </a:rPr>
                <a:t>Phase 2:</a:t>
              </a:r>
              <a:r>
                <a:rPr lang="en-AU" sz="2000" kern="1200" noProof="0" dirty="0">
                  <a:latin typeface="Arial"/>
                  <a:cs typeface="Arial"/>
                </a:rPr>
                <a:t> </a:t>
              </a:r>
            </a:p>
            <a:p>
              <a:pPr lvl="0" defTabSz="622300"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noProof="0" dirty="0">
                  <a:latin typeface="Arial"/>
                  <a:cs typeface="Arial"/>
                </a:rPr>
                <a:t>Cabinet  discusses  report of  the stakeholders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739240" y="1467445"/>
            <a:ext cx="1691307" cy="2213673"/>
            <a:chOff x="-11018" y="-136520"/>
            <a:chExt cx="1446923" cy="1193552"/>
          </a:xfrm>
        </p:grpSpPr>
        <p:sp>
          <p:nvSpPr>
            <p:cNvPr id="11" name="Rounded Rectangle 10"/>
            <p:cNvSpPr/>
            <p:nvPr/>
          </p:nvSpPr>
          <p:spPr>
            <a:xfrm>
              <a:off x="-11018" y="-54605"/>
              <a:ext cx="1435905" cy="11116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0" y="-136520"/>
              <a:ext cx="1435905" cy="9270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2000" b="1" kern="1200" noProof="0" dirty="0">
                <a:latin typeface="Arial"/>
                <a:cs typeface="Arial"/>
              </a:endParaRPr>
            </a:p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b="1" kern="1200" noProof="0" dirty="0">
                  <a:latin typeface="Arial"/>
                  <a:cs typeface="Arial"/>
                </a:rPr>
                <a:t>Phase 3:  </a:t>
              </a:r>
            </a:p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latin typeface="Arial"/>
                  <a:cs typeface="Arial"/>
                </a:rPr>
                <a:t>Determination and  incorporation of tax rate in Budget estimates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1400" kern="1200" noProof="0" dirty="0">
                <a:latin typeface="Arial"/>
                <a:cs typeface="Arial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88852" y="1659508"/>
            <a:ext cx="1691679" cy="2060620"/>
            <a:chOff x="0" y="63706"/>
            <a:chExt cx="1447243" cy="1111637"/>
          </a:xfrm>
        </p:grpSpPr>
        <p:sp>
          <p:nvSpPr>
            <p:cNvPr id="14" name="Rounded Rectangle 13"/>
            <p:cNvSpPr/>
            <p:nvPr/>
          </p:nvSpPr>
          <p:spPr>
            <a:xfrm>
              <a:off x="0" y="63706"/>
              <a:ext cx="1435905" cy="11116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1338" y="63706"/>
              <a:ext cx="1435905" cy="741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b="1" kern="1200" noProof="0" dirty="0">
                  <a:latin typeface="Arial"/>
                  <a:cs typeface="Arial"/>
                </a:rPr>
                <a:t>Phase 4: 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noProof="0" dirty="0">
                  <a:latin typeface="Arial"/>
                  <a:cs typeface="Arial"/>
                </a:rPr>
                <a:t>Cabinet approval of the Budget including tax policies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087870" y="1694713"/>
            <a:ext cx="1920486" cy="2037547"/>
            <a:chOff x="-21605" y="13096"/>
            <a:chExt cx="1565539" cy="1111637"/>
          </a:xfrm>
        </p:grpSpPr>
        <p:sp>
          <p:nvSpPr>
            <p:cNvPr id="17" name="Rounded Rectangle 16"/>
            <p:cNvSpPr/>
            <p:nvPr/>
          </p:nvSpPr>
          <p:spPr>
            <a:xfrm>
              <a:off x="-21605" y="13096"/>
              <a:ext cx="1435905" cy="11116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08029" y="136006"/>
              <a:ext cx="1435905" cy="741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b="1" kern="1200" noProof="0" dirty="0">
                  <a:latin typeface="Arial"/>
                  <a:cs typeface="Arial"/>
                </a:rPr>
                <a:t>Phase 5:</a:t>
              </a:r>
              <a:r>
                <a:rPr lang="en-AU" sz="2000" kern="1200" noProof="0" dirty="0">
                  <a:latin typeface="Arial"/>
                  <a:cs typeface="Arial"/>
                </a:rPr>
                <a:t>  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dirty="0">
                  <a:latin typeface="Arial"/>
                  <a:cs typeface="Arial"/>
                </a:rPr>
                <a:t>Drafting of the  tax bill by Ministry of Finance and Ghana Revenue Authority</a:t>
              </a:r>
              <a:endParaRPr lang="en-AU" sz="1600" kern="1200" noProof="0" dirty="0">
                <a:latin typeface="Arial"/>
                <a:cs typeface="Arial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1969" y="4112306"/>
            <a:ext cx="1746765" cy="1902956"/>
            <a:chOff x="0" y="63706"/>
            <a:chExt cx="1435905" cy="1111637"/>
          </a:xfrm>
        </p:grpSpPr>
        <p:sp>
          <p:nvSpPr>
            <p:cNvPr id="20" name="Rounded Rectangle 19"/>
            <p:cNvSpPr/>
            <p:nvPr/>
          </p:nvSpPr>
          <p:spPr>
            <a:xfrm>
              <a:off x="0" y="63706"/>
              <a:ext cx="1435905" cy="11116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0" y="63706"/>
              <a:ext cx="1435905" cy="741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b="1" kern="1200" noProof="0" dirty="0">
                  <a:latin typeface="Arial"/>
                  <a:cs typeface="Arial"/>
                </a:rPr>
                <a:t>Phase </a:t>
              </a:r>
              <a:r>
                <a:rPr lang="en-AU" sz="2000" b="1" dirty="0">
                  <a:latin typeface="Arial"/>
                  <a:cs typeface="Arial"/>
                </a:rPr>
                <a:t>6</a:t>
              </a:r>
              <a:r>
                <a:rPr lang="en-AU" sz="2000" b="1" kern="1200" noProof="0" dirty="0">
                  <a:latin typeface="Arial"/>
                  <a:cs typeface="Arial"/>
                </a:rPr>
                <a:t>:</a:t>
              </a:r>
              <a:r>
                <a:rPr lang="en-AU" sz="2000" kern="1200" noProof="0" dirty="0">
                  <a:latin typeface="Arial"/>
                  <a:cs typeface="Arial"/>
                </a:rPr>
                <a:t> 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dirty="0">
                  <a:latin typeface="Arial"/>
                  <a:cs typeface="Arial"/>
                </a:rPr>
                <a:t>Parliamentary proceedings and passing of the tax bill into law</a:t>
              </a:r>
              <a:endParaRPr lang="en-AU" sz="1600" kern="1200" noProof="0" dirty="0">
                <a:latin typeface="Arial"/>
                <a:cs typeface="Arial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94278" y="4093662"/>
            <a:ext cx="1746765" cy="1902956"/>
            <a:chOff x="0" y="63706"/>
            <a:chExt cx="1435905" cy="1111637"/>
          </a:xfrm>
        </p:grpSpPr>
        <p:sp>
          <p:nvSpPr>
            <p:cNvPr id="23" name="Rounded Rectangle 22"/>
            <p:cNvSpPr/>
            <p:nvPr/>
          </p:nvSpPr>
          <p:spPr>
            <a:xfrm>
              <a:off x="0" y="63706"/>
              <a:ext cx="1435905" cy="11116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0" y="63706"/>
              <a:ext cx="1435905" cy="741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b="1" kern="1200" noProof="0" dirty="0">
                  <a:latin typeface="Arial"/>
                  <a:cs typeface="Arial"/>
                </a:rPr>
                <a:t>Phase </a:t>
              </a:r>
              <a:r>
                <a:rPr lang="en-AU" sz="2000" b="1" noProof="0" dirty="0">
                  <a:latin typeface="Arial"/>
                  <a:cs typeface="Arial"/>
                </a:rPr>
                <a:t>7</a:t>
              </a:r>
              <a:r>
                <a:rPr lang="en-AU" sz="2000" b="1" kern="1200" noProof="0" dirty="0">
                  <a:latin typeface="Arial"/>
                  <a:cs typeface="Arial"/>
                </a:rPr>
                <a:t>:</a:t>
              </a:r>
              <a:r>
                <a:rPr lang="en-AU" sz="2000" kern="1200" noProof="0" dirty="0">
                  <a:latin typeface="Arial"/>
                  <a:cs typeface="Arial"/>
                </a:rPr>
                <a:t> 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dirty="0">
                  <a:latin typeface="Arial"/>
                  <a:cs typeface="Arial"/>
                </a:rPr>
                <a:t>Implementation, monitoring and enforcement of the tax</a:t>
              </a:r>
              <a:endParaRPr lang="en-AU" sz="1600" kern="1200" noProof="0" dirty="0">
                <a:latin typeface="Arial"/>
                <a:cs typeface="Arial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778042" y="4125341"/>
            <a:ext cx="1637924" cy="1887545"/>
            <a:chOff x="0" y="63706"/>
            <a:chExt cx="1435905" cy="1111637"/>
          </a:xfrm>
        </p:grpSpPr>
        <p:sp>
          <p:nvSpPr>
            <p:cNvPr id="26" name="Rounded Rectangle 25"/>
            <p:cNvSpPr/>
            <p:nvPr/>
          </p:nvSpPr>
          <p:spPr>
            <a:xfrm>
              <a:off x="0" y="63706"/>
              <a:ext cx="1435905" cy="11116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0" y="63706"/>
              <a:ext cx="1435905" cy="741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b="1" kern="1200" noProof="0" dirty="0">
                  <a:latin typeface="Arial"/>
                  <a:cs typeface="Arial"/>
                </a:rPr>
                <a:t>Phase 8: 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500" kern="1200" noProof="0" dirty="0">
                <a:latin typeface="Arial"/>
                <a:cs typeface="Arial"/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dirty="0">
                  <a:latin typeface="Arial"/>
                  <a:cs typeface="Arial"/>
                </a:rPr>
                <a:t>Review of the tax</a:t>
              </a:r>
              <a:endParaRPr lang="en-AU" sz="1600" kern="1200" noProof="0" dirty="0">
                <a:latin typeface="Arial"/>
                <a:cs typeface="Arial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062926" y="2500585"/>
            <a:ext cx="381465" cy="345683"/>
            <a:chOff x="1607963" y="235482"/>
            <a:chExt cx="507312" cy="345683"/>
          </a:xfrm>
          <a:solidFill>
            <a:schemeClr val="accent4"/>
          </a:solidFill>
        </p:grpSpPr>
        <p:sp>
          <p:nvSpPr>
            <p:cNvPr id="29" name="Right Arrow 28"/>
            <p:cNvSpPr/>
            <p:nvPr/>
          </p:nvSpPr>
          <p:spPr>
            <a:xfrm rot="21522077">
              <a:off x="1607963" y="235482"/>
              <a:ext cx="507312" cy="345683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ight Arrow 4"/>
            <p:cNvSpPr/>
            <p:nvPr/>
          </p:nvSpPr>
          <p:spPr>
            <a:xfrm rot="21522077">
              <a:off x="1607976" y="305794"/>
              <a:ext cx="403607" cy="2074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00" kern="1200">
                <a:latin typeface="Arial"/>
                <a:cs typeface="Arial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27461" y="2537075"/>
            <a:ext cx="381465" cy="345683"/>
            <a:chOff x="1607963" y="235482"/>
            <a:chExt cx="507312" cy="345683"/>
          </a:xfrm>
          <a:solidFill>
            <a:schemeClr val="accent4"/>
          </a:solidFill>
        </p:grpSpPr>
        <p:sp>
          <p:nvSpPr>
            <p:cNvPr id="32" name="Right Arrow 31"/>
            <p:cNvSpPr/>
            <p:nvPr/>
          </p:nvSpPr>
          <p:spPr>
            <a:xfrm rot="21522077">
              <a:off x="1607963" y="235482"/>
              <a:ext cx="507312" cy="345683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ight Arrow 4"/>
            <p:cNvSpPr/>
            <p:nvPr/>
          </p:nvSpPr>
          <p:spPr>
            <a:xfrm rot="21522077">
              <a:off x="1607976" y="305794"/>
              <a:ext cx="403607" cy="2074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00" kern="1200">
                <a:latin typeface="Arial"/>
                <a:cs typeface="Arial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491112" y="2498439"/>
            <a:ext cx="381465" cy="345683"/>
            <a:chOff x="1607963" y="235482"/>
            <a:chExt cx="507312" cy="345683"/>
          </a:xfrm>
          <a:solidFill>
            <a:schemeClr val="accent4"/>
          </a:solidFill>
        </p:grpSpPr>
        <p:sp>
          <p:nvSpPr>
            <p:cNvPr id="35" name="Right Arrow 34"/>
            <p:cNvSpPr/>
            <p:nvPr/>
          </p:nvSpPr>
          <p:spPr>
            <a:xfrm rot="21522077">
              <a:off x="1607963" y="235482"/>
              <a:ext cx="507312" cy="345683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ight Arrow 4"/>
            <p:cNvSpPr/>
            <p:nvPr/>
          </p:nvSpPr>
          <p:spPr>
            <a:xfrm rot="21522077">
              <a:off x="1607976" y="305794"/>
              <a:ext cx="403607" cy="2074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00" kern="1200">
                <a:latin typeface="Arial"/>
                <a:cs typeface="Arial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654762" y="2588590"/>
            <a:ext cx="381465" cy="345683"/>
            <a:chOff x="1607963" y="235482"/>
            <a:chExt cx="507312" cy="345683"/>
          </a:xfrm>
          <a:solidFill>
            <a:schemeClr val="accent4"/>
          </a:solidFill>
        </p:grpSpPr>
        <p:sp>
          <p:nvSpPr>
            <p:cNvPr id="38" name="Right Arrow 37"/>
            <p:cNvSpPr/>
            <p:nvPr/>
          </p:nvSpPr>
          <p:spPr>
            <a:xfrm rot="21522077">
              <a:off x="1607963" y="235482"/>
              <a:ext cx="507312" cy="345683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ight Arrow 4"/>
            <p:cNvSpPr/>
            <p:nvPr/>
          </p:nvSpPr>
          <p:spPr>
            <a:xfrm rot="21522077">
              <a:off x="1607976" y="305794"/>
              <a:ext cx="403607" cy="2074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00" kern="1200">
                <a:latin typeface="Arial"/>
                <a:cs typeface="Arial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908565" y="2665864"/>
            <a:ext cx="381465" cy="345683"/>
            <a:chOff x="1607963" y="235482"/>
            <a:chExt cx="507312" cy="345683"/>
          </a:xfrm>
          <a:solidFill>
            <a:schemeClr val="accent4"/>
          </a:solidFill>
        </p:grpSpPr>
        <p:sp>
          <p:nvSpPr>
            <p:cNvPr id="41" name="Right Arrow 40"/>
            <p:cNvSpPr/>
            <p:nvPr/>
          </p:nvSpPr>
          <p:spPr>
            <a:xfrm rot="21522077">
              <a:off x="1607963" y="235482"/>
              <a:ext cx="507312" cy="345683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ight Arrow 4"/>
            <p:cNvSpPr/>
            <p:nvPr/>
          </p:nvSpPr>
          <p:spPr>
            <a:xfrm rot="21522077">
              <a:off x="1607976" y="305794"/>
              <a:ext cx="403607" cy="2074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00" kern="1200">
                <a:latin typeface="Arial"/>
                <a:cs typeface="Arial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176689" y="4842394"/>
            <a:ext cx="381465" cy="345683"/>
            <a:chOff x="1607963" y="235482"/>
            <a:chExt cx="507312" cy="345683"/>
          </a:xfrm>
          <a:solidFill>
            <a:schemeClr val="accent4"/>
          </a:solidFill>
        </p:grpSpPr>
        <p:sp>
          <p:nvSpPr>
            <p:cNvPr id="44" name="Right Arrow 43"/>
            <p:cNvSpPr/>
            <p:nvPr/>
          </p:nvSpPr>
          <p:spPr>
            <a:xfrm rot="21522077">
              <a:off x="1607963" y="235482"/>
              <a:ext cx="507312" cy="345683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ight Arrow 4"/>
            <p:cNvSpPr/>
            <p:nvPr/>
          </p:nvSpPr>
          <p:spPr>
            <a:xfrm rot="21522077">
              <a:off x="1607976" y="305794"/>
              <a:ext cx="403607" cy="2074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00" kern="1200">
                <a:latin typeface="Arial"/>
                <a:cs typeface="Arial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30492" y="4803757"/>
            <a:ext cx="381465" cy="345683"/>
            <a:chOff x="1607963" y="235482"/>
            <a:chExt cx="507312" cy="345683"/>
          </a:xfrm>
          <a:solidFill>
            <a:schemeClr val="accent4"/>
          </a:solidFill>
        </p:grpSpPr>
        <p:sp>
          <p:nvSpPr>
            <p:cNvPr id="47" name="Right Arrow 46"/>
            <p:cNvSpPr/>
            <p:nvPr/>
          </p:nvSpPr>
          <p:spPr>
            <a:xfrm rot="21522077">
              <a:off x="1607963" y="235482"/>
              <a:ext cx="507312" cy="345683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ight Arrow 4"/>
            <p:cNvSpPr/>
            <p:nvPr/>
          </p:nvSpPr>
          <p:spPr>
            <a:xfrm rot="21522077">
              <a:off x="1607976" y="305794"/>
              <a:ext cx="403607" cy="2074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00" kern="1200">
                <a:latin typeface="Arial"/>
                <a:cs typeface="Arial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482992" y="707401"/>
            <a:ext cx="10190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Typical Phases of a tax policy design in Ghana involves: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93565" y="3788969"/>
            <a:ext cx="5698435" cy="2477601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Stakeholders are engaged in each phase of the tax policy design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helps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shape tax policies and </a:t>
            </a:r>
            <a:r>
              <a:rPr lang="en-GB" b="1" dirty="0" smtClean="0"/>
              <a:t>gives </a:t>
            </a:r>
            <a:r>
              <a:rPr lang="en-GB" b="1" dirty="0"/>
              <a:t>a better understanding of how and why the tax policies </a:t>
            </a:r>
            <a:r>
              <a:rPr lang="en-GB" b="1" dirty="0" smtClean="0"/>
              <a:t>emerged.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b="1" dirty="0"/>
              <a:t>Acceptability is easier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583723" y="33135"/>
            <a:ext cx="93848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POLICY DESIGN PROCESSES IN GHANA</a:t>
            </a:r>
            <a:endParaRPr lang="en-US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9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21" y="786384"/>
            <a:ext cx="11514667" cy="5693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EVIDENCE AND RESEARCH COULD HELP</a:t>
            </a:r>
          </a:p>
          <a:p>
            <a:pPr marL="0" indent="0" algn="just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Research into interests and motives of actors/stakeholders in policy design and implementation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Research into the phases of tax policies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Research into institutions (i.e. norms and traditions)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tax policy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affect.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Research into acceptability of tax policies (e.g. tax rates, fairness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burden/incidence, compliance cost 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Carry out intensive tax education.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8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320" y="896112"/>
            <a:ext cx="9759928" cy="50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A5646980-A1E1-458C-9F11-A57AC4D63B86}" vid="{7F52C3F2-AE98-4651-92AD-A730DF17C3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624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Bookman Old Style</vt:lpstr>
      <vt:lpstr>Calibri</vt:lpstr>
      <vt:lpstr>Calibri Light</vt:lpstr>
      <vt:lpstr>Wingdings</vt:lpstr>
      <vt:lpstr>Office Theme</vt:lpstr>
      <vt:lpstr>Research, Planning and Monitoring Department (RPM)  </vt:lpstr>
      <vt:lpstr>Outline of the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Lutterodt</dc:creator>
  <cp:lastModifiedBy>Charles Addae</cp:lastModifiedBy>
  <cp:revision>263</cp:revision>
  <dcterms:created xsi:type="dcterms:W3CDTF">2016-05-18T06:13:33Z</dcterms:created>
  <dcterms:modified xsi:type="dcterms:W3CDTF">2018-07-11T04:58:08Z</dcterms:modified>
</cp:coreProperties>
</file>