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4" r:id="rId2"/>
    <p:sldId id="386" r:id="rId3"/>
    <p:sldId id="392" r:id="rId4"/>
    <p:sldId id="387" r:id="rId5"/>
    <p:sldId id="388" r:id="rId6"/>
    <p:sldId id="390" r:id="rId7"/>
    <p:sldId id="370" r:id="rId8"/>
    <p:sldId id="372" r:id="rId9"/>
    <p:sldId id="383" r:id="rId10"/>
    <p:sldId id="389" r:id="rId11"/>
    <p:sldId id="375" r:id="rId12"/>
    <p:sldId id="391" r:id="rId13"/>
    <p:sldId id="385" r:id="rId14"/>
    <p:sldId id="384" r:id="rId15"/>
  </p:sldIdLst>
  <p:sldSz cx="9144000" cy="6858000" type="screen4x3"/>
  <p:notesSz cx="6669088" cy="9926638"/>
  <p:embeddedFontLst>
    <p:embeddedFont>
      <p:font typeface="Noto Sans" pitchFamily="34" charset="0"/>
      <p:regular r:id="rId18"/>
      <p:bold r:id="rId19"/>
      <p:italic r:id="rId20"/>
      <p:boldItalic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ss Warwick" initials="R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FF"/>
    <a:srgbClr val="7BAA1E"/>
    <a:srgbClr val="808080"/>
    <a:srgbClr val="FFCCFF"/>
    <a:srgbClr val="6666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0" autoAdjust="0"/>
    <p:restoredTop sz="83640" autoAdjust="0"/>
  </p:normalViewPr>
  <p:slideViewPr>
    <p:cSldViewPr>
      <p:cViewPr varScale="1">
        <p:scale>
          <a:sx n="73" d="100"/>
          <a:sy n="73" d="100"/>
        </p:scale>
        <p:origin x="-114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Tax expenditures on preferential</a:t>
            </a:r>
            <a:r>
              <a:rPr lang="en-GB" baseline="0" dirty="0" smtClean="0"/>
              <a:t> VAT rates</a:t>
            </a:r>
            <a:endParaRPr lang="en-GB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432330130887919"/>
          <c:y val="8.4222103186109662E-2"/>
          <c:w val="0.78982451981837265"/>
          <c:h val="0.8391833359065215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 of consumption</c:v>
                </c:pt>
              </c:strCache>
            </c:strRef>
          </c:tx>
          <c:spPr>
            <a:ln>
              <a:noFill/>
            </a:ln>
          </c:spPr>
          <c:cat>
            <c:strRef>
              <c:f>Sheet1!$B$1:$K$1</c:f>
              <c:strCache>
                <c:ptCount val="10"/>
                <c:pt idx="0">
                  <c:v>Poorest</c:v>
                </c:pt>
                <c:pt idx="1">
                  <c:v>Decile 2</c:v>
                </c:pt>
                <c:pt idx="2">
                  <c:v>Decile 3</c:v>
                </c:pt>
                <c:pt idx="3">
                  <c:v>Decile 4</c:v>
                </c:pt>
                <c:pt idx="4">
                  <c:v>Decile 5</c:v>
                </c:pt>
                <c:pt idx="5">
                  <c:v>Decile 6</c:v>
                </c:pt>
                <c:pt idx="6">
                  <c:v>Decile 7</c:v>
                </c:pt>
                <c:pt idx="7">
                  <c:v>Decile 8</c:v>
                </c:pt>
                <c:pt idx="8">
                  <c:v>Decile 9</c:v>
                </c:pt>
                <c:pt idx="9">
                  <c:v>Richest</c:v>
                </c:pt>
              </c:strCache>
            </c:strRef>
          </c:cat>
          <c:val>
            <c:numRef>
              <c:f>Sheet1!$B$2:$K$2</c:f>
              <c:numCache>
                <c:formatCode>0.00%</c:formatCode>
                <c:ptCount val="10"/>
                <c:pt idx="0">
                  <c:v>2.4118835106492043E-2</c:v>
                </c:pt>
                <c:pt idx="1">
                  <c:v>2.366326563060284E-2</c:v>
                </c:pt>
                <c:pt idx="2">
                  <c:v>2.2231370210647659E-2</c:v>
                </c:pt>
                <c:pt idx="3">
                  <c:v>2.2704541683197042E-2</c:v>
                </c:pt>
                <c:pt idx="4">
                  <c:v>2.3406973108649289E-2</c:v>
                </c:pt>
                <c:pt idx="5">
                  <c:v>2.2857351228594839E-2</c:v>
                </c:pt>
                <c:pt idx="6">
                  <c:v>2.2608434781432152E-2</c:v>
                </c:pt>
                <c:pt idx="7">
                  <c:v>2.3505123332142792E-2</c:v>
                </c:pt>
                <c:pt idx="8">
                  <c:v>2.2935288026928978E-2</c:v>
                </c:pt>
                <c:pt idx="9">
                  <c:v>2.0801279693841986E-2</c:v>
                </c:pt>
              </c:numCache>
            </c:numRef>
          </c:val>
        </c:ser>
        <c:axId val="52936704"/>
        <c:axId val="52938624"/>
      </c:barChart>
      <c:lineChart>
        <c:grouping val="standard"/>
        <c:ser>
          <c:idx val="1"/>
          <c:order val="1"/>
          <c:tx>
            <c:strRef>
              <c:f>Sheet1!$A$3</c:f>
              <c:strCache>
                <c:ptCount val="1"/>
                <c:pt idx="0">
                  <c:v>Cash</c:v>
                </c:pt>
              </c:strCache>
            </c:strRef>
          </c:tx>
          <c:spPr>
            <a:ln w="50800">
              <a:solidFill>
                <a:srgbClr val="333333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</c:spPr>
          </c:marker>
          <c:cat>
            <c:strRef>
              <c:f>Sheet1!$B$1:$K$1</c:f>
              <c:strCache>
                <c:ptCount val="10"/>
                <c:pt idx="0">
                  <c:v>Poorest</c:v>
                </c:pt>
                <c:pt idx="1">
                  <c:v>Decile 2</c:v>
                </c:pt>
                <c:pt idx="2">
                  <c:v>Decile 3</c:v>
                </c:pt>
                <c:pt idx="3">
                  <c:v>Decile 4</c:v>
                </c:pt>
                <c:pt idx="4">
                  <c:v>Decile 5</c:v>
                </c:pt>
                <c:pt idx="5">
                  <c:v>Decile 6</c:v>
                </c:pt>
                <c:pt idx="6">
                  <c:v>Decile 7</c:v>
                </c:pt>
                <c:pt idx="7">
                  <c:v>Decile 8</c:v>
                </c:pt>
                <c:pt idx="8">
                  <c:v>Decile 9</c:v>
                </c:pt>
                <c:pt idx="9">
                  <c:v>Richest</c:v>
                </c:pt>
              </c:strCache>
            </c:strRef>
          </c:cat>
          <c:val>
            <c:numRef>
              <c:f>Sheet1!$B$3:$K$3</c:f>
              <c:numCache>
                <c:formatCode>"£"#,##0;\-"£"#,##0</c:formatCode>
                <c:ptCount val="10"/>
                <c:pt idx="0">
                  <c:v>14.030109849299551</c:v>
                </c:pt>
                <c:pt idx="1">
                  <c:v>21.787674314285827</c:v>
                </c:pt>
                <c:pt idx="2">
                  <c:v>26.42151206285244</c:v>
                </c:pt>
                <c:pt idx="3">
                  <c:v>33.68136359259487</c:v>
                </c:pt>
                <c:pt idx="4">
                  <c:v>42.112022544696842</c:v>
                </c:pt>
                <c:pt idx="5">
                  <c:v>49.390537323081311</c:v>
                </c:pt>
                <c:pt idx="6">
                  <c:v>59.441437948214308</c:v>
                </c:pt>
                <c:pt idx="7">
                  <c:v>77.734752931173162</c:v>
                </c:pt>
                <c:pt idx="8">
                  <c:v>103.91594255190776</c:v>
                </c:pt>
                <c:pt idx="9">
                  <c:v>178.31715518388339</c:v>
                </c:pt>
              </c:numCache>
            </c:numRef>
          </c:val>
        </c:ser>
        <c:marker val="1"/>
        <c:axId val="72025216"/>
        <c:axId val="52940160"/>
      </c:lineChart>
      <c:catAx>
        <c:axId val="52936704"/>
        <c:scaling>
          <c:orientation val="minMax"/>
        </c:scaling>
        <c:axPos val="b"/>
        <c:tickLblPos val="nextTo"/>
        <c:crossAx val="52938624"/>
        <c:crosses val="autoZero"/>
        <c:auto val="1"/>
        <c:lblAlgn val="ctr"/>
        <c:lblOffset val="100"/>
      </c:catAx>
      <c:valAx>
        <c:axId val="52938624"/>
        <c:scaling>
          <c:orientation val="minMax"/>
          <c:max val="4.0000000000000251E-2"/>
          <c:min val="0"/>
        </c:scaling>
        <c:axPos val="l"/>
        <c:majorGridlines>
          <c:spPr>
            <a:ln>
              <a:prstDash val="sysDash"/>
            </a:ln>
          </c:spPr>
        </c:majorGridlines>
        <c:numFmt formatCode="0.0%" sourceLinked="0"/>
        <c:tickLblPos val="nextTo"/>
        <c:crossAx val="52936704"/>
        <c:crosses val="autoZero"/>
        <c:crossBetween val="between"/>
        <c:majorUnit val="1.0000000000000011E-2"/>
      </c:valAx>
      <c:valAx>
        <c:axId val="52940160"/>
        <c:scaling>
          <c:orientation val="minMax"/>
          <c:max val="200"/>
        </c:scaling>
        <c:axPos val="r"/>
        <c:numFmt formatCode="[$$-409]#,##0;\-[$$-409]#,##0" sourceLinked="0"/>
        <c:tickLblPos val="nextTo"/>
        <c:crossAx val="72025216"/>
        <c:crosses val="max"/>
        <c:crossBetween val="between"/>
        <c:majorUnit val="50"/>
      </c:valAx>
      <c:catAx>
        <c:axId val="72025216"/>
        <c:scaling>
          <c:orientation val="minMax"/>
        </c:scaling>
        <c:delete val="1"/>
        <c:axPos val="b"/>
        <c:tickLblPos val="none"/>
        <c:crossAx val="52940160"/>
        <c:crosses val="autoZero"/>
        <c:auto val="1"/>
        <c:lblAlgn val="ctr"/>
        <c:lblOffset val="100"/>
      </c:cat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604474360512471"/>
          <c:y val="9.9926240496462745E-2"/>
          <c:w val="0.23265184474234241"/>
          <c:h val="0.15973091457306418"/>
        </c:manualLayout>
      </c:layout>
      <c:spPr>
        <a:solidFill>
          <a:schemeClr val="bg1"/>
        </a:solidFill>
      </c:spPr>
    </c:legend>
    <c:plotVisOnly val="1"/>
    <c:dispBlanksAs val="gap"/>
  </c:chart>
  <c:spPr>
    <a:ln>
      <a:noFill/>
    </a:ln>
  </c:spPr>
  <c:txPr>
    <a:bodyPr/>
    <a:lstStyle/>
    <a:p>
      <a:pPr>
        <a:defRPr sz="1100">
          <a:latin typeface="+mn-lt"/>
        </a:defRPr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sz="1320" b="1" i="0" baseline="0" dirty="0" smtClean="0"/>
              <a:t>Tax expenditures on preferential VAT rates</a:t>
            </a:r>
            <a:endParaRPr lang="en-GB" sz="1320" b="1" i="0" baseline="0" dirty="0"/>
          </a:p>
        </c:rich>
      </c:tx>
      <c:layout/>
    </c:title>
    <c:plotArea>
      <c:layout>
        <c:manualLayout>
          <c:layoutTarget val="inner"/>
          <c:xMode val="edge"/>
          <c:yMode val="edge"/>
          <c:x val="0.10432330130887919"/>
          <c:y val="8.5504237288135582E-2"/>
          <c:w val="0.78982451981837265"/>
          <c:h val="0.8417975517890791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% of consumption</c:v>
                </c:pt>
              </c:strCache>
            </c:strRef>
          </c:tx>
          <c:spPr>
            <a:ln>
              <a:noFill/>
            </a:ln>
          </c:spPr>
          <c:cat>
            <c:strRef>
              <c:f>Sheet1!$B$1:$K$1</c:f>
              <c:strCache>
                <c:ptCount val="10"/>
                <c:pt idx="0">
                  <c:v>Poorest</c:v>
                </c:pt>
                <c:pt idx="1">
                  <c:v>Decile 2</c:v>
                </c:pt>
                <c:pt idx="2">
                  <c:v>Decile 3</c:v>
                </c:pt>
                <c:pt idx="3">
                  <c:v>Decile 4</c:v>
                </c:pt>
                <c:pt idx="4">
                  <c:v>Decile 5</c:v>
                </c:pt>
                <c:pt idx="5">
                  <c:v>Decile 6</c:v>
                </c:pt>
                <c:pt idx="6">
                  <c:v>Decile 7</c:v>
                </c:pt>
                <c:pt idx="7">
                  <c:v>Decile 8</c:v>
                </c:pt>
                <c:pt idx="8">
                  <c:v>Decile 9</c:v>
                </c:pt>
                <c:pt idx="9">
                  <c:v>Richest</c:v>
                </c:pt>
              </c:strCache>
            </c:strRef>
          </c:cat>
          <c:val>
            <c:numRef>
              <c:f>Sheet1!$B$2:$K$2</c:f>
              <c:numCache>
                <c:formatCode>0.00%</c:formatCode>
                <c:ptCount val="10"/>
                <c:pt idx="0">
                  <c:v>1.7699839861311711E-2</c:v>
                </c:pt>
                <c:pt idx="1">
                  <c:v>1.9448328368057766E-2</c:v>
                </c:pt>
                <c:pt idx="2">
                  <c:v>1.8575323425419427E-2</c:v>
                </c:pt>
                <c:pt idx="3">
                  <c:v>2.1253067094346451E-2</c:v>
                </c:pt>
                <c:pt idx="4">
                  <c:v>2.2839145751718443E-2</c:v>
                </c:pt>
                <c:pt idx="5">
                  <c:v>2.2646534083708182E-2</c:v>
                </c:pt>
                <c:pt idx="6">
                  <c:v>2.4899877843096951E-2</c:v>
                </c:pt>
                <c:pt idx="7">
                  <c:v>2.6184778914597799E-2</c:v>
                </c:pt>
                <c:pt idx="8">
                  <c:v>2.4893530740090344E-2</c:v>
                </c:pt>
                <c:pt idx="9">
                  <c:v>1.8301902497708623E-2</c:v>
                </c:pt>
              </c:numCache>
            </c:numRef>
          </c:val>
        </c:ser>
        <c:axId val="86373120"/>
        <c:axId val="86375040"/>
      </c:barChart>
      <c:lineChart>
        <c:grouping val="standard"/>
        <c:ser>
          <c:idx val="1"/>
          <c:order val="1"/>
          <c:tx>
            <c:strRef>
              <c:f>Sheet1!$A$3</c:f>
              <c:strCache>
                <c:ptCount val="1"/>
                <c:pt idx="0">
                  <c:v>Cash</c:v>
                </c:pt>
              </c:strCache>
            </c:strRef>
          </c:tx>
          <c:spPr>
            <a:ln w="50800">
              <a:solidFill>
                <a:srgbClr val="333333"/>
              </a:solidFill>
            </a:ln>
          </c:spPr>
          <c:marker>
            <c:symbol val="square"/>
            <c:size val="8"/>
            <c:spPr>
              <a:solidFill>
                <a:schemeClr val="tx1"/>
              </a:solidFill>
            </c:spPr>
          </c:marker>
          <c:cat>
            <c:strRef>
              <c:f>Sheet1!$B$1:$K$1</c:f>
              <c:strCache>
                <c:ptCount val="10"/>
                <c:pt idx="0">
                  <c:v>Poorest</c:v>
                </c:pt>
                <c:pt idx="1">
                  <c:v>Decile 2</c:v>
                </c:pt>
                <c:pt idx="2">
                  <c:v>Decile 3</c:v>
                </c:pt>
                <c:pt idx="3">
                  <c:v>Decile 4</c:v>
                </c:pt>
                <c:pt idx="4">
                  <c:v>Decile 5</c:v>
                </c:pt>
                <c:pt idx="5">
                  <c:v>Decile 6</c:v>
                </c:pt>
                <c:pt idx="6">
                  <c:v>Decile 7</c:v>
                </c:pt>
                <c:pt idx="7">
                  <c:v>Decile 8</c:v>
                </c:pt>
                <c:pt idx="8">
                  <c:v>Decile 9</c:v>
                </c:pt>
                <c:pt idx="9">
                  <c:v>Richest</c:v>
                </c:pt>
              </c:strCache>
            </c:strRef>
          </c:cat>
          <c:val>
            <c:numRef>
              <c:f>Sheet1!$B$3:$K$3</c:f>
              <c:numCache>
                <c:formatCode>0.00</c:formatCode>
                <c:ptCount val="10"/>
                <c:pt idx="0">
                  <c:v>2.0994509756475197</c:v>
                </c:pt>
                <c:pt idx="1">
                  <c:v>4.1534574028281721</c:v>
                </c:pt>
                <c:pt idx="2">
                  <c:v>5.5073873698441576</c:v>
                </c:pt>
                <c:pt idx="3">
                  <c:v>8.191349523563888</c:v>
                </c:pt>
                <c:pt idx="4">
                  <c:v>11.701307014314239</c:v>
                </c:pt>
                <c:pt idx="5">
                  <c:v>15.070967230168479</c:v>
                </c:pt>
                <c:pt idx="6">
                  <c:v>22.028161096014838</c:v>
                </c:pt>
                <c:pt idx="7">
                  <c:v>31.485852620620477</c:v>
                </c:pt>
                <c:pt idx="8">
                  <c:v>45.099108466329461</c:v>
                </c:pt>
                <c:pt idx="9">
                  <c:v>85.684864015751288</c:v>
                </c:pt>
              </c:numCache>
            </c:numRef>
          </c:val>
        </c:ser>
        <c:marker val="1"/>
        <c:axId val="86386944"/>
        <c:axId val="86385024"/>
      </c:lineChart>
      <c:catAx>
        <c:axId val="86373120"/>
        <c:scaling>
          <c:orientation val="minMax"/>
        </c:scaling>
        <c:axPos val="b"/>
        <c:tickLblPos val="nextTo"/>
        <c:crossAx val="86375040"/>
        <c:crosses val="autoZero"/>
        <c:auto val="1"/>
        <c:lblAlgn val="ctr"/>
        <c:lblOffset val="100"/>
      </c:catAx>
      <c:valAx>
        <c:axId val="86375040"/>
        <c:scaling>
          <c:orientation val="minMax"/>
          <c:max val="4.0000000000000022E-2"/>
          <c:min val="0"/>
        </c:scaling>
        <c:axPos val="l"/>
        <c:majorGridlines>
          <c:spPr>
            <a:ln>
              <a:prstDash val="sysDash"/>
            </a:ln>
          </c:spPr>
        </c:majorGridlines>
        <c:numFmt formatCode="0.0%" sourceLinked="0"/>
        <c:tickLblPos val="nextTo"/>
        <c:crossAx val="86373120"/>
        <c:crosses val="autoZero"/>
        <c:crossBetween val="between"/>
        <c:majorUnit val="1.0000000000000005E-2"/>
      </c:valAx>
      <c:valAx>
        <c:axId val="86385024"/>
        <c:scaling>
          <c:orientation val="minMax"/>
          <c:max val="200"/>
        </c:scaling>
        <c:axPos val="r"/>
        <c:numFmt formatCode="[$$-409]#,##0;\-[$$-409]#,##0" sourceLinked="0"/>
        <c:tickLblPos val="nextTo"/>
        <c:crossAx val="86386944"/>
        <c:crosses val="max"/>
        <c:crossBetween val="between"/>
        <c:majorUnit val="50"/>
      </c:valAx>
      <c:catAx>
        <c:axId val="86386944"/>
        <c:scaling>
          <c:orientation val="minMax"/>
        </c:scaling>
        <c:delete val="1"/>
        <c:axPos val="b"/>
        <c:tickLblPos val="none"/>
        <c:crossAx val="86385024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12764859284329641"/>
          <c:y val="0.10128766478342749"/>
          <c:w val="0.24067109093320033"/>
          <c:h val="0.1598505178907722"/>
        </c:manualLayout>
      </c:layout>
      <c:spPr>
        <a:solidFill>
          <a:schemeClr val="bg1"/>
        </a:solidFill>
      </c:spPr>
    </c:legend>
    <c:plotVisOnly val="1"/>
    <c:dispBlanksAs val="gap"/>
  </c:chart>
  <c:spPr>
    <a:ln>
      <a:noFill/>
    </a:ln>
  </c:spPr>
  <c:txPr>
    <a:bodyPr/>
    <a:lstStyle/>
    <a:p>
      <a:pPr>
        <a:defRPr sz="1100">
          <a:latin typeface="+mn-lt"/>
        </a:defRPr>
      </a:pPr>
      <a:endParaRPr lang="en-US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10432330130887919"/>
          <c:y val="4.7611368675669778E-2"/>
          <c:w val="0.78982451981837265"/>
          <c:h val="0.85627968819834166"/>
        </c:manualLayout>
      </c:layout>
      <c:barChart>
        <c:barDir val="col"/>
        <c:grouping val="clustered"/>
        <c:ser>
          <c:idx val="1"/>
          <c:order val="0"/>
          <c:tx>
            <c:strRef>
              <c:f>Sheet1!$A$3</c:f>
              <c:strCache>
                <c:ptCount val="1"/>
                <c:pt idx="0">
                  <c:v>Ethiopia</c:v>
                </c:pt>
              </c:strCache>
            </c:strRef>
          </c:tx>
          <c:spPr>
            <a:ln>
              <a:noFill/>
            </a:ln>
          </c:spPr>
          <c:cat>
            <c:strRef>
              <c:f>Sheet1!$B$1:$K$1</c:f>
              <c:strCache>
                <c:ptCount val="10"/>
                <c:pt idx="0">
                  <c:v>Poorest</c:v>
                </c:pt>
                <c:pt idx="1">
                  <c:v>Decile 2</c:v>
                </c:pt>
                <c:pt idx="2">
                  <c:v>Decile 3</c:v>
                </c:pt>
                <c:pt idx="3">
                  <c:v>Decile 4</c:v>
                </c:pt>
                <c:pt idx="4">
                  <c:v>Decile 5</c:v>
                </c:pt>
                <c:pt idx="5">
                  <c:v>Decile 6</c:v>
                </c:pt>
                <c:pt idx="6">
                  <c:v>Decile 7</c:v>
                </c:pt>
                <c:pt idx="7">
                  <c:v>Decile 8</c:v>
                </c:pt>
                <c:pt idx="8">
                  <c:v>Decile 9</c:v>
                </c:pt>
                <c:pt idx="9">
                  <c:v>Richest</c:v>
                </c:pt>
              </c:strCache>
            </c:strRef>
          </c:cat>
          <c:val>
            <c:numRef>
              <c:f>Sheet1!$B$3:$K$3</c:f>
              <c:numCache>
                <c:formatCode>0.00%</c:formatCode>
                <c:ptCount val="10"/>
                <c:pt idx="0">
                  <c:v>1.9128454147263222E-2</c:v>
                </c:pt>
                <c:pt idx="1">
                  <c:v>1.1177394587359056E-2</c:v>
                </c:pt>
                <c:pt idx="2">
                  <c:v>7.3702785787438732E-3</c:v>
                </c:pt>
                <c:pt idx="3">
                  <c:v>4.4798745823895194E-3</c:v>
                </c:pt>
                <c:pt idx="4">
                  <c:v>2.2327847836618349E-3</c:v>
                </c:pt>
                <c:pt idx="5">
                  <c:v>7.5797072110662109E-4</c:v>
                </c:pt>
                <c:pt idx="6">
                  <c:v>-2.7076146122721897E-3</c:v>
                </c:pt>
                <c:pt idx="7">
                  <c:v>-5.4656240079544718E-3</c:v>
                </c:pt>
                <c:pt idx="8">
                  <c:v>-7.6187740811300706E-3</c:v>
                </c:pt>
                <c:pt idx="9">
                  <c:v>-1.2633328525705792E-2</c:v>
                </c:pt>
              </c:numCache>
            </c:numRef>
          </c:val>
        </c:ser>
        <c:ser>
          <c:idx val="0"/>
          <c:order val="1"/>
          <c:tx>
            <c:strRef>
              <c:f>Sheet1!$A$2</c:f>
              <c:strCache>
                <c:ptCount val="1"/>
                <c:pt idx="0">
                  <c:v>Ghana</c:v>
                </c:pt>
              </c:strCache>
            </c:strRef>
          </c:tx>
          <c:spPr>
            <a:ln>
              <a:noFill/>
            </a:ln>
          </c:spPr>
          <c:cat>
            <c:strRef>
              <c:f>Sheet1!$B$1:$K$1</c:f>
              <c:strCache>
                <c:ptCount val="10"/>
                <c:pt idx="0">
                  <c:v>Poorest</c:v>
                </c:pt>
                <c:pt idx="1">
                  <c:v>Decile 2</c:v>
                </c:pt>
                <c:pt idx="2">
                  <c:v>Decile 3</c:v>
                </c:pt>
                <c:pt idx="3">
                  <c:v>Decile 4</c:v>
                </c:pt>
                <c:pt idx="4">
                  <c:v>Decile 5</c:v>
                </c:pt>
                <c:pt idx="5">
                  <c:v>Decile 6</c:v>
                </c:pt>
                <c:pt idx="6">
                  <c:v>Decile 7</c:v>
                </c:pt>
                <c:pt idx="7">
                  <c:v>Decile 8</c:v>
                </c:pt>
                <c:pt idx="8">
                  <c:v>Decile 9</c:v>
                </c:pt>
                <c:pt idx="9">
                  <c:v>Richest</c:v>
                </c:pt>
              </c:strCache>
            </c:strRef>
          </c:cat>
          <c:val>
            <c:numRef>
              <c:f>Sheet1!$B$2:$K$2</c:f>
              <c:numCache>
                <c:formatCode>0.00%</c:formatCode>
                <c:ptCount val="10"/>
                <c:pt idx="0">
                  <c:v>6.665563583374029E-2</c:v>
                </c:pt>
                <c:pt idx="1">
                  <c:v>3.058282844722273E-2</c:v>
                </c:pt>
                <c:pt idx="2">
                  <c:v>1.8986910581588745E-2</c:v>
                </c:pt>
                <c:pt idx="3">
                  <c:v>9.51409712433815E-3</c:v>
                </c:pt>
                <c:pt idx="4">
                  <c:v>2.2538891062140482E-3</c:v>
                </c:pt>
                <c:pt idx="5">
                  <c:v>-2.154444111511113E-3</c:v>
                </c:pt>
                <c:pt idx="6">
                  <c:v>-6.390662863850597E-3</c:v>
                </c:pt>
                <c:pt idx="7">
                  <c:v>-1.1802512221038354E-2</c:v>
                </c:pt>
                <c:pt idx="8">
                  <c:v>-1.5821753069758429E-2</c:v>
                </c:pt>
                <c:pt idx="9">
                  <c:v>-1.9245246425271034E-2</c:v>
                </c:pt>
              </c:numCache>
            </c:numRef>
          </c:val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Senegal</c:v>
                </c:pt>
              </c:strCache>
            </c:strRef>
          </c:tx>
          <c:spPr>
            <a:ln>
              <a:noFill/>
            </a:ln>
          </c:spPr>
          <c:cat>
            <c:strRef>
              <c:f>Sheet1!$B$1:$K$1</c:f>
              <c:strCache>
                <c:ptCount val="10"/>
                <c:pt idx="0">
                  <c:v>Poorest</c:v>
                </c:pt>
                <c:pt idx="1">
                  <c:v>Decile 2</c:v>
                </c:pt>
                <c:pt idx="2">
                  <c:v>Decile 3</c:v>
                </c:pt>
                <c:pt idx="3">
                  <c:v>Decile 4</c:v>
                </c:pt>
                <c:pt idx="4">
                  <c:v>Decile 5</c:v>
                </c:pt>
                <c:pt idx="5">
                  <c:v>Decile 6</c:v>
                </c:pt>
                <c:pt idx="6">
                  <c:v>Decile 7</c:v>
                </c:pt>
                <c:pt idx="7">
                  <c:v>Decile 8</c:v>
                </c:pt>
                <c:pt idx="8">
                  <c:v>Decile 9</c:v>
                </c:pt>
                <c:pt idx="9">
                  <c:v>Richest</c:v>
                </c:pt>
              </c:strCache>
            </c:strRef>
          </c:cat>
          <c:val>
            <c:numRef>
              <c:f>Sheet1!$B$5:$K$5</c:f>
              <c:numCache>
                <c:formatCode>0.00%</c:formatCode>
                <c:ptCount val="10"/>
                <c:pt idx="0">
                  <c:v>6.0300353848753777E-2</c:v>
                </c:pt>
                <c:pt idx="1">
                  <c:v>2.3986188381919276E-2</c:v>
                </c:pt>
                <c:pt idx="2">
                  <c:v>1.2520350078834759E-2</c:v>
                </c:pt>
                <c:pt idx="3">
                  <c:v>4.7023477095327545E-3</c:v>
                </c:pt>
                <c:pt idx="4">
                  <c:v>-2.2311917284678438E-3</c:v>
                </c:pt>
                <c:pt idx="5">
                  <c:v>-4.9911324678604272E-3</c:v>
                </c:pt>
                <c:pt idx="6">
                  <c:v>-6.5562773366354991E-3</c:v>
                </c:pt>
                <c:pt idx="7">
                  <c:v>-1.1430505297236375E-2</c:v>
                </c:pt>
                <c:pt idx="8">
                  <c:v>-1.5254052176749648E-2</c:v>
                </c:pt>
                <c:pt idx="9">
                  <c:v>-1.8411346083730219E-2</c:v>
                </c:pt>
              </c:numCache>
            </c:numRef>
          </c:val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Sri Lanka</c:v>
                </c:pt>
              </c:strCache>
            </c:strRef>
          </c:tx>
          <c:val>
            <c:numRef>
              <c:f>Sheet1!$B$6:$K$6</c:f>
              <c:numCache>
                <c:formatCode>0.00%</c:formatCode>
                <c:ptCount val="10"/>
                <c:pt idx="0">
                  <c:v>1.307622970780644E-2</c:v>
                </c:pt>
                <c:pt idx="1">
                  <c:v>4.5976589813970193E-3</c:v>
                </c:pt>
                <c:pt idx="2">
                  <c:v>7.8099071115916288E-4</c:v>
                </c:pt>
                <c:pt idx="3">
                  <c:v>-1.3045159412520947E-3</c:v>
                </c:pt>
                <c:pt idx="4">
                  <c:v>-3.2454226058948039E-3</c:v>
                </c:pt>
                <c:pt idx="5">
                  <c:v>-4.7152404043657795E-3</c:v>
                </c:pt>
                <c:pt idx="6">
                  <c:v>-5.5250799497766814E-3</c:v>
                </c:pt>
                <c:pt idx="7">
                  <c:v>-6.4188457304950822E-3</c:v>
                </c:pt>
                <c:pt idx="8">
                  <c:v>-6.5335231571526878E-3</c:v>
                </c:pt>
                <c:pt idx="9">
                  <c:v>-4.936304399194554E-3</c:v>
                </c:pt>
              </c:numCache>
            </c:numRef>
          </c:val>
        </c:ser>
        <c:ser>
          <c:idx val="5"/>
          <c:order val="4"/>
          <c:tx>
            <c:strRef>
              <c:f>Sheet1!$A$7</c:f>
              <c:strCache>
                <c:ptCount val="1"/>
                <c:pt idx="0">
                  <c:v>Vietnam</c:v>
                </c:pt>
              </c:strCache>
            </c:strRef>
          </c:tx>
          <c:spPr>
            <a:solidFill>
              <a:srgbClr val="B3B3B3"/>
            </a:solidFill>
          </c:spPr>
          <c:val>
            <c:numRef>
              <c:f>Sheet1!$B$7:$K$7</c:f>
              <c:numCache>
                <c:formatCode>0.00%</c:formatCode>
                <c:ptCount val="10"/>
                <c:pt idx="0">
                  <c:v>2.22864092284028E-2</c:v>
                </c:pt>
                <c:pt idx="1">
                  <c:v>5.7938285580592334E-3</c:v>
                </c:pt>
                <c:pt idx="2">
                  <c:v>2.0164895632646305E-3</c:v>
                </c:pt>
                <c:pt idx="3">
                  <c:v>-6.2034570441502112E-4</c:v>
                </c:pt>
                <c:pt idx="4">
                  <c:v>-2.5020740169837143E-3</c:v>
                </c:pt>
                <c:pt idx="5">
                  <c:v>-4.0020230094367174E-3</c:v>
                </c:pt>
                <c:pt idx="6">
                  <c:v>-4.6707078731453577E-3</c:v>
                </c:pt>
                <c:pt idx="7">
                  <c:v>-5.8214141561628895E-3</c:v>
                </c:pt>
                <c:pt idx="8">
                  <c:v>-6.1002174033850621E-3</c:v>
                </c:pt>
                <c:pt idx="9">
                  <c:v>-5.8033731439401911E-3</c:v>
                </c:pt>
              </c:numCache>
            </c:numRef>
          </c:val>
        </c:ser>
        <c:ser>
          <c:idx val="2"/>
          <c:order val="5"/>
          <c:tx>
            <c:strRef>
              <c:f>Sheet1!$A$4</c:f>
              <c:strCache>
                <c:ptCount val="1"/>
                <c:pt idx="0">
                  <c:v>Zambia</c:v>
                </c:pt>
              </c:strCache>
            </c:strRef>
          </c:tx>
          <c:spPr>
            <a:ln>
              <a:noFill/>
            </a:ln>
          </c:spPr>
          <c:cat>
            <c:strRef>
              <c:f>Sheet1!$B$1:$K$1</c:f>
              <c:strCache>
                <c:ptCount val="10"/>
                <c:pt idx="0">
                  <c:v>Poorest</c:v>
                </c:pt>
                <c:pt idx="1">
                  <c:v>Decile 2</c:v>
                </c:pt>
                <c:pt idx="2">
                  <c:v>Decile 3</c:v>
                </c:pt>
                <c:pt idx="3">
                  <c:v>Decile 4</c:v>
                </c:pt>
                <c:pt idx="4">
                  <c:v>Decile 5</c:v>
                </c:pt>
                <c:pt idx="5">
                  <c:v>Decile 6</c:v>
                </c:pt>
                <c:pt idx="6">
                  <c:v>Decile 7</c:v>
                </c:pt>
                <c:pt idx="7">
                  <c:v>Decile 8</c:v>
                </c:pt>
                <c:pt idx="8">
                  <c:v>Decile 9</c:v>
                </c:pt>
                <c:pt idx="9">
                  <c:v>Richest</c:v>
                </c:pt>
              </c:strCache>
            </c:strRef>
          </c:cat>
          <c:val>
            <c:numRef>
              <c:f>Sheet1!$B$4:$K$4</c:f>
              <c:numCache>
                <c:formatCode>0.00%</c:formatCode>
                <c:ptCount val="10"/>
                <c:pt idx="0">
                  <c:v>0.13426425741748649</c:v>
                </c:pt>
                <c:pt idx="1">
                  <c:v>6.4558039601073994E-2</c:v>
                </c:pt>
                <c:pt idx="2">
                  <c:v>4.17638196391312E-2</c:v>
                </c:pt>
                <c:pt idx="3">
                  <c:v>2.4784862364218799E-2</c:v>
                </c:pt>
                <c:pt idx="4">
                  <c:v>1.1574109701821643E-2</c:v>
                </c:pt>
                <c:pt idx="5">
                  <c:v>3.563900834192025E-3</c:v>
                </c:pt>
                <c:pt idx="6">
                  <c:v>-5.6464395576743282E-3</c:v>
                </c:pt>
                <c:pt idx="7">
                  <c:v>-1.257877850559278E-2</c:v>
                </c:pt>
                <c:pt idx="8">
                  <c:v>-1.6375206781200021E-2</c:v>
                </c:pt>
                <c:pt idx="9">
                  <c:v>-1.5601607299635306E-2</c:v>
                </c:pt>
              </c:numCache>
            </c:numRef>
          </c:val>
        </c:ser>
        <c:axId val="86478208"/>
        <c:axId val="86484096"/>
      </c:barChart>
      <c:catAx>
        <c:axId val="86478208"/>
        <c:scaling>
          <c:orientation val="minMax"/>
        </c:scaling>
        <c:axPos val="b"/>
        <c:tickLblPos val="low"/>
        <c:txPr>
          <a:bodyPr rot="0" vert="horz"/>
          <a:lstStyle/>
          <a:p>
            <a:pPr>
              <a:defRPr/>
            </a:pPr>
            <a:endParaRPr lang="en-US"/>
          </a:p>
        </c:txPr>
        <c:crossAx val="86484096"/>
        <c:crosses val="autoZero"/>
        <c:auto val="1"/>
        <c:lblAlgn val="ctr"/>
        <c:lblOffset val="100"/>
      </c:catAx>
      <c:valAx>
        <c:axId val="86484096"/>
        <c:scaling>
          <c:orientation val="minMax"/>
          <c:max val="0.15000000000000024"/>
          <c:min val="-5.00000000000001E-2"/>
        </c:scaling>
        <c:axPos val="l"/>
        <c:majorGridlines>
          <c:spPr>
            <a:ln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GB"/>
                  <a:t>Gain as a % of consumption</a:t>
                </a:r>
              </a:p>
            </c:rich>
          </c:tx>
          <c:layout>
            <c:manualLayout>
              <c:xMode val="edge"/>
              <c:yMode val="edge"/>
              <c:x val="2.1333175309812749E-4"/>
              <c:y val="0.18410023379208318"/>
            </c:manualLayout>
          </c:layout>
        </c:title>
        <c:numFmt formatCode="0.0%" sourceLinked="0"/>
        <c:tickLblPos val="nextTo"/>
        <c:crossAx val="86478208"/>
        <c:crosses val="autoZero"/>
        <c:crossBetween val="between"/>
        <c:majorUnit val="0.05"/>
      </c:valAx>
    </c:plotArea>
    <c:legend>
      <c:legendPos val="r"/>
      <c:layout>
        <c:manualLayout>
          <c:xMode val="edge"/>
          <c:yMode val="edge"/>
          <c:x val="0.6435466537011667"/>
          <c:y val="0.10302032094107391"/>
          <c:w val="0.24578774886499288"/>
          <c:h val="0.21960531341840844"/>
        </c:manualLayout>
      </c:layout>
      <c:spPr>
        <a:solidFill>
          <a:schemeClr val="bg1"/>
        </a:solidFill>
      </c:spPr>
    </c:legend>
    <c:plotVisOnly val="1"/>
    <c:dispBlanksAs val="gap"/>
  </c:chart>
  <c:spPr>
    <a:ln>
      <a:noFill/>
    </a:ln>
  </c:spPr>
  <c:txPr>
    <a:bodyPr/>
    <a:lstStyle/>
    <a:p>
      <a:pPr>
        <a:defRPr sz="1100"/>
      </a:pPr>
      <a:endParaRPr lang="en-US"/>
    </a:p>
  </c:txPr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2024664-C790-4259-9170-40C913F24737}" type="datetimeFigureOut">
              <a:rPr lang="en-GB"/>
              <a:pPr>
                <a:defRPr/>
              </a:pPr>
              <a:t>10/07/2018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4D06B5-0292-4D55-8C8D-5139D6C040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4BD8D3-509A-4EAA-A326-ADB8582431AF}" type="datetimeFigureOut">
              <a:rPr lang="en-GB"/>
              <a:pPr>
                <a:defRPr/>
              </a:pPr>
              <a:t>10/07/2018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CE3D4F7-6031-45E5-B60D-FFEDB1B95A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Slide Title 1</a:t>
            </a:r>
          </a:p>
          <a:p>
            <a:pPr eaLnBrk="1" hangingPunct="1">
              <a:spcBef>
                <a:spcPct val="0"/>
              </a:spcBef>
            </a:pPr>
            <a:r>
              <a:rPr lang="en-GB" smtClean="0"/>
              <a:t>Presentation template 2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0F2A13-2842-42A3-933C-F503BCC68ED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E3D4F7-6031-45E5-B60D-FFEDB1B95A5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519363"/>
            <a:ext cx="6300788" cy="32400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00788" y="2519363"/>
            <a:ext cx="355600" cy="32400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6388" y="2519363"/>
            <a:ext cx="1660525" cy="32400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16913" y="2519363"/>
            <a:ext cx="827087" cy="32400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2828244"/>
            <a:ext cx="6400800" cy="125103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611560" y="1517164"/>
            <a:ext cx="6336704" cy="710952"/>
          </a:xfrm>
          <a:prstGeom prst="rect">
            <a:avLst/>
          </a:prstGeom>
        </p:spPr>
        <p:txBody>
          <a:bodyPr/>
          <a:lstStyle>
            <a:lvl1pPr algn="l">
              <a:defRPr lang="en-GB" sz="2200" b="1" kern="1200" baseline="0" dirty="0">
                <a:solidFill>
                  <a:schemeClr val="accent2"/>
                </a:solidFill>
                <a:latin typeface="Noto Sans" pitchFamily="34" charset="0"/>
                <a:ea typeface="Noto Sans" pitchFamily="34" charset="0"/>
                <a:cs typeface="+mj-cs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ontent Placeholder 9"/>
          <p:cNvSpPr>
            <a:spLocks noGrp="1"/>
          </p:cNvSpPr>
          <p:nvPr>
            <p:ph sz="quarter" idx="18"/>
          </p:nvPr>
        </p:nvSpPr>
        <p:spPr>
          <a:xfrm>
            <a:off x="4642625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9"/>
          <p:cNvSpPr>
            <a:spLocks noGrp="1"/>
          </p:cNvSpPr>
          <p:nvPr>
            <p:ph sz="quarter" idx="19"/>
          </p:nvPr>
        </p:nvSpPr>
        <p:spPr>
          <a:xfrm>
            <a:off x="611188" y="3861048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quarter" idx="17"/>
          </p:nvPr>
        </p:nvSpPr>
        <p:spPr>
          <a:xfrm>
            <a:off x="4642625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4000"/>
            <a:ext cx="6552288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188" y="1628452"/>
            <a:ext cx="3889375" cy="2160588"/>
          </a:xfrm>
          <a:solidFill>
            <a:srgbClr val="FFCCFF"/>
          </a:solidFill>
        </p:spPr>
        <p:txBody>
          <a:bodyPr>
            <a:normAutofit/>
          </a:bodyPr>
          <a:lstStyle>
            <a:lvl1pPr marL="0" indent="0">
              <a:defRPr sz="1100" b="0" baseline="0">
                <a:solidFill>
                  <a:srgbClr val="FF00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algn="l">
              <a:defRPr sz="75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full pag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714788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15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620000"/>
            <a:ext cx="7920000" cy="4525963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999" y="1620001"/>
            <a:ext cx="7919841" cy="33211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188" y="5031167"/>
            <a:ext cx="7920812" cy="1134683"/>
          </a:xfrm>
        </p:spPr>
        <p:txBody>
          <a:bodyPr>
            <a:normAutofit/>
          </a:bodyPr>
          <a:lstStyle>
            <a:lvl1pPr>
              <a:spcAft>
                <a:spcPts val="700"/>
              </a:spcAft>
              <a:defRPr sz="1000">
                <a:solidFill>
                  <a:schemeClr val="tx1"/>
                </a:solidFill>
              </a:defRPr>
            </a:lvl1pPr>
            <a:lvl2pPr marL="0" indent="0">
              <a:spcAft>
                <a:spcPts val="700"/>
              </a:spcAft>
              <a:buFont typeface="Arial" panose="020B0604020202020204" pitchFamily="34" charset="0"/>
              <a:buNone/>
              <a:defRPr sz="1000"/>
            </a:lvl2pPr>
            <a:lvl3pPr marL="171450" indent="-171450">
              <a:spcAft>
                <a:spcPts val="700"/>
              </a:spcAft>
              <a:buFont typeface="Arial" panose="020B0604020202020204" pitchFamily="34" charset="0"/>
              <a:buChar char="•"/>
              <a:defRPr sz="1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 with 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rgbClr val="8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714788"/>
            <a:ext cx="6264256" cy="404728"/>
          </a:xfrm>
          <a:prstGeom prst="rect">
            <a:avLst/>
          </a:prstGeom>
        </p:spPr>
        <p:txBody>
          <a:bodyPr/>
          <a:lstStyle>
            <a:lvl1pPr algn="l">
              <a:defRPr sz="1500" b="1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2000" y="1620001"/>
            <a:ext cx="5220000" cy="454584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aseline="0">
                <a:solidFill>
                  <a:schemeClr val="tx1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188" y="1620001"/>
            <a:ext cx="2556000" cy="4545849"/>
          </a:xfrm>
        </p:spPr>
        <p:txBody>
          <a:bodyPr>
            <a:normAutofit/>
          </a:bodyPr>
          <a:lstStyle>
            <a:lvl1pPr marL="0" indent="0">
              <a:spcAft>
                <a:spcPts val="1050"/>
              </a:spcAft>
              <a:defRPr sz="1500">
                <a:solidFill>
                  <a:schemeClr val="tx1"/>
                </a:solidFill>
              </a:defRPr>
            </a:lvl1pPr>
            <a:lvl2pPr marL="0" indent="0">
              <a:spcAft>
                <a:spcPts val="1050"/>
              </a:spcAft>
              <a:buFont typeface="Arial" panose="020B0604020202020204" pitchFamily="34" charset="0"/>
              <a:buNone/>
              <a:defRPr sz="1500"/>
            </a:lvl2pPr>
            <a:lvl3pPr marL="216000" indent="-216000">
              <a:spcAft>
                <a:spcPts val="1050"/>
              </a:spcAft>
              <a:buFont typeface="Arial" panose="020B0604020202020204" pitchFamily="34" charset="0"/>
              <a:buChar char="•"/>
              <a:defRPr sz="1500"/>
            </a:lvl3pPr>
            <a:lvl4pPr marL="432000" indent="-216000">
              <a:spcAft>
                <a:spcPts val="1050"/>
              </a:spcAft>
              <a:defRPr sz="1500"/>
            </a:lvl4pPr>
            <a:lvl5pPr marL="648000" indent="-216000">
              <a:spcAft>
                <a:spcPts val="1050"/>
              </a:spcAft>
              <a:defRPr sz="1500"/>
            </a:lvl5pPr>
            <a:lvl6pPr marL="864000" indent="-216000">
              <a:spcAft>
                <a:spcPts val="1050"/>
              </a:spcAft>
              <a:defRPr sz="1500"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619250"/>
            <a:ext cx="6300788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00788" y="1619250"/>
            <a:ext cx="355600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656388" y="1619250"/>
            <a:ext cx="1660525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316913" y="1619250"/>
            <a:ext cx="827087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2" name="Picture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2702992"/>
            <a:ext cx="6400800" cy="125103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0" y="1619250"/>
            <a:ext cx="9144000" cy="4144963"/>
            <a:chOff x="0" y="707"/>
            <a:chExt cx="5760" cy="2611"/>
          </a:xfrm>
        </p:grpSpPr>
        <p:sp>
          <p:nvSpPr>
            <p:cNvPr id="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707"/>
              <a:ext cx="5760" cy="2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1425"/>
              <a:ext cx="4612" cy="1891"/>
            </a:xfrm>
            <a:custGeom>
              <a:avLst/>
              <a:gdLst>
                <a:gd name="T0" fmla="*/ 0 w 4612"/>
                <a:gd name="T1" fmla="*/ 1891 h 1891"/>
                <a:gd name="T2" fmla="*/ 4612 w 4612"/>
                <a:gd name="T3" fmla="*/ 1891 h 1891"/>
                <a:gd name="T4" fmla="*/ 4468 w 4612"/>
                <a:gd name="T5" fmla="*/ 1331 h 1891"/>
                <a:gd name="T6" fmla="*/ 0 w 4612"/>
                <a:gd name="T7" fmla="*/ 0 h 1891"/>
                <a:gd name="T8" fmla="*/ 0 w 4612"/>
                <a:gd name="T9" fmla="*/ 1891 h 1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12" h="1891">
                  <a:moveTo>
                    <a:pt x="0" y="1891"/>
                  </a:moveTo>
                  <a:lnTo>
                    <a:pt x="4612" y="1891"/>
                  </a:lnTo>
                  <a:lnTo>
                    <a:pt x="4468" y="1331"/>
                  </a:lnTo>
                  <a:lnTo>
                    <a:pt x="0" y="0"/>
                  </a:lnTo>
                  <a:lnTo>
                    <a:pt x="0" y="18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468" y="707"/>
              <a:ext cx="1292" cy="2049"/>
            </a:xfrm>
            <a:custGeom>
              <a:avLst/>
              <a:gdLst>
                <a:gd name="T0" fmla="*/ 36 w 1292"/>
                <a:gd name="T1" fmla="*/ 0 h 2049"/>
                <a:gd name="T2" fmla="*/ 0 w 1292"/>
                <a:gd name="T3" fmla="*/ 2049 h 2049"/>
                <a:gd name="T4" fmla="*/ 1292 w 1292"/>
                <a:gd name="T5" fmla="*/ 931 h 2049"/>
                <a:gd name="T6" fmla="*/ 1292 w 1292"/>
                <a:gd name="T7" fmla="*/ 0 h 2049"/>
                <a:gd name="T8" fmla="*/ 36 w 1292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2049">
                  <a:moveTo>
                    <a:pt x="36" y="0"/>
                  </a:moveTo>
                  <a:lnTo>
                    <a:pt x="0" y="2049"/>
                  </a:lnTo>
                  <a:lnTo>
                    <a:pt x="1292" y="931"/>
                  </a:lnTo>
                  <a:lnTo>
                    <a:pt x="1292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0" y="707"/>
              <a:ext cx="5760" cy="2049"/>
            </a:xfrm>
            <a:custGeom>
              <a:avLst/>
              <a:gdLst>
                <a:gd name="T0" fmla="*/ 0 w 5760"/>
                <a:gd name="T1" fmla="*/ 0 h 2049"/>
                <a:gd name="T2" fmla="*/ 0 w 5760"/>
                <a:gd name="T3" fmla="*/ 1295 h 2049"/>
                <a:gd name="T4" fmla="*/ 4468 w 5760"/>
                <a:gd name="T5" fmla="*/ 2049 h 2049"/>
                <a:gd name="T6" fmla="*/ 5760 w 5760"/>
                <a:gd name="T7" fmla="*/ 0 h 2049"/>
                <a:gd name="T8" fmla="*/ 0 w 5760"/>
                <a:gd name="T9" fmla="*/ 0 h 2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0" h="2049">
                  <a:moveTo>
                    <a:pt x="0" y="0"/>
                  </a:moveTo>
                  <a:lnTo>
                    <a:pt x="0" y="1295"/>
                  </a:lnTo>
                  <a:lnTo>
                    <a:pt x="4468" y="2049"/>
                  </a:lnTo>
                  <a:lnTo>
                    <a:pt x="576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4468" y="1607"/>
              <a:ext cx="1292" cy="1709"/>
            </a:xfrm>
            <a:custGeom>
              <a:avLst/>
              <a:gdLst>
                <a:gd name="T0" fmla="*/ 0 w 1292"/>
                <a:gd name="T1" fmla="*/ 1149 h 1709"/>
                <a:gd name="T2" fmla="*/ 140 w 1292"/>
                <a:gd name="T3" fmla="*/ 1709 h 1709"/>
                <a:gd name="T4" fmla="*/ 1292 w 1292"/>
                <a:gd name="T5" fmla="*/ 1709 h 1709"/>
                <a:gd name="T6" fmla="*/ 1292 w 1292"/>
                <a:gd name="T7" fmla="*/ 0 h 1709"/>
                <a:gd name="T8" fmla="*/ 0 w 1292"/>
                <a:gd name="T9" fmla="*/ 1149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2" h="1709">
                  <a:moveTo>
                    <a:pt x="0" y="1149"/>
                  </a:moveTo>
                  <a:lnTo>
                    <a:pt x="140" y="1709"/>
                  </a:lnTo>
                  <a:lnTo>
                    <a:pt x="1292" y="1709"/>
                  </a:lnTo>
                  <a:lnTo>
                    <a:pt x="1292" y="0"/>
                  </a:lnTo>
                  <a:lnTo>
                    <a:pt x="0" y="114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pic>
        <p:nvPicPr>
          <p:cNvPr id="16" name="Picture 1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/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12000" y="2702992"/>
            <a:ext cx="6400800" cy="125103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619250"/>
            <a:ext cx="6300788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00788" y="1619250"/>
            <a:ext cx="355600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56388" y="1619250"/>
            <a:ext cx="1660525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316913" y="1619250"/>
            <a:ext cx="827087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11188" y="3717032"/>
            <a:ext cx="3889375" cy="36066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12000" y="1764000"/>
            <a:ext cx="7772400" cy="79451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612000" y="2702992"/>
            <a:ext cx="6400800" cy="101404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11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619250"/>
            <a:ext cx="6804025" cy="414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593013" y="1619250"/>
            <a:ext cx="357187" cy="414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794500" y="1619250"/>
            <a:ext cx="793750" cy="414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50200" y="1619250"/>
            <a:ext cx="1193800" cy="414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449263"/>
            <a:ext cx="1979613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00" y="1872001"/>
            <a:ext cx="5616184" cy="548888"/>
          </a:xfrm>
          <a:prstGeom prst="rect">
            <a:avLst/>
          </a:prstGeom>
        </p:spPr>
        <p:txBody>
          <a:bodyPr/>
          <a:lstStyle>
            <a:lvl1pPr algn="l">
              <a:defRPr sz="2200" b="1" baseline="0">
                <a:solidFill>
                  <a:schemeClr val="bg1"/>
                </a:solidFill>
                <a:latin typeface="Noto Sans" pitchFamily="34" charset="0"/>
                <a:ea typeface="Noto San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000" y="3096000"/>
            <a:ext cx="6400800" cy="765048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11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11188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491880" y="6102000"/>
            <a:ext cx="2376487" cy="396000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11188" y="4004444"/>
            <a:ext cx="3889375" cy="360660"/>
          </a:xfrm>
        </p:spPr>
        <p:txBody>
          <a:bodyPr/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32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11758" y="2430000"/>
            <a:ext cx="3888234" cy="576113"/>
          </a:xfrm>
        </p:spPr>
        <p:txBody>
          <a:bodyPr>
            <a:normAutofit/>
          </a:bodyPr>
          <a:lstStyle>
            <a:lvl1pPr marL="0" indent="0">
              <a:defRPr sz="1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0" y="0"/>
            <a:ext cx="9144000" cy="6853238"/>
            <a:chOff x="0" y="0"/>
            <a:chExt cx="5760" cy="4317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5760" cy="4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0" y="1027"/>
              <a:ext cx="4514" cy="3290"/>
            </a:xfrm>
            <a:custGeom>
              <a:avLst/>
              <a:gdLst>
                <a:gd name="T0" fmla="*/ 0 w 4514"/>
                <a:gd name="T1" fmla="*/ 3290 h 3290"/>
                <a:gd name="T2" fmla="*/ 4514 w 4514"/>
                <a:gd name="T3" fmla="*/ 3290 h 3290"/>
                <a:gd name="T4" fmla="*/ 4046 w 4514"/>
                <a:gd name="T5" fmla="*/ 1845 h 3290"/>
                <a:gd name="T6" fmla="*/ 0 w 4514"/>
                <a:gd name="T7" fmla="*/ 0 h 3290"/>
                <a:gd name="T8" fmla="*/ 0 w 4514"/>
                <a:gd name="T9" fmla="*/ 3290 h 3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4" h="3290">
                  <a:moveTo>
                    <a:pt x="0" y="3290"/>
                  </a:moveTo>
                  <a:lnTo>
                    <a:pt x="4514" y="3290"/>
                  </a:lnTo>
                  <a:lnTo>
                    <a:pt x="4046" y="1845"/>
                  </a:lnTo>
                  <a:lnTo>
                    <a:pt x="0" y="0"/>
                  </a:lnTo>
                  <a:lnTo>
                    <a:pt x="0" y="32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4044" y="0"/>
              <a:ext cx="1716" cy="2876"/>
            </a:xfrm>
            <a:custGeom>
              <a:avLst/>
              <a:gdLst>
                <a:gd name="T0" fmla="*/ 1716 w 1716"/>
                <a:gd name="T1" fmla="*/ 0 h 2876"/>
                <a:gd name="T2" fmla="*/ 460 w 1716"/>
                <a:gd name="T3" fmla="*/ 0 h 2876"/>
                <a:gd name="T4" fmla="*/ 0 w 1716"/>
                <a:gd name="T5" fmla="*/ 2876 h 2876"/>
                <a:gd name="T6" fmla="*/ 1716 w 1716"/>
                <a:gd name="T7" fmla="*/ 1731 h 2876"/>
                <a:gd name="T8" fmla="*/ 1716 w 1716"/>
                <a:gd name="T9" fmla="*/ 0 h 2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876">
                  <a:moveTo>
                    <a:pt x="1716" y="0"/>
                  </a:moveTo>
                  <a:lnTo>
                    <a:pt x="460" y="0"/>
                  </a:lnTo>
                  <a:lnTo>
                    <a:pt x="0" y="2876"/>
                  </a:lnTo>
                  <a:lnTo>
                    <a:pt x="1716" y="1731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0" y="0"/>
              <a:ext cx="5318" cy="2878"/>
            </a:xfrm>
            <a:custGeom>
              <a:avLst/>
              <a:gdLst>
                <a:gd name="T0" fmla="*/ 0 w 5318"/>
                <a:gd name="T1" fmla="*/ 0 h 2878"/>
                <a:gd name="T2" fmla="*/ 0 w 5318"/>
                <a:gd name="T3" fmla="*/ 2420 h 2878"/>
                <a:gd name="T4" fmla="*/ 4044 w 5318"/>
                <a:gd name="T5" fmla="*/ 2878 h 2878"/>
                <a:gd name="T6" fmla="*/ 5318 w 5318"/>
                <a:gd name="T7" fmla="*/ 0 h 2878"/>
                <a:gd name="T8" fmla="*/ 0 w 5318"/>
                <a:gd name="T9" fmla="*/ 0 h 2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18" h="2878">
                  <a:moveTo>
                    <a:pt x="0" y="0"/>
                  </a:moveTo>
                  <a:lnTo>
                    <a:pt x="0" y="2420"/>
                  </a:lnTo>
                  <a:lnTo>
                    <a:pt x="4044" y="2878"/>
                  </a:lnTo>
                  <a:lnTo>
                    <a:pt x="531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4044" y="1653"/>
              <a:ext cx="1716" cy="2664"/>
            </a:xfrm>
            <a:custGeom>
              <a:avLst/>
              <a:gdLst>
                <a:gd name="T0" fmla="*/ 0 w 1716"/>
                <a:gd name="T1" fmla="*/ 1223 h 2664"/>
                <a:gd name="T2" fmla="*/ 466 w 1716"/>
                <a:gd name="T3" fmla="*/ 2664 h 2664"/>
                <a:gd name="T4" fmla="*/ 1716 w 1716"/>
                <a:gd name="T5" fmla="*/ 2664 h 2664"/>
                <a:gd name="T6" fmla="*/ 1716 w 1716"/>
                <a:gd name="T7" fmla="*/ 0 h 2664"/>
                <a:gd name="T8" fmla="*/ 0 w 1716"/>
                <a:gd name="T9" fmla="*/ 1223 h 2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6" h="2664">
                  <a:moveTo>
                    <a:pt x="0" y="1223"/>
                  </a:moveTo>
                  <a:lnTo>
                    <a:pt x="466" y="2664"/>
                  </a:lnTo>
                  <a:lnTo>
                    <a:pt x="1716" y="2664"/>
                  </a:lnTo>
                  <a:lnTo>
                    <a:pt x="1716" y="0"/>
                  </a:lnTo>
                  <a:lnTo>
                    <a:pt x="0" y="12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/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1620000"/>
            <a:ext cx="5544176" cy="2520000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3252"/>
            <a:ext cx="6552288" cy="4047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584000"/>
            <a:ext cx="7920000" cy="461046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defRPr sz="1800" b="1" baseline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None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288000" marR="0" indent="-288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7BAA1E"/>
              </a:buClr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tx1"/>
                </a:solidFill>
                <a:latin typeface="+mn-lt"/>
              </a:defRPr>
            </a:lvl3pPr>
            <a:lvl4pPr marL="576000" indent="-2880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7BAA1E"/>
              </a:buClr>
              <a:buFont typeface="Noto Sans" pitchFamily="34" charset="0"/>
              <a:buChar char="‒"/>
              <a:defRPr sz="1800">
                <a:solidFill>
                  <a:schemeClr val="tx1"/>
                </a:solidFill>
                <a:latin typeface="+mn-lt"/>
              </a:defRPr>
            </a:lvl4pPr>
            <a:lvl5pPr marL="864000" indent="-2880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Clr>
                <a:srgbClr val="7BAA1E"/>
              </a:buClr>
              <a:buFont typeface="Noto Sans" pitchFamily="34" charset="0"/>
              <a:buChar char="‒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620001"/>
            <a:ext cx="7920000" cy="4401387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750" dirty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612775" y="6300788"/>
            <a:ext cx="791845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2338" y="608013"/>
            <a:ext cx="125888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594000"/>
            <a:ext cx="6336264" cy="404728"/>
          </a:xfrm>
          <a:prstGeom prst="rect">
            <a:avLst/>
          </a:prstGeom>
        </p:spPr>
        <p:txBody>
          <a:bodyPr/>
          <a:lstStyle>
            <a:lvl1pPr algn="l">
              <a:defRPr sz="22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000" y="1620001"/>
            <a:ext cx="7920000" cy="3753215"/>
          </a:xfrm>
          <a:solidFill>
            <a:srgbClr val="FFCCFF"/>
          </a:solidFill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sz="1200" b="0" baseline="0">
                <a:solidFill>
                  <a:srgbClr val="FF00FF"/>
                </a:solidFill>
              </a:defRPr>
            </a:lvl1pPr>
            <a:lvl2pPr marL="0" indent="-288000"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Font typeface="Arial" pitchFamily="34" charset="0"/>
              <a:buChar char="•"/>
              <a:defRPr sz="1800" baseline="0">
                <a:solidFill>
                  <a:schemeClr val="tx1"/>
                </a:solidFill>
              </a:defRPr>
            </a:lvl2pPr>
            <a:lvl3pPr marL="288000" marR="0" indent="-57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7BAA1E"/>
              </a:buClr>
              <a:buSzTx/>
              <a:buFont typeface="Noto Sans" pitchFamily="34" charset="0"/>
              <a:buChar char="‒"/>
              <a:tabLst/>
              <a:defRPr sz="1800">
                <a:solidFill>
                  <a:schemeClr val="tx1"/>
                </a:solidFill>
              </a:defRPr>
            </a:lvl3pPr>
            <a:lvl4pPr marL="0" indent="0" algn="l">
              <a:spcBef>
                <a:spcPts val="0"/>
              </a:spcBef>
              <a:spcAft>
                <a:spcPts val="1200"/>
              </a:spcAft>
              <a:buNone/>
              <a:defRPr sz="1200" baseline="0">
                <a:solidFill>
                  <a:srgbClr val="FF00FF"/>
                </a:solidFill>
              </a:defRPr>
            </a:lvl4pPr>
            <a:lvl5pPr>
              <a:spcBef>
                <a:spcPts val="0"/>
              </a:spcBef>
              <a:spcAft>
                <a:spcPts val="1200"/>
              </a:spcAft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188" y="5516563"/>
            <a:ext cx="7921625" cy="504825"/>
          </a:xfrm>
        </p:spPr>
        <p:txBody>
          <a:bodyPr>
            <a:normAutofit/>
          </a:bodyPr>
          <a:lstStyle>
            <a:lvl1pPr>
              <a:defRPr sz="15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775" y="1584325"/>
            <a:ext cx="791845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Subheading style</a:t>
            </a:r>
          </a:p>
          <a:p>
            <a:pPr lvl="2"/>
            <a:r>
              <a:rPr lang="en-US" dirty="0" smtClean="0"/>
              <a:t>First </a:t>
            </a:r>
            <a:r>
              <a:rPr lang="en-US" dirty="0"/>
              <a:t>level bullet</a:t>
            </a:r>
          </a:p>
          <a:p>
            <a:pPr lvl="3"/>
            <a:r>
              <a:rPr lang="en-US" dirty="0"/>
              <a:t>Second level bullet</a:t>
            </a:r>
          </a:p>
          <a:p>
            <a:pPr lvl="4"/>
            <a:r>
              <a:rPr lang="en-US" dirty="0"/>
              <a:t>Third level bullet</a:t>
            </a:r>
          </a:p>
          <a:p>
            <a:pPr lvl="5"/>
            <a:r>
              <a:rPr lang="en-US" dirty="0"/>
              <a:t>Fourth level bullet</a:t>
            </a:r>
          </a:p>
          <a:p>
            <a:pPr lvl="6"/>
            <a:r>
              <a:rPr lang="en-US" dirty="0"/>
              <a:t>Fifth level bullet</a:t>
            </a:r>
          </a:p>
          <a:p>
            <a:pPr lvl="0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48488" y="6389688"/>
            <a:ext cx="1582737" cy="3651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>
                <a:solidFill>
                  <a:schemeClr val="tx2"/>
                </a:solidFill>
                <a:latin typeface="Noto Sans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2775" y="6389688"/>
            <a:ext cx="2895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75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6463" y="6389688"/>
            <a:ext cx="2133600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75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232714-8D43-4D74-8955-E5D8D11E98C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30" name="Title Placeholder 7"/>
          <p:cNvSpPr>
            <a:spLocks noGrp="1"/>
          </p:cNvSpPr>
          <p:nvPr>
            <p:ph type="title"/>
          </p:nvPr>
        </p:nvSpPr>
        <p:spPr bwMode="auto">
          <a:xfrm>
            <a:off x="611188" y="627063"/>
            <a:ext cx="640873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Noto Sans" pitchFamily="34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ts val="800"/>
        </a:spcBef>
        <a:spcAft>
          <a:spcPts val="800"/>
        </a:spcAft>
        <a:buFont typeface="Arial" charset="0"/>
        <a:defRPr lang="en-GB" b="1" kern="1200" dirty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110000"/>
        </a:lnSpc>
        <a:spcBef>
          <a:spcPct val="0"/>
        </a:spcBef>
        <a:spcAft>
          <a:spcPts val="1200"/>
        </a:spcAft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287338" algn="l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Clr>
          <a:schemeClr val="accent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574675" indent="-287338" algn="l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Clr>
          <a:schemeClr val="accent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863600" indent="-287338" algn="l" rtl="0" eaLnBrk="1" fontAlgn="base" hangingPunct="1">
        <a:lnSpc>
          <a:spcPct val="110000"/>
        </a:lnSpc>
        <a:spcBef>
          <a:spcPct val="0"/>
        </a:spcBef>
        <a:spcAft>
          <a:spcPts val="800"/>
        </a:spcAft>
        <a:buClr>
          <a:schemeClr val="accent2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52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40000" indent="-2880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Clr>
          <a:schemeClr val="accent2"/>
        </a:buClr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itle 1"/>
          <p:cNvSpPr>
            <a:spLocks noGrp="1"/>
          </p:cNvSpPr>
          <p:nvPr>
            <p:ph type="subTitle" idx="1"/>
          </p:nvPr>
        </p:nvSpPr>
        <p:spPr bwMode="auto">
          <a:xfrm>
            <a:off x="612775" y="2828924"/>
            <a:ext cx="6400800" cy="2112243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ct val="0"/>
              </a:spcAft>
            </a:pPr>
            <a:r>
              <a:rPr dirty="0" smtClean="0"/>
              <a:t>Ross Warwick, Institute for Fiscal Studies</a:t>
            </a:r>
          </a:p>
          <a:p>
            <a:pPr>
              <a:spcAft>
                <a:spcPct val="0"/>
              </a:spcAft>
            </a:pPr>
            <a:r>
              <a:rPr lang="en-GB" dirty="0" smtClean="0"/>
              <a:t>July 11</a:t>
            </a:r>
            <a:r>
              <a:rPr lang="en-GB" baseline="30000" dirty="0" smtClean="0"/>
              <a:t>th</a:t>
            </a:r>
            <a:r>
              <a:rPr lang="en-GB" dirty="0" smtClean="0"/>
              <a:t> 2018</a:t>
            </a:r>
          </a:p>
          <a:p>
            <a:pPr>
              <a:spcAft>
                <a:spcPct val="0"/>
              </a:spcAft>
            </a:pPr>
            <a:r>
              <a:rPr lang="en-GB" dirty="0" smtClean="0"/>
              <a:t>Lusaka, Zambia</a:t>
            </a:r>
          </a:p>
        </p:txBody>
      </p:sp>
      <p:sp>
        <p:nvSpPr>
          <p:cNvPr id="17411" name="Picture Placeholder 6"/>
          <p:cNvSpPr>
            <a:spLocks noGrp="1" noTextEdit="1"/>
          </p:cNvSpPr>
          <p:nvPr>
            <p:ph type="pic" sz="quarter" idx="10"/>
          </p:nvPr>
        </p:nvSpPr>
        <p:spPr bwMode="auto">
          <a:xfrm>
            <a:off x="611188" y="6102350"/>
            <a:ext cx="2376487" cy="395288"/>
          </a:xfrm>
        </p:spPr>
      </p:sp>
      <p:sp>
        <p:nvSpPr>
          <p:cNvPr id="17412" name="Picture Placeholder 3"/>
          <p:cNvSpPr>
            <a:spLocks noGrp="1" noTextEdit="1"/>
          </p:cNvSpPr>
          <p:nvPr>
            <p:ph type="pic" sz="quarter" idx="11"/>
          </p:nvPr>
        </p:nvSpPr>
        <p:spPr bwMode="auto">
          <a:xfrm>
            <a:off x="3492500" y="6102350"/>
            <a:ext cx="2376488" cy="395288"/>
          </a:xfrm>
        </p:spPr>
      </p:sp>
      <p:sp>
        <p:nvSpPr>
          <p:cNvPr id="17413" name="Title 4"/>
          <p:cNvSpPr>
            <a:spLocks noGrp="1"/>
          </p:cNvSpPr>
          <p:nvPr>
            <p:ph type="title"/>
          </p:nvPr>
        </p:nvSpPr>
        <p:spPr>
          <a:xfrm>
            <a:off x="611188" y="1638300"/>
            <a:ext cx="5616575" cy="711200"/>
          </a:xfrm>
        </p:spPr>
        <p:txBody>
          <a:bodyPr/>
          <a:lstStyle/>
          <a:p>
            <a:r>
              <a:rPr lang="en-GB" dirty="0" smtClean="0">
                <a:cs typeface="Noto Sans" pitchFamily="34" charset="0"/>
              </a:rPr>
              <a:t>Preferential VAT rates, cash transfers and redistribution</a:t>
            </a:r>
            <a:endParaRPr dirty="0" smtClean="0">
              <a:cs typeface="Noto Sans" pitchFamily="34" charset="0"/>
            </a:endParaRPr>
          </a:p>
        </p:txBody>
      </p:sp>
      <p:pic>
        <p:nvPicPr>
          <p:cNvPr id="6" name="Picture 5" descr="TAXDEV_PRIMARY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5869715"/>
            <a:ext cx="627282" cy="799373"/>
          </a:xfrm>
          <a:prstGeom prst="rect">
            <a:avLst/>
          </a:prstGeom>
        </p:spPr>
      </p:pic>
      <p:pic>
        <p:nvPicPr>
          <p:cNvPr id="7" name="Picture 6" descr="UK-AID-Standard-RGB.jpg"/>
          <p:cNvPicPr>
            <a:picLocks noChangeAspect="1"/>
          </p:cNvPicPr>
          <p:nvPr/>
        </p:nvPicPr>
        <p:blipFill>
          <a:blip r:embed="rId4" cstate="print"/>
          <a:srcRect t="6026"/>
          <a:stretch>
            <a:fillRect/>
          </a:stretch>
        </p:blipFill>
        <p:spPr>
          <a:xfrm>
            <a:off x="1979712" y="5805264"/>
            <a:ext cx="1008112" cy="1005036"/>
          </a:xfrm>
          <a:prstGeom prst="rect">
            <a:avLst/>
          </a:prstGeom>
        </p:spPr>
      </p:pic>
      <p:pic>
        <p:nvPicPr>
          <p:cNvPr id="8" name="Picture 2" descr="C:\Users\ross_w\AppData\Local\Temp\CEQ Institute Logo Englis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949280"/>
            <a:ext cx="2178958" cy="653687"/>
          </a:xfrm>
          <a:prstGeom prst="rect">
            <a:avLst/>
          </a:prstGeom>
          <a:noFill/>
        </p:spPr>
      </p:pic>
      <p:pic>
        <p:nvPicPr>
          <p:cNvPr id="9" name="Picture 3" descr="C:\Users\ross_w\AppData\Local\Temp\WBG_Horizontal-RG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6093296"/>
            <a:ext cx="2130184" cy="417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Existing cash transfers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Five of the six countries analysed have a cash transfer scheme</a:t>
            </a:r>
          </a:p>
          <a:p>
            <a:pPr lvl="2"/>
            <a:r>
              <a:rPr lang="en-GB" dirty="0" smtClean="0"/>
              <a:t>On average they are better targeted than VAT rates</a:t>
            </a:r>
          </a:p>
          <a:p>
            <a:pPr lvl="2">
              <a:buNone/>
            </a:pPr>
            <a:endParaRPr lang="en-GB" dirty="0" smtClean="0"/>
          </a:p>
          <a:p>
            <a:r>
              <a:rPr lang="en-GB" dirty="0" smtClean="0"/>
              <a:t>Compensation for a uniform VAT via these schemes would be tricky</a:t>
            </a:r>
          </a:p>
          <a:p>
            <a:pPr lvl="2"/>
            <a:r>
              <a:rPr lang="en-GB" dirty="0" smtClean="0"/>
              <a:t>They are relatively small and target subsets of vulnerable households</a:t>
            </a:r>
          </a:p>
          <a:p>
            <a:pPr lvl="2"/>
            <a:r>
              <a:rPr lang="en-GB" dirty="0" smtClean="0"/>
              <a:t>More generally, information and resource constraints make targeting mechanisms imperfect</a:t>
            </a:r>
          </a:p>
          <a:p>
            <a:pPr lvl="3">
              <a:buNone/>
            </a:pPr>
            <a:endParaRPr lang="en-GB" dirty="0" smtClean="0"/>
          </a:p>
          <a:p>
            <a:r>
              <a:rPr lang="en-GB" dirty="0" smtClean="0"/>
              <a:t>Thus, we consider what could be achieved using a Universal Basic Income (UBI) funded by 75% of the additional revenue raised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Distributional impact of uniform VAT and UBI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1188" y="5516563"/>
            <a:ext cx="7921625" cy="64874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Note: population ranked by consumable income per capita; cash amounts in annual 2011 USD PPP. Post-reform consumable income accounts for additional indirect tax paid on the UBI granted.</a:t>
            </a:r>
            <a:br>
              <a:rPr lang="en-GB" dirty="0" smtClean="0"/>
            </a:br>
            <a:r>
              <a:rPr lang="en-GB" dirty="0" smtClean="0"/>
              <a:t>Source: calculated using ETHTAX, GHATAX and CEQ/World Bank fiscal incidence analysis.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12775" y="1268760"/>
          <a:ext cx="7918450" cy="4104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7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Poverty reduction from uniform VAT and UBI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1188" y="5516563"/>
            <a:ext cx="7921625" cy="64874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Note: figures are based on consumable income per capita pre- and post-reform and account for additional indirect tax paid after receiving UBI.</a:t>
            </a:r>
            <a:br>
              <a:rPr lang="en-GB" dirty="0" smtClean="0"/>
            </a:br>
            <a:r>
              <a:rPr lang="en-GB" dirty="0" smtClean="0"/>
              <a:t>Source: calculated using ETHTAX, GHATAX and CEQ/World Bank fiscal incidence analysis.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Preferential VAT rates, cash transfers and redistribution</a:t>
            </a:r>
            <a:endParaRPr lang="en-GB" dirty="0"/>
          </a:p>
        </p:txBody>
      </p:sp>
      <p:sp>
        <p:nvSpPr>
          <p:cNvPr id="1028" name="AutoShape 4"/>
          <p:cNvSpPr>
            <a:spLocks noChangeAspect="1" noChangeArrowheads="1" noTextEdit="1"/>
          </p:cNvSpPr>
          <p:nvPr/>
        </p:nvSpPr>
        <p:spPr bwMode="auto">
          <a:xfrm>
            <a:off x="727075" y="1619250"/>
            <a:ext cx="768985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833438" y="1722438"/>
            <a:ext cx="7473950" cy="441325"/>
          </a:xfrm>
          <a:prstGeom prst="rect">
            <a:avLst/>
          </a:prstGeom>
          <a:solidFill>
            <a:srgbClr val="AFBC2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33438" y="2163763"/>
            <a:ext cx="1871663" cy="450850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705100" y="2163763"/>
            <a:ext cx="1870075" cy="450850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75175" y="2163763"/>
            <a:ext cx="1871663" cy="450850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446838" y="2163763"/>
            <a:ext cx="1860550" cy="450850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833438" y="2614613"/>
            <a:ext cx="1871663" cy="441325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705100" y="2614613"/>
            <a:ext cx="1870075" cy="441325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575175" y="2614613"/>
            <a:ext cx="1871663" cy="441325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6446838" y="2614613"/>
            <a:ext cx="1860550" cy="441325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833438" y="3055938"/>
            <a:ext cx="1871663" cy="441325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705100" y="3055938"/>
            <a:ext cx="1870075" cy="441325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575175" y="3055938"/>
            <a:ext cx="1871663" cy="441325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446838" y="3055938"/>
            <a:ext cx="1860550" cy="441325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833438" y="3497263"/>
            <a:ext cx="1871663" cy="439738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705100" y="3497263"/>
            <a:ext cx="1870075" cy="439738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4575175" y="3497263"/>
            <a:ext cx="1871663" cy="439738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6446838" y="3497263"/>
            <a:ext cx="1860550" cy="439738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833438" y="3937000"/>
            <a:ext cx="1871663" cy="450850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2705100" y="3937000"/>
            <a:ext cx="1870075" cy="450850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4575175" y="3937000"/>
            <a:ext cx="1871663" cy="450850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6446838" y="3937000"/>
            <a:ext cx="1860550" cy="450850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833438" y="4387850"/>
            <a:ext cx="1871663" cy="441325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auto">
          <a:xfrm>
            <a:off x="2705100" y="4387850"/>
            <a:ext cx="1870075" cy="441325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4575175" y="4387850"/>
            <a:ext cx="1871663" cy="441325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auto">
          <a:xfrm>
            <a:off x="6446838" y="4387850"/>
            <a:ext cx="1860550" cy="441325"/>
          </a:xfrm>
          <a:prstGeom prst="rect">
            <a:avLst/>
          </a:prstGeom>
          <a:solidFill>
            <a:srgbClr val="F2F4E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auto">
          <a:xfrm>
            <a:off x="833438" y="4829175"/>
            <a:ext cx="1871663" cy="441325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auto">
          <a:xfrm>
            <a:off x="2705100" y="4829175"/>
            <a:ext cx="1870075" cy="441325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auto">
          <a:xfrm>
            <a:off x="4575175" y="4829175"/>
            <a:ext cx="1871663" cy="441325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6446838" y="4829175"/>
            <a:ext cx="1860550" cy="441325"/>
          </a:xfrm>
          <a:prstGeom prst="rect">
            <a:avLst/>
          </a:prstGeom>
          <a:solidFill>
            <a:srgbClr val="E3E7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59" name="Rectangle 35"/>
          <p:cNvSpPr>
            <a:spLocks noChangeArrowheads="1"/>
          </p:cNvSpPr>
          <p:nvPr/>
        </p:nvSpPr>
        <p:spPr bwMode="auto">
          <a:xfrm>
            <a:off x="2705100" y="2151063"/>
            <a:ext cx="7938" cy="31321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auto">
          <a:xfrm>
            <a:off x="4575175" y="2151063"/>
            <a:ext cx="9525" cy="31321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1" name="Rectangle 37"/>
          <p:cNvSpPr>
            <a:spLocks noChangeArrowheads="1"/>
          </p:cNvSpPr>
          <p:nvPr/>
        </p:nvSpPr>
        <p:spPr bwMode="auto">
          <a:xfrm>
            <a:off x="6446838" y="2151063"/>
            <a:ext cx="7938" cy="31321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2" name="Rectangle 38"/>
          <p:cNvSpPr>
            <a:spLocks noChangeArrowheads="1"/>
          </p:cNvSpPr>
          <p:nvPr/>
        </p:nvSpPr>
        <p:spPr bwMode="auto">
          <a:xfrm>
            <a:off x="825500" y="2146300"/>
            <a:ext cx="7491413" cy="349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3" name="Rectangle 39"/>
          <p:cNvSpPr>
            <a:spLocks noChangeArrowheads="1"/>
          </p:cNvSpPr>
          <p:nvPr/>
        </p:nvSpPr>
        <p:spPr bwMode="auto">
          <a:xfrm>
            <a:off x="828675" y="2614613"/>
            <a:ext cx="7493000" cy="79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828675" y="3055938"/>
            <a:ext cx="7493000" cy="79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5" name="Rectangle 41"/>
          <p:cNvSpPr>
            <a:spLocks noChangeArrowheads="1"/>
          </p:cNvSpPr>
          <p:nvPr/>
        </p:nvSpPr>
        <p:spPr bwMode="auto">
          <a:xfrm>
            <a:off x="828675" y="3497263"/>
            <a:ext cx="7493000" cy="79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828675" y="3937000"/>
            <a:ext cx="74930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auto">
          <a:xfrm>
            <a:off x="828675" y="4387850"/>
            <a:ext cx="74930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8" name="Rectangle 44"/>
          <p:cNvSpPr>
            <a:spLocks noChangeArrowheads="1"/>
          </p:cNvSpPr>
          <p:nvPr/>
        </p:nvSpPr>
        <p:spPr bwMode="auto">
          <a:xfrm>
            <a:off x="828675" y="4829175"/>
            <a:ext cx="74930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69" name="Rectangle 45"/>
          <p:cNvSpPr>
            <a:spLocks noChangeArrowheads="1"/>
          </p:cNvSpPr>
          <p:nvPr/>
        </p:nvSpPr>
        <p:spPr bwMode="auto">
          <a:xfrm>
            <a:off x="833438" y="1717675"/>
            <a:ext cx="9525" cy="3565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8307388" y="1717675"/>
            <a:ext cx="9525" cy="3565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828675" y="1722438"/>
            <a:ext cx="7493000" cy="9525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828675" y="5270500"/>
            <a:ext cx="7493000" cy="793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auto">
          <a:xfrm>
            <a:off x="2697163" y="1792288"/>
            <a:ext cx="21034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Noto Sans" pitchFamily="34" charset="0"/>
                <a:cs typeface="Arial" pitchFamily="34" charset="0"/>
              </a:rPr>
              <a:t>Change in poverty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4711700" y="1792288"/>
            <a:ext cx="1428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Noto Sans" pitchFamily="34" charset="0"/>
                <a:cs typeface="Arial" pitchFamily="34" charset="0"/>
              </a:rPr>
              <a:t>headcount (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5" name="Rectangle 51"/>
          <p:cNvSpPr>
            <a:spLocks noChangeArrowheads="1"/>
          </p:cNvSpPr>
          <p:nvPr/>
        </p:nvSpPr>
        <p:spPr bwMode="auto">
          <a:xfrm>
            <a:off x="6007100" y="1792288"/>
            <a:ext cx="503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Noto Sans" pitchFamily="34" charset="0"/>
                <a:cs typeface="Arial" pitchFamily="34" charset="0"/>
              </a:rPr>
              <a:t>ppt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6" name="Rectangle 52"/>
          <p:cNvSpPr>
            <a:spLocks noChangeArrowheads="1"/>
          </p:cNvSpPr>
          <p:nvPr/>
        </p:nvSpPr>
        <p:spPr bwMode="auto">
          <a:xfrm>
            <a:off x="6365875" y="1792288"/>
            <a:ext cx="2159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Noto Sans" pitchFamily="34" charset="0"/>
                <a:cs typeface="Arial" pitchFamily="34" charset="0"/>
              </a:rPr>
              <a:t>)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7" name="Rectangle 53"/>
          <p:cNvSpPr>
            <a:spLocks noChangeArrowheads="1"/>
          </p:cNvSpPr>
          <p:nvPr/>
        </p:nvSpPr>
        <p:spPr bwMode="auto">
          <a:xfrm>
            <a:off x="1104900" y="2236788"/>
            <a:ext cx="96202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cs typeface="Arial" pitchFamily="34" charset="0"/>
              </a:rPr>
              <a:t>Poverty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8" name="Rectangle 54"/>
          <p:cNvSpPr>
            <a:spLocks noChangeArrowheads="1"/>
          </p:cNvSpPr>
          <p:nvPr/>
        </p:nvSpPr>
        <p:spPr bwMode="auto">
          <a:xfrm>
            <a:off x="1985963" y="2236788"/>
            <a:ext cx="5921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cs typeface="Arial" pitchFamily="34" charset="0"/>
              </a:rPr>
              <a:t>Line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auto">
          <a:xfrm>
            <a:off x="3370263" y="2236788"/>
            <a:ext cx="7381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cs typeface="Arial" pitchFamily="34" charset="0"/>
              </a:rPr>
              <a:t>$1.90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auto">
          <a:xfrm>
            <a:off x="5238750" y="2236788"/>
            <a:ext cx="6731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cs typeface="Arial" pitchFamily="34" charset="0"/>
              </a:rPr>
              <a:t>$3.20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1" name="Rectangle 57"/>
          <p:cNvSpPr>
            <a:spLocks noChangeArrowheads="1"/>
          </p:cNvSpPr>
          <p:nvPr/>
        </p:nvSpPr>
        <p:spPr bwMode="auto">
          <a:xfrm>
            <a:off x="7108825" y="2236788"/>
            <a:ext cx="67468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cs typeface="Arial" pitchFamily="34" charset="0"/>
              </a:rPr>
              <a:t>$5.50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>
            <a:off x="1357313" y="2679700"/>
            <a:ext cx="952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cs typeface="Arial" pitchFamily="34" charset="0"/>
              </a:rPr>
              <a:t>Ethiopia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3" name="Rectangle 59"/>
          <p:cNvSpPr>
            <a:spLocks noChangeArrowheads="1"/>
          </p:cNvSpPr>
          <p:nvPr/>
        </p:nvSpPr>
        <p:spPr bwMode="auto">
          <a:xfrm>
            <a:off x="3402013" y="2679700"/>
            <a:ext cx="1984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3473450" y="2679700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0.60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5307013" y="2679700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0.22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6" name="Rectangle 62"/>
          <p:cNvSpPr>
            <a:spLocks noChangeArrowheads="1"/>
          </p:cNvSpPr>
          <p:nvPr/>
        </p:nvSpPr>
        <p:spPr bwMode="auto">
          <a:xfrm>
            <a:off x="7177088" y="2679700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0.23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auto">
          <a:xfrm>
            <a:off x="1428750" y="3122613"/>
            <a:ext cx="7905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cs typeface="Arial" pitchFamily="34" charset="0"/>
              </a:rPr>
              <a:t>Ghana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8" name="Rectangle 64"/>
          <p:cNvSpPr>
            <a:spLocks noChangeArrowheads="1"/>
          </p:cNvSpPr>
          <p:nvPr/>
        </p:nvSpPr>
        <p:spPr bwMode="auto">
          <a:xfrm>
            <a:off x="3402013" y="3122613"/>
            <a:ext cx="1984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auto">
          <a:xfrm>
            <a:off x="3473450" y="3122613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0.71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5270500" y="3122613"/>
            <a:ext cx="1984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auto">
          <a:xfrm>
            <a:off x="5343525" y="3122613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0.56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auto">
          <a:xfrm>
            <a:off x="7177088" y="3122613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0.42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3" name="Rectangle 69"/>
          <p:cNvSpPr>
            <a:spLocks noChangeArrowheads="1"/>
          </p:cNvSpPr>
          <p:nvPr/>
        </p:nvSpPr>
        <p:spPr bwMode="auto">
          <a:xfrm>
            <a:off x="1365250" y="3567113"/>
            <a:ext cx="9350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cs typeface="Arial" pitchFamily="34" charset="0"/>
              </a:rPr>
              <a:t>Senegal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4" name="Rectangle 70"/>
          <p:cNvSpPr>
            <a:spLocks noChangeArrowheads="1"/>
          </p:cNvSpPr>
          <p:nvPr/>
        </p:nvSpPr>
        <p:spPr bwMode="auto">
          <a:xfrm>
            <a:off x="3402013" y="3567113"/>
            <a:ext cx="1984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5" name="Rectangle 71"/>
          <p:cNvSpPr>
            <a:spLocks noChangeArrowheads="1"/>
          </p:cNvSpPr>
          <p:nvPr/>
        </p:nvSpPr>
        <p:spPr bwMode="auto">
          <a:xfrm>
            <a:off x="3473450" y="3567113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0.45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6" name="Rectangle 72"/>
          <p:cNvSpPr>
            <a:spLocks noChangeArrowheads="1"/>
          </p:cNvSpPr>
          <p:nvPr/>
        </p:nvSpPr>
        <p:spPr bwMode="auto">
          <a:xfrm>
            <a:off x="5307013" y="3567113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0.19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7177088" y="3567113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0.20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8" name="Rectangle 74"/>
          <p:cNvSpPr>
            <a:spLocks noChangeArrowheads="1"/>
          </p:cNvSpPr>
          <p:nvPr/>
        </p:nvSpPr>
        <p:spPr bwMode="auto">
          <a:xfrm>
            <a:off x="1311275" y="4010025"/>
            <a:ext cx="10509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cs typeface="Arial" pitchFamily="34" charset="0"/>
              </a:rPr>
              <a:t>Sri Lanka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3402013" y="4010025"/>
            <a:ext cx="1984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0" name="Rectangle 76"/>
          <p:cNvSpPr>
            <a:spLocks noChangeArrowheads="1"/>
          </p:cNvSpPr>
          <p:nvPr/>
        </p:nvSpPr>
        <p:spPr bwMode="auto">
          <a:xfrm>
            <a:off x="3473450" y="4010025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0.16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1" name="Rectangle 77"/>
          <p:cNvSpPr>
            <a:spLocks noChangeArrowheads="1"/>
          </p:cNvSpPr>
          <p:nvPr/>
        </p:nvSpPr>
        <p:spPr bwMode="auto">
          <a:xfrm>
            <a:off x="5270500" y="4010025"/>
            <a:ext cx="1984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2" name="Rectangle 78"/>
          <p:cNvSpPr>
            <a:spLocks noChangeArrowheads="1"/>
          </p:cNvSpPr>
          <p:nvPr/>
        </p:nvSpPr>
        <p:spPr bwMode="auto">
          <a:xfrm>
            <a:off x="5343525" y="4010025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0.17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3" name="Rectangle 79"/>
          <p:cNvSpPr>
            <a:spLocks noChangeArrowheads="1"/>
          </p:cNvSpPr>
          <p:nvPr/>
        </p:nvSpPr>
        <p:spPr bwMode="auto">
          <a:xfrm>
            <a:off x="7177088" y="4010025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0.26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1347788" y="4454525"/>
            <a:ext cx="9699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cs typeface="Arial" pitchFamily="34" charset="0"/>
              </a:rPr>
              <a:t>Vietnam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>
            <a:off x="3402013" y="4454525"/>
            <a:ext cx="1984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6" name="Rectangle 82"/>
          <p:cNvSpPr>
            <a:spLocks noChangeArrowheads="1"/>
          </p:cNvSpPr>
          <p:nvPr/>
        </p:nvSpPr>
        <p:spPr bwMode="auto">
          <a:xfrm>
            <a:off x="3473450" y="4454525"/>
            <a:ext cx="539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0.22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7" name="Rectangle 83"/>
          <p:cNvSpPr>
            <a:spLocks noChangeArrowheads="1"/>
          </p:cNvSpPr>
          <p:nvPr/>
        </p:nvSpPr>
        <p:spPr bwMode="auto">
          <a:xfrm>
            <a:off x="5270500" y="4454525"/>
            <a:ext cx="198438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8" name="Rectangle 84"/>
          <p:cNvSpPr>
            <a:spLocks noChangeArrowheads="1"/>
          </p:cNvSpPr>
          <p:nvPr/>
        </p:nvSpPr>
        <p:spPr bwMode="auto">
          <a:xfrm>
            <a:off x="5343525" y="4454525"/>
            <a:ext cx="539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0.22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9" name="Rectangle 85"/>
          <p:cNvSpPr>
            <a:spLocks noChangeArrowheads="1"/>
          </p:cNvSpPr>
          <p:nvPr/>
        </p:nvSpPr>
        <p:spPr bwMode="auto">
          <a:xfrm>
            <a:off x="7177088" y="4454525"/>
            <a:ext cx="539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0.08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0" name="Rectangle 86"/>
          <p:cNvSpPr>
            <a:spLocks noChangeArrowheads="1"/>
          </p:cNvSpPr>
          <p:nvPr/>
        </p:nvSpPr>
        <p:spPr bwMode="auto">
          <a:xfrm>
            <a:off x="1392238" y="4897438"/>
            <a:ext cx="8810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Noto Sans" pitchFamily="34" charset="0"/>
                <a:cs typeface="Arial" pitchFamily="34" charset="0"/>
              </a:rPr>
              <a:t>Zambia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1" name="Rectangle 87"/>
          <p:cNvSpPr>
            <a:spLocks noChangeArrowheads="1"/>
          </p:cNvSpPr>
          <p:nvPr/>
        </p:nvSpPr>
        <p:spPr bwMode="auto">
          <a:xfrm>
            <a:off x="3402013" y="4897438"/>
            <a:ext cx="1984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-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2" name="Rectangle 88"/>
          <p:cNvSpPr>
            <a:spLocks noChangeArrowheads="1"/>
          </p:cNvSpPr>
          <p:nvPr/>
        </p:nvSpPr>
        <p:spPr bwMode="auto">
          <a:xfrm>
            <a:off x="3473450" y="4897438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0.19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3" name="Rectangle 89"/>
          <p:cNvSpPr>
            <a:spLocks noChangeArrowheads="1"/>
          </p:cNvSpPr>
          <p:nvPr/>
        </p:nvSpPr>
        <p:spPr bwMode="auto">
          <a:xfrm>
            <a:off x="5307013" y="4897438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0.41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4" name="Rectangle 90"/>
          <p:cNvSpPr>
            <a:spLocks noChangeArrowheads="1"/>
          </p:cNvSpPr>
          <p:nvPr/>
        </p:nvSpPr>
        <p:spPr bwMode="auto">
          <a:xfrm>
            <a:off x="7177088" y="4897438"/>
            <a:ext cx="539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Noto Sans" pitchFamily="34" charset="0"/>
                <a:cs typeface="Arial" pitchFamily="34" charset="0"/>
              </a:rPr>
              <a:t>0.23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3" grpId="0"/>
      <p:bldP spid="1084" grpId="0"/>
      <p:bldP spid="1085" grpId="0"/>
      <p:bldP spid="1086" grpId="0"/>
      <p:bldP spid="1088" grpId="0"/>
      <p:bldP spid="1089" grpId="0"/>
      <p:bldP spid="1090" grpId="0"/>
      <p:bldP spid="1091" grpId="0"/>
      <p:bldP spid="1092" grpId="0"/>
      <p:bldP spid="1094" grpId="0"/>
      <p:bldP spid="1095" grpId="0"/>
      <p:bldP spid="1096" grpId="0"/>
      <p:bldP spid="1097" grpId="0"/>
      <p:bldP spid="1099" grpId="0"/>
      <p:bldP spid="1100" grpId="0"/>
      <p:bldP spid="1101" grpId="0"/>
      <p:bldP spid="1102" grpId="0"/>
      <p:bldP spid="1103" grpId="0"/>
      <p:bldP spid="1105" grpId="0"/>
      <p:bldP spid="1106" grpId="0"/>
      <p:bldP spid="1107" grpId="0"/>
      <p:bldP spid="1108" grpId="0"/>
      <p:bldP spid="1109" grpId="0"/>
      <p:bldP spid="1111" grpId="0"/>
      <p:bldP spid="1112" grpId="0"/>
      <p:bldP spid="1113" grpId="0"/>
      <p:bldP spid="11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on inequality of uniform VAT and UBI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12773" y="1619250"/>
          <a:ext cx="7847658" cy="37539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15886"/>
                <a:gridCol w="2615886"/>
                <a:gridCol w="2615886"/>
              </a:tblGrid>
              <a:tr h="469246">
                <a:tc gridSpan="3"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Change in measures of inequality</a:t>
                      </a:r>
                      <a:endParaRPr lang="en-GB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/>
                </a:tc>
              </a:tr>
              <a:tr h="469246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Measure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/>
                        <a:t>Gini</a:t>
                      </a:r>
                      <a:r>
                        <a:rPr lang="en-GB" b="1" dirty="0" smtClean="0"/>
                        <a:t> Index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90/10 Ratio</a:t>
                      </a:r>
                      <a:endParaRPr lang="en-GB" b="1" dirty="0"/>
                    </a:p>
                  </a:txBody>
                  <a:tcPr anchor="ctr"/>
                </a:tc>
              </a:tr>
              <a:tr h="46924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Ethiopia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-0.31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-0.07</a:t>
                      </a:r>
                      <a:endParaRPr lang="en-GB" dirty="0"/>
                    </a:p>
                  </a:txBody>
                  <a:tcPr marL="68580" marR="68580" marT="0" marB="0" anchor="ctr"/>
                </a:tc>
              </a:tr>
              <a:tr h="46924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Ghana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-0.58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-0.46</a:t>
                      </a:r>
                      <a:endParaRPr lang="en-GB" dirty="0"/>
                    </a:p>
                  </a:txBody>
                  <a:tcPr marL="68580" marR="68580" marT="0" marB="0" anchor="ctr"/>
                </a:tc>
              </a:tr>
              <a:tr h="46924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Senegal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-0.73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-0.22</a:t>
                      </a:r>
                      <a:endParaRPr lang="en-GB" dirty="0"/>
                    </a:p>
                  </a:txBody>
                  <a:tcPr marL="68580" marR="68580" marT="0" marB="0" anchor="ctr"/>
                </a:tc>
              </a:tr>
              <a:tr h="46924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Sri Lanka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-0.16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-0.07</a:t>
                      </a:r>
                      <a:endParaRPr lang="en-GB" dirty="0"/>
                    </a:p>
                  </a:txBody>
                  <a:tcPr marL="68580" marR="68580" marT="0" marB="0" anchor="ctr"/>
                </a:tc>
              </a:tr>
              <a:tr h="46924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Vietnam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-0.23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-0.10</a:t>
                      </a:r>
                      <a:endParaRPr lang="en-GB" dirty="0"/>
                    </a:p>
                  </a:txBody>
                  <a:tcPr marL="68580" marR="68580" marT="0" marB="0" anchor="ctr"/>
                </a:tc>
              </a:tr>
              <a:tr h="46924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Zambia</a:t>
                      </a:r>
                      <a:endParaRPr lang="en-GB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-0.60</a:t>
                      </a:r>
                      <a:endParaRPr lang="en-GB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-1.47</a:t>
                      </a:r>
                      <a:endParaRPr lang="en-GB" dirty="0"/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11188" y="5516563"/>
            <a:ext cx="7921625" cy="64874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Note: figures are based on consumable income per capita pre- and post-reform and account for additional indirect tax paid after receiving UBI.</a:t>
            </a:r>
            <a:br>
              <a:rPr lang="en-GB" dirty="0" smtClean="0"/>
            </a:br>
            <a:r>
              <a:rPr lang="en-GB" dirty="0" smtClean="0"/>
              <a:t>Source: calculated using ETHTAX, GHATAX and CEQ/World Bank fiscal incidence analysis.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Preferential VAT rates are not well targeted towards low-consumption households</a:t>
            </a:r>
          </a:p>
          <a:p>
            <a:pPr lvl="2"/>
            <a:r>
              <a:rPr lang="en-GB" dirty="0" smtClean="0"/>
              <a:t>Even an untargeted cash transfer is considerably more progressive</a:t>
            </a:r>
          </a:p>
          <a:p>
            <a:r>
              <a:rPr lang="en-GB" dirty="0" smtClean="0"/>
              <a:t>This doesn’t make the simulated reform a policy prescription</a:t>
            </a:r>
          </a:p>
          <a:p>
            <a:pPr lvl="2"/>
            <a:r>
              <a:rPr lang="en-GB" dirty="0" smtClean="0"/>
              <a:t>We don’t fully understand:</a:t>
            </a:r>
          </a:p>
          <a:p>
            <a:pPr lvl="3"/>
            <a:r>
              <a:rPr lang="en-GB" dirty="0" smtClean="0"/>
              <a:t>The potential broader impacts of unconditional incomes</a:t>
            </a:r>
          </a:p>
          <a:p>
            <a:pPr lvl="3"/>
            <a:r>
              <a:rPr lang="en-GB" dirty="0" smtClean="0"/>
              <a:t>Issues of VAT design in LMICs e.g. how does informal sector affect incidence and the efficiency case for rate differentiation?</a:t>
            </a:r>
          </a:p>
          <a:p>
            <a:pPr lvl="2"/>
            <a:r>
              <a:rPr lang="en-GB" dirty="0" smtClean="0"/>
              <a:t>Existing cash transfer schemes or other more targeted forms of compensation would be even more redistributive</a:t>
            </a:r>
          </a:p>
          <a:p>
            <a:pPr lvl="2"/>
            <a:r>
              <a:rPr lang="en-GB" dirty="0" smtClean="0"/>
              <a:t>And of course there are political and practical dimensions to consider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Institute for Fiscal Studies (IFS)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IFS is an independent microeconomic research institute </a:t>
            </a:r>
            <a:r>
              <a:rPr lang="en-GB" dirty="0" smtClean="0"/>
              <a:t>in </a:t>
            </a:r>
            <a:r>
              <a:rPr lang="en-GB" dirty="0" smtClean="0"/>
              <a:t>London</a:t>
            </a:r>
          </a:p>
          <a:p>
            <a:pPr lvl="2"/>
            <a:r>
              <a:rPr lang="en-GB" dirty="0" smtClean="0"/>
              <a:t>Broad research remit from tax to human capital and consumer behaviour to development policy</a:t>
            </a:r>
          </a:p>
          <a:p>
            <a:pPr lvl="2"/>
            <a:r>
              <a:rPr lang="en-GB" dirty="0" smtClean="0"/>
              <a:t>Conducts both policy-focused and more academic research</a:t>
            </a:r>
          </a:p>
          <a:p>
            <a:pPr lvl="2">
              <a:buNone/>
            </a:pPr>
            <a:endParaRPr lang="en-GB" dirty="0" smtClean="0"/>
          </a:p>
          <a:p>
            <a:r>
              <a:rPr lang="en-GB" dirty="0" smtClean="0"/>
              <a:t>Tax and benefit policy in </a:t>
            </a:r>
            <a:r>
              <a:rPr lang="en-GB" dirty="0" smtClean="0"/>
              <a:t>LMICs is </a:t>
            </a:r>
            <a:r>
              <a:rPr lang="en-GB" dirty="0" smtClean="0"/>
              <a:t>a growing part of </a:t>
            </a:r>
            <a:r>
              <a:rPr lang="en-GB" dirty="0" smtClean="0"/>
              <a:t>research </a:t>
            </a:r>
            <a:r>
              <a:rPr lang="en-GB" dirty="0" smtClean="0"/>
              <a:t>portfolio</a:t>
            </a:r>
          </a:p>
          <a:p>
            <a:pPr lvl="2"/>
            <a:r>
              <a:rPr lang="en-GB" dirty="0" err="1" smtClean="0"/>
              <a:t>DfID</a:t>
            </a:r>
            <a:r>
              <a:rPr lang="en-GB" dirty="0" smtClean="0"/>
              <a:t>-funded Centre for Tax Analysis in Developing Countries (TAXDEV) founded in 2016 and combines policy-relevant research with demand-led analysis and capacity building with partners</a:t>
            </a:r>
          </a:p>
          <a:p>
            <a:pPr lvl="2"/>
            <a:r>
              <a:rPr lang="en-GB" dirty="0" smtClean="0"/>
              <a:t>TAXDEV involves close partnership with </a:t>
            </a:r>
            <a:r>
              <a:rPr lang="en-GB" dirty="0" smtClean="0"/>
              <a:t>finance ministries and revenue authorities </a:t>
            </a:r>
            <a:r>
              <a:rPr lang="en-GB" dirty="0" smtClean="0"/>
              <a:t>in </a:t>
            </a:r>
            <a:r>
              <a:rPr lang="en-GB" dirty="0" smtClean="0"/>
              <a:t>Ghana and Ethiopia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Preferential rates of VAT are a common feature of tax systems across the world</a:t>
            </a:r>
          </a:p>
          <a:p>
            <a:pPr lvl="2"/>
            <a:r>
              <a:rPr lang="en-GB" dirty="0" smtClean="0"/>
              <a:t>These take the form of reduced rates and VAT exemptions</a:t>
            </a:r>
          </a:p>
          <a:p>
            <a:pPr lvl="2"/>
            <a:r>
              <a:rPr lang="en-GB" dirty="0" smtClean="0"/>
              <a:t>Why do these exist?</a:t>
            </a:r>
          </a:p>
          <a:p>
            <a:pPr marL="630900" lvl="3" indent="-342900">
              <a:buFont typeface="+mj-lt"/>
              <a:buAutoNum type="arabicPeriod"/>
            </a:pPr>
            <a:r>
              <a:rPr lang="en-GB" dirty="0" smtClean="0"/>
              <a:t>To enhance economic efficiency (e.g. locally produced food)</a:t>
            </a:r>
          </a:p>
          <a:p>
            <a:pPr marL="918900" lvl="4" indent="-342900"/>
            <a:r>
              <a:rPr lang="en-GB" dirty="0" smtClean="0"/>
              <a:t>Little </a:t>
            </a:r>
            <a:r>
              <a:rPr lang="en-GB" dirty="0" smtClean="0"/>
              <a:t>empirical evidence </a:t>
            </a:r>
            <a:r>
              <a:rPr lang="en-GB" dirty="0" smtClean="0"/>
              <a:t>on </a:t>
            </a:r>
            <a:r>
              <a:rPr lang="en-GB" dirty="0" smtClean="0"/>
              <a:t>the role of this in LMICs</a:t>
            </a:r>
            <a:endParaRPr lang="en-GB" dirty="0" smtClean="0"/>
          </a:p>
          <a:p>
            <a:pPr marL="630900" lvl="3" indent="-342900">
              <a:buFont typeface="+mj-lt"/>
              <a:buAutoNum type="arabicPeriod"/>
            </a:pPr>
            <a:r>
              <a:rPr lang="en-GB" dirty="0" smtClean="0"/>
              <a:t>For administrative reasons (e.g. financial services)</a:t>
            </a:r>
          </a:p>
          <a:p>
            <a:pPr marL="918900" lvl="4" indent="-342900"/>
            <a:r>
              <a:rPr lang="en-GB" dirty="0" smtClean="0"/>
              <a:t>Consensus </a:t>
            </a:r>
            <a:r>
              <a:rPr lang="en-GB" dirty="0" smtClean="0"/>
              <a:t>is that these make </a:t>
            </a:r>
            <a:r>
              <a:rPr lang="en-GB" dirty="0" smtClean="0"/>
              <a:t>sense in specific cases</a:t>
            </a:r>
          </a:p>
          <a:p>
            <a:pPr marL="918900" lvl="4" indent="-342900"/>
            <a:r>
              <a:rPr lang="en-GB" dirty="0" smtClean="0"/>
              <a:t>But i</a:t>
            </a:r>
            <a:r>
              <a:rPr lang="en-GB" dirty="0" smtClean="0"/>
              <a:t>n general, deviations from a uniform VAT likely increase admin costs due to policing product boundaries, allocating inputs to outputs and providing cash refunds, for example</a:t>
            </a:r>
            <a:endParaRPr lang="en-GB" dirty="0" smtClean="0"/>
          </a:p>
          <a:p>
            <a:pPr marL="918900" lvl="4" indent="-342900"/>
            <a:endParaRPr lang="en-GB" dirty="0" smtClean="0"/>
          </a:p>
          <a:p>
            <a:pPr lvl="2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>
              <a:buFont typeface="+mj-lt"/>
              <a:buAutoNum type="arabicPeriod" startAt="3"/>
            </a:pPr>
            <a:r>
              <a:rPr lang="en-GB" dirty="0" smtClean="0"/>
              <a:t>To ease the tax burden on certain groups i.e. for redistributive reasons (e.g. kerosene</a:t>
            </a:r>
            <a:r>
              <a:rPr lang="en-GB" dirty="0" smtClean="0"/>
              <a:t>)</a:t>
            </a:r>
            <a:endParaRPr lang="en-GB" dirty="0" smtClean="0"/>
          </a:p>
          <a:p>
            <a:r>
              <a:rPr lang="en-GB" dirty="0" smtClean="0"/>
              <a:t>Are </a:t>
            </a:r>
            <a:r>
              <a:rPr lang="en-GB" dirty="0" smtClean="0"/>
              <a:t>VAT rates an </a:t>
            </a:r>
            <a:r>
              <a:rPr lang="en-GB" dirty="0" smtClean="0"/>
              <a:t>effective way </a:t>
            </a:r>
            <a:r>
              <a:rPr lang="en-GB" dirty="0" smtClean="0"/>
              <a:t>of supporting poor households in LMICs?</a:t>
            </a:r>
          </a:p>
          <a:p>
            <a:pPr lvl="2"/>
            <a:r>
              <a:rPr lang="en-GB" dirty="0" smtClean="0"/>
              <a:t>This issue has been researched in HICs before but LMICs:</a:t>
            </a:r>
          </a:p>
          <a:p>
            <a:pPr lvl="3"/>
            <a:r>
              <a:rPr lang="en-GB" dirty="0" smtClean="0"/>
              <a:t>Have notably different VAT structures and consumption patterns</a:t>
            </a:r>
          </a:p>
          <a:p>
            <a:pPr lvl="3"/>
            <a:r>
              <a:rPr lang="en-GB" dirty="0" smtClean="0"/>
              <a:t>Lack sophisticated direct tax and benefit systems</a:t>
            </a:r>
          </a:p>
          <a:p>
            <a:pPr lvl="2"/>
            <a:r>
              <a:rPr lang="en-GB" dirty="0" smtClean="0"/>
              <a:t>We use microsimulation models in Ethiopia, Ghana, Senegal, Sri Lanka, Vietnam and Zambia to investigate this </a:t>
            </a:r>
            <a:r>
              <a:rPr lang="en-GB" dirty="0" smtClean="0"/>
              <a:t>empirically by:</a:t>
            </a:r>
            <a:endParaRPr lang="en-GB" dirty="0" smtClean="0"/>
          </a:p>
          <a:p>
            <a:pPr lvl="3"/>
            <a:r>
              <a:rPr lang="en-GB" dirty="0" smtClean="0"/>
              <a:t>E</a:t>
            </a:r>
            <a:r>
              <a:rPr lang="en-GB" dirty="0" smtClean="0"/>
              <a:t>stimating </a:t>
            </a:r>
            <a:r>
              <a:rPr lang="en-GB" dirty="0" smtClean="0"/>
              <a:t>the </a:t>
            </a:r>
            <a:r>
              <a:rPr lang="en-GB" dirty="0" smtClean="0"/>
              <a:t>impact </a:t>
            </a:r>
            <a:r>
              <a:rPr lang="en-GB" dirty="0" smtClean="0"/>
              <a:t>of existing </a:t>
            </a:r>
            <a:r>
              <a:rPr lang="en-GB" dirty="0" smtClean="0"/>
              <a:t>preferential VAT rates on revenues and households (except those </a:t>
            </a:r>
            <a:r>
              <a:rPr lang="en-GB" dirty="0" smtClean="0"/>
              <a:t>in place for administrative reasons</a:t>
            </a:r>
            <a:r>
              <a:rPr lang="en-GB" dirty="0" smtClean="0"/>
              <a:t>)</a:t>
            </a:r>
            <a:endParaRPr lang="en-GB" dirty="0" smtClean="0"/>
          </a:p>
          <a:p>
            <a:pPr lvl="3"/>
            <a:r>
              <a:rPr lang="en-GB" dirty="0" smtClean="0"/>
              <a:t>Contrasting these </a:t>
            </a:r>
            <a:r>
              <a:rPr lang="en-GB" dirty="0" smtClean="0"/>
              <a:t>with existing cash transfer programmes and a hypothetical flat transfer funded by a broader VAT</a:t>
            </a:r>
          </a:p>
          <a:p>
            <a:pPr lvl="2"/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</a:p>
          <a:p>
            <a:pPr lvl="2"/>
            <a:r>
              <a:rPr lang="en-GB" dirty="0" smtClean="0"/>
              <a:t>The main data source is high quality household survey data in each country</a:t>
            </a:r>
          </a:p>
          <a:p>
            <a:pPr lvl="3"/>
            <a:r>
              <a:rPr lang="en-GB" dirty="0" smtClean="0"/>
              <a:t>E.g. Zambian Living Conditions Monitoring Survey 2015</a:t>
            </a:r>
          </a:p>
          <a:p>
            <a:pPr lvl="2"/>
            <a:r>
              <a:rPr lang="en-GB" dirty="0" smtClean="0"/>
              <a:t>Combine this with budget data and input-output tables or Social Accounting Matrices in each country</a:t>
            </a:r>
          </a:p>
          <a:p>
            <a:pPr lvl="3"/>
            <a:r>
              <a:rPr lang="en-GB" dirty="0" smtClean="0"/>
              <a:t>Generally these are older than the survey data</a:t>
            </a:r>
          </a:p>
          <a:p>
            <a:pPr lvl="2"/>
            <a:r>
              <a:rPr lang="en-GB" dirty="0" smtClean="0"/>
              <a:t>We do not have the data to model informality at the individual level</a:t>
            </a:r>
          </a:p>
          <a:p>
            <a:pPr lvl="2"/>
            <a:r>
              <a:rPr lang="en-GB" dirty="0" smtClean="0"/>
              <a:t>The household survey data in Senegal, Sri Lanka and Zambia </a:t>
            </a:r>
            <a:r>
              <a:rPr lang="en-GB" dirty="0" err="1" smtClean="0"/>
              <a:t>underrecords</a:t>
            </a:r>
            <a:r>
              <a:rPr lang="en-GB" dirty="0" smtClean="0"/>
              <a:t> total consumption – absolute values are likely understated as a result</a:t>
            </a:r>
          </a:p>
          <a:p>
            <a:pPr lvl="2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Key points</a:t>
            </a:r>
          </a:p>
          <a:p>
            <a:pPr lvl="2"/>
            <a:r>
              <a:rPr lang="en-GB" dirty="0" smtClean="0"/>
              <a:t>We use microsimulation methods and a consistent methodology to conduct analysis of distributional impacts and on poverty/inequality</a:t>
            </a:r>
          </a:p>
          <a:p>
            <a:pPr lvl="2"/>
            <a:r>
              <a:rPr lang="en-GB" dirty="0" smtClean="0"/>
              <a:t>Average level of informality and non-compliance calculated at an aggregate level in each country</a:t>
            </a:r>
          </a:p>
          <a:p>
            <a:pPr lvl="2"/>
            <a:r>
              <a:rPr lang="en-GB" dirty="0" smtClean="0"/>
              <a:t>Welfare measure includes monetary consumption and home production, net of indirect taxes plus subsidies</a:t>
            </a:r>
          </a:p>
          <a:p>
            <a:pPr lvl="2"/>
            <a:r>
              <a:rPr lang="en-GB" dirty="0" smtClean="0"/>
              <a:t>The impact of VAT exemptions on consumer prices estimates using a price-shifting model</a:t>
            </a:r>
          </a:p>
          <a:p>
            <a:pPr lvl="3"/>
            <a:r>
              <a:rPr lang="en-GB" dirty="0" smtClean="0"/>
              <a:t>Assume full incidence of VAT on prices</a:t>
            </a:r>
          </a:p>
          <a:p>
            <a:pPr lvl="3"/>
            <a:r>
              <a:rPr lang="en-GB" dirty="0" smtClean="0"/>
              <a:t>No behavioural response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impact of existing preferential VAT rates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They are expensive</a:t>
            </a:r>
          </a:p>
          <a:p>
            <a:pPr lvl="2"/>
            <a:r>
              <a:rPr lang="en-GB" dirty="0" smtClean="0"/>
              <a:t>Cost relative to VAT revenue ranges from 25% in Ethiopia to 44% in Sri Lanka</a:t>
            </a:r>
          </a:p>
          <a:p>
            <a:pPr lvl="2"/>
            <a:r>
              <a:rPr lang="en-GB" dirty="0" smtClean="0"/>
              <a:t>Variation driven by specifics of existing VAT rules</a:t>
            </a:r>
          </a:p>
          <a:p>
            <a:pPr lvl="2">
              <a:buNone/>
            </a:pPr>
            <a:endParaRPr lang="en-GB" dirty="0" smtClean="0"/>
          </a:p>
          <a:p>
            <a:r>
              <a:rPr lang="en-GB" dirty="0" smtClean="0"/>
              <a:t>They are poverty-reducing</a:t>
            </a:r>
          </a:p>
          <a:p>
            <a:pPr lvl="2"/>
            <a:r>
              <a:rPr lang="en-GB" dirty="0" smtClean="0"/>
              <a:t>A uniform VAT without compensation would increase all measures of poverty in all countries</a:t>
            </a:r>
          </a:p>
          <a:p>
            <a:pPr lvl="2"/>
            <a:r>
              <a:rPr lang="en-GB" dirty="0" smtClean="0"/>
              <a:t>Some estimated effects are large – 2.4pp in Senegal at the lowest line</a:t>
            </a:r>
          </a:p>
          <a:p>
            <a:pPr lvl="2">
              <a:buNone/>
            </a:pPr>
            <a:endParaRPr lang="en-GB" dirty="0" smtClean="0"/>
          </a:p>
          <a:p>
            <a:r>
              <a:rPr lang="en-GB" dirty="0" smtClean="0"/>
              <a:t>How well targeted are they?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Preferential VAT rates, cash transfers and redistribution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Ghana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Note: population ranked by consumable income per capita; cash amounts in annual 2011 USD PPP.</a:t>
            </a:r>
            <a:br>
              <a:rPr lang="en-GB" dirty="0" smtClean="0"/>
            </a:br>
            <a:r>
              <a:rPr lang="en-GB" dirty="0" smtClean="0"/>
              <a:t>Source: calculated using GHATAX.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612775" y="1124744"/>
          <a:ext cx="7918450" cy="4248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18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Zambia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Note: population ranked by consumable income per capita; cash amounts in annual 2011 USD PPP.</a:t>
            </a:r>
            <a:br>
              <a:rPr lang="en-GB" dirty="0" smtClean="0"/>
            </a:br>
            <a:r>
              <a:rPr lang="en-GB" dirty="0" smtClean="0"/>
              <a:t>Source: calculated using CEQ/World Bank fiscal incidence analysis.</a:t>
            </a:r>
          </a:p>
          <a:p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Institute for Fiscal Studies  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Preferential VAT rates, cash transfers and redistribution</a:t>
            </a:r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11560" y="1124744"/>
          <a:ext cx="7918450" cy="42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S Powerpoint Template">
  <a:themeElements>
    <a:clrScheme name="Custom 1">
      <a:dk1>
        <a:srgbClr val="333333"/>
      </a:dk1>
      <a:lt1>
        <a:sysClr val="window" lastClr="FFFFFF"/>
      </a:lt1>
      <a:dk2>
        <a:srgbClr val="336750"/>
      </a:dk2>
      <a:lt2>
        <a:srgbClr val="AFBC21"/>
      </a:lt2>
      <a:accent1>
        <a:srgbClr val="336750"/>
      </a:accent1>
      <a:accent2>
        <a:srgbClr val="AFBC21"/>
      </a:accent2>
      <a:accent3>
        <a:srgbClr val="D4D00E"/>
      </a:accent3>
      <a:accent4>
        <a:srgbClr val="93A445"/>
      </a:accent4>
      <a:accent5>
        <a:srgbClr val="B3B3B3"/>
      </a:accent5>
      <a:accent6>
        <a:srgbClr val="93A445"/>
      </a:accent6>
      <a:hlink>
        <a:srgbClr val="93A445"/>
      </a:hlink>
      <a:folHlink>
        <a:srgbClr val="D4D00E"/>
      </a:folHlink>
    </a:clrScheme>
    <a:fontScheme name="IFS report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ey 1">
      <a:srgbClr val="333333"/>
    </a:custClr>
    <a:custClr name="Grey 2">
      <a:srgbClr val="666666"/>
    </a:custClr>
    <a:custClr name="Grey 3">
      <a:srgbClr val="808080"/>
    </a:custClr>
    <a:custClr name="Grey 4">
      <a:srgbClr val="B3B3B3"/>
    </a:custClr>
    <a:custClr name="Grey 5">
      <a:srgbClr val="E6E6E6"/>
    </a:custClr>
    <a:custClr name="Grey 6">
      <a:srgbClr val="F2F2F2"/>
    </a:custClr>
    <a:custClr name="Blue 1">
      <a:srgbClr val="1759A5"/>
    </a:custClr>
    <a:custClr name="Blue 2">
      <a:srgbClr val="2E8824"/>
    </a:custClr>
    <a:custClr name="Blue 3">
      <a:srgbClr val="46B8D3"/>
    </a:custClr>
    <a:custClr name="Red">
      <a:srgbClr val="F03240"/>
    </a:custClr>
    <a:custClr name="Orange">
      <a:srgbClr val="ED8D1C"/>
    </a:custClr>
    <a:custClr name="Yellow">
      <a:srgbClr val="FAC926"/>
    </a:custClr>
    <a:custClr name="Purple 1">
      <a:srgbClr val="3A1187"/>
    </a:custClr>
    <a:custClr name="Purple 2">
      <a:srgbClr val="6422D4"/>
    </a:custClr>
    <a:custClr name="Purple 3">
      <a:srgbClr val="872DFC"/>
    </a:custClr>
  </a:custClrLst>
  <a:extLst>
    <a:ext uri="{05A4C25C-085E-4340-85A3-A5531E510DB2}">
      <thm15:themeFamily xmlns="" xmlns:thm15="http://schemas.microsoft.com/office/thememl/2012/main" name="IFS PowerPoint Template.potx" id="{42C390B4-99F5-48EA-BAA2-78D63104BE2A}" vid="{D100B7F6-EF2E-4536-8EAF-BCE804C0CF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Custom 1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Custom 1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IFS">
    <a:dk1>
      <a:srgbClr val="333333"/>
    </a:dk1>
    <a:lt1>
      <a:sysClr val="window" lastClr="FFFFFF"/>
    </a:lt1>
    <a:dk2>
      <a:srgbClr val="666666"/>
    </a:dk2>
    <a:lt2>
      <a:srgbClr val="F2F2F2"/>
    </a:lt2>
    <a:accent1>
      <a:srgbClr val="AFBC21"/>
    </a:accent1>
    <a:accent2>
      <a:srgbClr val="93A445"/>
    </a:accent2>
    <a:accent3>
      <a:srgbClr val="D4D00E"/>
    </a:accent3>
    <a:accent4>
      <a:srgbClr val="336750"/>
    </a:accent4>
    <a:accent5>
      <a:srgbClr val="666666"/>
    </a:accent5>
    <a:accent6>
      <a:srgbClr val="808080"/>
    </a:accent6>
    <a:hlink>
      <a:srgbClr val="317B52"/>
    </a:hlink>
    <a:folHlink>
      <a:srgbClr val="317B52"/>
    </a:folHlink>
  </a:clrScheme>
  <a:fontScheme name="Custom 1">
    <a:majorFont>
      <a:latin typeface="Noto Sans"/>
      <a:ea typeface=""/>
      <a:cs typeface=""/>
    </a:majorFont>
    <a:minorFont>
      <a:latin typeface="Noto Sans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IFS Powerpoint Template</Template>
  <TotalTime>3692</TotalTime>
  <Words>1152</Words>
  <Application>Microsoft Office PowerPoint</Application>
  <PresentationFormat>On-screen Show (4:3)</PresentationFormat>
  <Paragraphs>183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Noto Sans</vt:lpstr>
      <vt:lpstr>Calibri</vt:lpstr>
      <vt:lpstr>IFS Powerpoint Template</vt:lpstr>
      <vt:lpstr>Preferential VAT rates, cash transfers and redistribution</vt:lpstr>
      <vt:lpstr>The Institute for Fiscal Studies (IFS)</vt:lpstr>
      <vt:lpstr>Introduction</vt:lpstr>
      <vt:lpstr>This research</vt:lpstr>
      <vt:lpstr>Data</vt:lpstr>
      <vt:lpstr>Methodology</vt:lpstr>
      <vt:lpstr>The impact of existing preferential VAT rates</vt:lpstr>
      <vt:lpstr>Ghana</vt:lpstr>
      <vt:lpstr>Zambia</vt:lpstr>
      <vt:lpstr>Existing cash transfers</vt:lpstr>
      <vt:lpstr>Distributional impact of uniform VAT and UBI</vt:lpstr>
      <vt:lpstr>Poverty reduction from uniform VAT and UBI</vt:lpstr>
      <vt:lpstr>Effect on inequality of uniform VAT and UBI</vt:lpstr>
      <vt:lpstr>Conclusions</vt:lpstr>
    </vt:vector>
  </TitlesOfParts>
  <Company>Institute for Fiscal Studies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VAT, preferential rates and redistribution</dc:title>
  <dc:creator>Ross Warwick</dc:creator>
  <cp:lastModifiedBy>ifsguest</cp:lastModifiedBy>
  <cp:revision>140</cp:revision>
  <dcterms:created xsi:type="dcterms:W3CDTF">2018-03-20T10:18:06Z</dcterms:created>
  <dcterms:modified xsi:type="dcterms:W3CDTF">2018-07-10T20:22:01Z</dcterms:modified>
</cp:coreProperties>
</file>