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7" r:id="rId4"/>
    <p:sldId id="266" r:id="rId5"/>
    <p:sldId id="262" r:id="rId6"/>
    <p:sldId id="263" r:id="rId7"/>
    <p:sldId id="264" r:id="rId8"/>
    <p:sldId id="265" r:id="rId9"/>
    <p:sldId id="260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69" d="100"/>
          <a:sy n="69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89292-1E01-884C-8BB5-BB35E683B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B14F3C-4A80-A844-80B3-7F2393BEC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DBC29-84C0-3B44-9833-96E3EC03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9668-BF8D-6842-833B-6FF2AC14704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2DB5C-4E3F-5748-AC21-0796B7E9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9C8BC-FF7B-F34E-86EE-39E5905C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D6FD-CA05-0142-85DE-6AC9590C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BCDEA-A8A3-884B-914D-E7ACF769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C6991-E7BC-D94C-9121-72D08B41B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2B69A-4543-1245-9881-34B921D5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9668-BF8D-6842-833B-6FF2AC14704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B9CF5-3E27-AE48-9A04-BDA5C0FE4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2A281-3954-6D44-AAFE-956C459E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D6FD-CA05-0142-85DE-6AC9590C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9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639633-A796-404D-B392-F49ACDDBB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8F0BB7-EA55-0643-9D37-4BB88F25D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D012E-FFA9-6C46-885B-B8D79EE60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9668-BF8D-6842-833B-6FF2AC14704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C888-F376-314C-BDC4-158B1F556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CFB76-A8BA-F54A-904D-655674267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D6FD-CA05-0142-85DE-6AC9590C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8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AF10-9B0A-4A47-9F1A-78C6EAD45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EC103-8B40-FF43-8CA2-874A0BB83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4D352-E312-FD42-B9AB-A78755EA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9668-BF8D-6842-833B-6FF2AC14704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DBB21-72D3-F34D-B233-B70E1556A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29F73-F6AC-B446-B718-445ACB13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D6FD-CA05-0142-85DE-6AC9590C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9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F27BB-F702-3940-AA4A-D75A6A68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EF3C6-8386-0046-BAC3-BBB829AD0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4F6A2-65AA-6B46-B2ED-CACFC00C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9668-BF8D-6842-833B-6FF2AC14704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245F5-D0C0-234E-A88B-E1F1F8168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DDCBE-3C1D-004D-9341-90827E55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D6FD-CA05-0142-85DE-6AC9590C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9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2F754-9F25-C74E-B35B-2D5628674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3A076-0A4F-C942-8072-9DE6F5E8A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023FC-FEF6-B940-BD3B-0C157D2E0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AD830-AF66-C849-AD71-ADA3EC8BF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9668-BF8D-6842-833B-6FF2AC14704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FE49A-1A77-7246-B121-2E77A36AA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2C407-1F8B-EA4A-B0D6-3B545DCB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D6FD-CA05-0142-85DE-6AC9590C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6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A5D4-577B-E444-B27E-E5AB5D75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76C9B-F83D-B043-84DD-0465FB65C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BA8B4-0A7F-3143-85F6-6C66B5A68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2CFB72-6054-2844-A6C2-9F06A6E3C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C627A4-63A0-0D4F-98C7-569F4C4F7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EA8F8B-5249-6E42-955A-F34D5B09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9668-BF8D-6842-833B-6FF2AC14704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EFA354-D793-7D47-812F-F4F7945B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FD736-F1CE-4F4E-A0B3-645E1AE2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D6FD-CA05-0142-85DE-6AC9590C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FAFD9-7428-7745-A278-AC9DF615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24085F-E72F-E745-B499-262000B43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9668-BF8D-6842-833B-6FF2AC14704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B1911-6AAD-A14C-B5AC-657DCAAE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38A46-1313-274C-865F-FC50289A8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D6FD-CA05-0142-85DE-6AC9590C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3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4AC854-7758-6F48-96C9-405211E4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9668-BF8D-6842-833B-6FF2AC14704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0B59AC-447F-2646-AAC8-705A699A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CB7AD-B271-F64F-8F1C-9B058845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D6FD-CA05-0142-85DE-6AC9590C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5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FE27-8519-644C-8C57-6BEA86AA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69B7-EC7C-CA48-85ED-D41DE4693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AAA4-C813-184F-A262-E9BB4D1B7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66F0-2F7F-B44C-802E-2F30138C1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9668-BF8D-6842-833B-6FF2AC14704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FEB6C-9419-3F4F-A5E3-8B66EB9E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B0A6F-82F7-AE45-9E67-2CB6C4CB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D6FD-CA05-0142-85DE-6AC9590C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9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22AFC-BBF0-3B41-B7D9-3A32C7A1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88DE0-FD3A-6A4A-AFAE-C6B91BD85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68B59-4B86-1445-9176-9742EA970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9F193-B883-E245-AEFF-BE4FEC01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9668-BF8D-6842-833B-6FF2AC14704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4F99B-17B1-2B4A-85BE-E64B825D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7B481-2F31-6249-AF33-597899985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D6FD-CA05-0142-85DE-6AC9590C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7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550EF-142E-F14B-9903-86F5A76B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346E3-0C7B-2446-B228-4E4A506D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37371-1137-C240-B6A3-61B39A281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19668-BF8D-6842-833B-6FF2AC14704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B3BEB-7ED1-7842-81F1-59B065B9E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A151D-C03F-194E-96CB-A37EEFF05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ED6FD-CA05-0142-85DE-6AC9590C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6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B9B81-9067-574A-BF41-7E40BAD72F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The Impact of Covid-19 in India and Pathways to Recovery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3791D-950C-5D4F-B472-5B6CF435B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970"/>
            <a:ext cx="9144000" cy="209523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latin typeface="Book Antiqua" panose="02040602050305030304" pitchFamily="18" charset="0"/>
              </a:rPr>
              <a:t>Farzana Afridi</a:t>
            </a:r>
            <a:br>
              <a:rPr lang="en-US" sz="8000" dirty="0">
                <a:latin typeface="Book Antiqua" panose="02040602050305030304" pitchFamily="18" charset="0"/>
              </a:rPr>
            </a:br>
            <a:r>
              <a:rPr lang="en-US" sz="8000" dirty="0">
                <a:latin typeface="Book Antiqua" panose="02040602050305030304" pitchFamily="18" charset="0"/>
              </a:rPr>
              <a:t>Indian Statistical Institute (Delhi)</a:t>
            </a:r>
          </a:p>
          <a:p>
            <a:pPr>
              <a:lnSpc>
                <a:spcPct val="120000"/>
              </a:lnSpc>
            </a:pPr>
            <a:endParaRPr lang="en-US" sz="8000" dirty="0"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8000" dirty="0">
                <a:latin typeface="Book Antiqua" panose="02040602050305030304" pitchFamily="18" charset="0"/>
              </a:rPr>
              <a:t/>
            </a:r>
            <a:br>
              <a:rPr lang="en-US" sz="8000" dirty="0">
                <a:latin typeface="Book Antiqua" panose="02040602050305030304" pitchFamily="18" charset="0"/>
              </a:rPr>
            </a:br>
            <a:r>
              <a:rPr lang="en-US" sz="8000" dirty="0">
                <a:latin typeface="Book Antiqua" panose="02040602050305030304" pitchFamily="18" charset="0"/>
              </a:rPr>
              <a:t>IGC India</a:t>
            </a:r>
            <a:br>
              <a:rPr lang="en-US" sz="8000" dirty="0">
                <a:latin typeface="Book Antiqua" panose="02040602050305030304" pitchFamily="18" charset="0"/>
              </a:rPr>
            </a:br>
            <a:r>
              <a:rPr lang="en-US" sz="8000" dirty="0">
                <a:latin typeface="Book Antiqua" panose="02040602050305030304" pitchFamily="18" charset="0"/>
              </a:rPr>
              <a:t>May 5,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4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00DE-0901-1B45-942E-85EE02B5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08FFD-1052-C547-9BA9-380D82ECB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Book Antiqua" panose="02040602050305030304" pitchFamily="18" charset="0"/>
              </a:rPr>
              <a:t>Self reported working status fell by over 85 pp (during lockdown) and remained lower by 14 pp post lockdown, relative to pre-crisis for men.</a:t>
            </a:r>
          </a:p>
          <a:p>
            <a:pPr>
              <a:lnSpc>
                <a:spcPct val="120000"/>
              </a:lnSpc>
            </a:pPr>
            <a:endParaRPr lang="en-US" dirty="0"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Book Antiqua" panose="02040602050305030304" pitchFamily="18" charset="0"/>
              </a:rPr>
              <a:t>Women’s self-reported working status fell by 10 pp relative to pre-crisis.</a:t>
            </a:r>
          </a:p>
          <a:p>
            <a:pPr>
              <a:lnSpc>
                <a:spcPct val="120000"/>
              </a:lnSpc>
            </a:pPr>
            <a:endParaRPr lang="en-US" dirty="0"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Book Antiqua" panose="02040602050305030304" pitchFamily="18" charset="0"/>
              </a:rPr>
              <a:t>Men’s earnings were lower by 27.8% relative to pre-crisis, while women’s fell by 47%.</a:t>
            </a:r>
          </a:p>
          <a:p>
            <a:pPr>
              <a:lnSpc>
                <a:spcPct val="120000"/>
              </a:lnSpc>
            </a:pPr>
            <a:endParaRPr lang="en-US" dirty="0"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Book Antiqua" panose="02040602050305030304" pitchFamily="18" charset="0"/>
              </a:rPr>
              <a:t>Persistently high levels of mental distress, relatively higher for women.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2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C709-0CAD-E14E-B97D-0F6FB22E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6" y="365125"/>
            <a:ext cx="11068104" cy="1325563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Aggregate labor market impact of Covid-19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9F42A1-1AFA-FB43-8521-4A7BD590B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5119" y="1832938"/>
            <a:ext cx="3770549" cy="3599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A67ED-0A0D-544D-822D-0D430A76F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66" y="2148363"/>
            <a:ext cx="3632200" cy="2968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C09C83-B79F-824D-88CE-6BB7B3ECA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668" y="2192813"/>
            <a:ext cx="3928002" cy="30212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B5874E-C779-F74B-9346-24DF1306BE87}"/>
              </a:ext>
            </a:extLst>
          </p:cNvPr>
          <p:cNvSpPr txBox="1"/>
          <p:nvPr/>
        </p:nvSpPr>
        <p:spPr>
          <a:xfrm>
            <a:off x="937638" y="5510384"/>
            <a:ext cx="5894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Source: Afridi, Mahajan, </a:t>
            </a:r>
            <a:r>
              <a:rPr lang="en-US" dirty="0" err="1">
                <a:latin typeface="Book Antiqua" panose="02040602050305030304" pitchFamily="18" charset="0"/>
              </a:rPr>
              <a:t>Sangwan</a:t>
            </a:r>
            <a:r>
              <a:rPr lang="en-US" dirty="0">
                <a:latin typeface="Book Antiqua" panose="02040602050305030304" pitchFamily="18" charset="0"/>
              </a:rPr>
              <a:t> (2021) 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Date: CMIE CPHS</a:t>
            </a:r>
          </a:p>
        </p:txBody>
      </p:sp>
    </p:spTree>
    <p:extLst>
      <p:ext uri="{BB962C8B-B14F-4D97-AF65-F5344CB8AC3E}">
        <p14:creationId xmlns:p14="http://schemas.microsoft.com/office/powerpoint/2010/main" val="257781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B56CF-AE5C-0F47-95B0-5FB8C768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Micro study in urban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F9CEC-F5B2-8E4C-80CA-B97AE50BA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064"/>
            <a:ext cx="10515600" cy="4571899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Afridi, Dhillon and Roy follow a random sample of poor, primarily informal workers, residing near industrial clusters in 5 districts of Delhi.</a:t>
            </a:r>
            <a:br>
              <a:rPr lang="en-GB" sz="2400" dirty="0">
                <a:latin typeface="Book Antiqua" panose="02040602050305030304" pitchFamily="18" charset="0"/>
              </a:rPr>
            </a:br>
            <a:endParaRPr lang="en-GB" sz="2400" dirty="0">
              <a:latin typeface="Book Antiqua" panose="02040602050305030304" pitchFamily="18" charset="0"/>
            </a:endParaRPr>
          </a:p>
          <a:p>
            <a:r>
              <a:rPr lang="en-GB" sz="2400" dirty="0">
                <a:latin typeface="Book Antiqua" panose="02040602050305030304" pitchFamily="18" charset="0"/>
              </a:rPr>
              <a:t>Household survey (N=1613) and matched husband-wife panel of married couples in the 18-45 age group residing in surveyed households (N&gt;3000)</a:t>
            </a:r>
          </a:p>
          <a:p>
            <a:endParaRPr lang="en-GB" sz="2400" dirty="0">
              <a:latin typeface="Book Antiqua" panose="02040602050305030304" pitchFamily="18" charset="0"/>
            </a:endParaRPr>
          </a:p>
          <a:p>
            <a:r>
              <a:rPr lang="en-GB" altLang="en-US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>Three rounds of surveys: </a:t>
            </a:r>
            <a:br>
              <a:rPr lang="en-GB" altLang="en-US" sz="2400" dirty="0"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GB" altLang="en-US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en-GB" altLang="en-US" sz="2400" dirty="0"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GB" altLang="en-US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>	</a:t>
            </a:r>
            <a:r>
              <a:rPr lang="en-GB" altLang="en-US" sz="2400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Pre-</a:t>
            </a:r>
            <a:r>
              <a:rPr lang="en-GB" altLang="en-US" sz="2400" i="1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Covid</a:t>
            </a:r>
            <a:r>
              <a:rPr lang="en-GB" altLang="en-US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> : May-July 2019 (in-person)</a:t>
            </a:r>
            <a:br>
              <a:rPr lang="en-GB" altLang="en-US" sz="2400" dirty="0"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GB" altLang="en-US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>	</a:t>
            </a:r>
            <a:r>
              <a:rPr lang="en-GB" altLang="en-US" sz="2400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During Covid-19 lockdown </a:t>
            </a:r>
            <a:r>
              <a:rPr lang="en-GB" altLang="en-US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>: April - May 2020 (men’s phone survey) </a:t>
            </a:r>
            <a:br>
              <a:rPr lang="en-GB" altLang="en-US" sz="2400" dirty="0"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GB" altLang="en-US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>	</a:t>
            </a:r>
            <a:r>
              <a:rPr lang="en-GB" altLang="en-US" sz="2400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Post-Covid19 lockdown</a:t>
            </a:r>
            <a:r>
              <a:rPr lang="en-GB" altLang="en-US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> :  Aug-Oct 2020 (phone survey)</a:t>
            </a:r>
            <a:endParaRPr kumimoji="0" lang="en-GB" altLang="en-US" sz="2400" b="0" i="0" strike="noStrike" cap="none" normalizeH="0" baseline="0" dirty="0">
              <a:ln>
                <a:noFill/>
              </a:ln>
              <a:effectLst/>
              <a:latin typeface="Book Antiqua" panose="02040602050305030304" pitchFamily="18" charset="0"/>
            </a:endParaRP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7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4496-5B68-7A4E-9BC0-FF31FADB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Sample areas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73D5F3-62BE-C54B-AE44-B709A4EC97A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78" y="1690688"/>
            <a:ext cx="38862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FD0E01-6CC9-3347-A340-632C03C983AE}"/>
              </a:ext>
            </a:extLst>
          </p:cNvPr>
          <p:cNvSpPr/>
          <p:nvPr/>
        </p:nvSpPr>
        <p:spPr>
          <a:xfrm>
            <a:off x="3942944" y="566772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Source: Afridi, Dhillon and Roy (2021)</a:t>
            </a:r>
          </a:p>
        </p:txBody>
      </p:sp>
    </p:spTree>
    <p:extLst>
      <p:ext uri="{BB962C8B-B14F-4D97-AF65-F5344CB8AC3E}">
        <p14:creationId xmlns:p14="http://schemas.microsoft.com/office/powerpoint/2010/main" val="67700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4CA3-1BDF-5F4C-9D24-FACA3BA2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Impact on “working status”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D7F15C-45F5-7F4F-9B23-4A8BE250752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7302" y="1690688"/>
            <a:ext cx="3843338" cy="342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F45188-D9E1-044B-BFF6-74FF7B38134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924" y="1690688"/>
            <a:ext cx="4317075" cy="350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37066B-3B92-304A-AD73-BCA3FA983446}"/>
              </a:ext>
            </a:extLst>
          </p:cNvPr>
          <p:cNvSpPr/>
          <p:nvPr/>
        </p:nvSpPr>
        <p:spPr>
          <a:xfrm>
            <a:off x="1277302" y="5452514"/>
            <a:ext cx="5989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Source: Afridi, Dhillon and Roy (2021; work-in-progress)</a:t>
            </a:r>
          </a:p>
        </p:txBody>
      </p:sp>
    </p:spTree>
    <p:extLst>
      <p:ext uri="{BB962C8B-B14F-4D97-AF65-F5344CB8AC3E}">
        <p14:creationId xmlns:p14="http://schemas.microsoft.com/office/powerpoint/2010/main" val="73082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7208-69AA-AE4D-B567-8E97B07B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Impact on monthly earnings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DB55C4-A3A8-0F49-9E80-0476D765CEE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60830" y="2046764"/>
            <a:ext cx="46609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A7E12B-8E1F-9245-A6C7-8EE8B808448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9870" y="2046764"/>
            <a:ext cx="405765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A9C6BE-E273-1D40-9A9C-AF0DB3C7585B}"/>
              </a:ext>
            </a:extLst>
          </p:cNvPr>
          <p:cNvSpPr/>
          <p:nvPr/>
        </p:nvSpPr>
        <p:spPr>
          <a:xfrm>
            <a:off x="1560830" y="5964674"/>
            <a:ext cx="5989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Source: Afridi, Dhillon and Roy (2021; work-in-progress)</a:t>
            </a:r>
          </a:p>
        </p:txBody>
      </p:sp>
    </p:spTree>
    <p:extLst>
      <p:ext uri="{BB962C8B-B14F-4D97-AF65-F5344CB8AC3E}">
        <p14:creationId xmlns:p14="http://schemas.microsoft.com/office/powerpoint/2010/main" val="78854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38144-89A4-4848-A100-DFF72F944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6" y="335942"/>
            <a:ext cx="11371634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 Antiqua" panose="02040602050305030304" pitchFamily="18" charset="0"/>
              </a:rPr>
              <a:t>Impact on earnings conditional on occupation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AEDEAD-884C-E547-8DF2-2D1C03D41C0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46764"/>
            <a:ext cx="46609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10DDF5-82D1-5B41-9ADB-BA6C02A13FB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964" y="2046764"/>
            <a:ext cx="4699635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04121F-802B-CF4A-BC2D-FA4D05ECDFBA}"/>
              </a:ext>
            </a:extLst>
          </p:cNvPr>
          <p:cNvSpPr/>
          <p:nvPr/>
        </p:nvSpPr>
        <p:spPr>
          <a:xfrm>
            <a:off x="707602" y="5964674"/>
            <a:ext cx="5989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Source: Afridi, Dhillon and Roy (2021; work-in-progress)</a:t>
            </a:r>
          </a:p>
        </p:txBody>
      </p:sp>
    </p:spTree>
    <p:extLst>
      <p:ext uri="{BB962C8B-B14F-4D97-AF65-F5344CB8AC3E}">
        <p14:creationId xmlns:p14="http://schemas.microsoft.com/office/powerpoint/2010/main" val="615875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FBA00-6D04-3445-8147-7CF83BBA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Impact on mental health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6F908C-EF8F-3E49-8B06-1126B5738AB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0106" y="1867935"/>
            <a:ext cx="52415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3A9B8D-2B70-1249-BCD4-4ADCC9AE07C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6791" y="1867935"/>
            <a:ext cx="496272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EC44AE-04B1-F149-8A2D-4B7EA64F5908}"/>
              </a:ext>
            </a:extLst>
          </p:cNvPr>
          <p:cNvSpPr/>
          <p:nvPr/>
        </p:nvSpPr>
        <p:spPr>
          <a:xfrm>
            <a:off x="721467" y="5791682"/>
            <a:ext cx="5982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Source: Afridi, Dhillon and Roy (2021; work-in-progress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301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7C654-5433-864D-B244-5EBEF0BC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6" y="365125"/>
            <a:ext cx="10964694" cy="1325563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Pathways to recovery: Urban Social Protection?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9126EB-BA8B-AC4F-A177-BE353E5F3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42344"/>
            <a:ext cx="4343400" cy="3314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4A09D-B137-A548-A02D-6BA2A9607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470" y="2223294"/>
            <a:ext cx="4508500" cy="3352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49740D-B752-434C-9192-F753FC997AF5}"/>
              </a:ext>
            </a:extLst>
          </p:cNvPr>
          <p:cNvSpPr/>
          <p:nvPr/>
        </p:nvSpPr>
        <p:spPr>
          <a:xfrm>
            <a:off x="946825" y="55760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Source: Afridi, Mahajan, </a:t>
            </a:r>
            <a:r>
              <a:rPr lang="en-US" dirty="0" err="1">
                <a:latin typeface="Book Antiqua" panose="02040602050305030304" pitchFamily="18" charset="0"/>
              </a:rPr>
              <a:t>Sangwan</a:t>
            </a:r>
            <a:r>
              <a:rPr lang="en-US" dirty="0">
                <a:latin typeface="Book Antiqua" panose="02040602050305030304" pitchFamily="18" charset="0"/>
              </a:rPr>
              <a:t> (2021) 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Date: NREGA Data Portal </a:t>
            </a:r>
          </a:p>
        </p:txBody>
      </p:sp>
    </p:spTree>
    <p:extLst>
      <p:ext uri="{BB962C8B-B14F-4D97-AF65-F5344CB8AC3E}">
        <p14:creationId xmlns:p14="http://schemas.microsoft.com/office/powerpoint/2010/main" val="105835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227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Times New Roman</vt:lpstr>
      <vt:lpstr>Office Theme</vt:lpstr>
      <vt:lpstr>The Impact of Covid-19 in India and Pathways to Recovery</vt:lpstr>
      <vt:lpstr>Aggregate labor market impact of Covid-19</vt:lpstr>
      <vt:lpstr>Micro study in urban India</vt:lpstr>
      <vt:lpstr>Sample areas</vt:lpstr>
      <vt:lpstr>Impact on “working status”</vt:lpstr>
      <vt:lpstr>Impact on monthly earnings</vt:lpstr>
      <vt:lpstr>Impact on earnings conditional on occupation</vt:lpstr>
      <vt:lpstr>Impact on mental health</vt:lpstr>
      <vt:lpstr>Pathways to recovery: Urban Social Protection?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IGCUSER</cp:lastModifiedBy>
  <cp:revision>35</cp:revision>
  <dcterms:created xsi:type="dcterms:W3CDTF">2021-04-26T02:15:34Z</dcterms:created>
  <dcterms:modified xsi:type="dcterms:W3CDTF">2021-05-12T07:02:15Z</dcterms:modified>
</cp:coreProperties>
</file>