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6" r:id="rId2"/>
    <p:sldId id="294" r:id="rId3"/>
    <p:sldId id="319" r:id="rId4"/>
    <p:sldId id="296" r:id="rId5"/>
    <p:sldId id="300" r:id="rId6"/>
    <p:sldId id="338" r:id="rId7"/>
    <p:sldId id="339" r:id="rId8"/>
    <p:sldId id="340" r:id="rId9"/>
    <p:sldId id="345" r:id="rId10"/>
    <p:sldId id="342" r:id="rId11"/>
    <p:sldId id="344" r:id="rId12"/>
    <p:sldId id="343" r:id="rId13"/>
    <p:sldId id="263" r:id="rId14"/>
    <p:sldId id="323" r:id="rId15"/>
    <p:sldId id="313" r:id="rId16"/>
    <p:sldId id="334" r:id="rId17"/>
    <p:sldId id="331" r:id="rId18"/>
    <p:sldId id="270" r:id="rId19"/>
    <p:sldId id="327" r:id="rId20"/>
    <p:sldId id="271" r:id="rId21"/>
    <p:sldId id="328" r:id="rId22"/>
    <p:sldId id="330" r:id="rId23"/>
    <p:sldId id="329" r:id="rId24"/>
    <p:sldId id="336" r:id="rId25"/>
    <p:sldId id="33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8"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notesViewPr>
    <p:cSldViewPr snapToGrid="0">
      <p:cViewPr>
        <p:scale>
          <a:sx n="100" d="100"/>
          <a:sy n="100" d="100"/>
        </p:scale>
        <p:origin x="2592" y="-3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0F64E-2CCA-4243-9FB1-EE15CC7A0AC9}" type="datetimeFigureOut">
              <a:rPr lang="en-US" smtClean="0"/>
              <a:t>12-Jan-22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8AE45-4BE4-4E61-8736-270D51D1EDEE}" type="slidenum">
              <a:rPr lang="en-US" smtClean="0"/>
              <a:t>‹#›</a:t>
            </a:fld>
            <a:endParaRPr lang="en-US"/>
          </a:p>
        </p:txBody>
      </p:sp>
    </p:spTree>
    <p:extLst>
      <p:ext uri="{BB962C8B-B14F-4D97-AF65-F5344CB8AC3E}">
        <p14:creationId xmlns:p14="http://schemas.microsoft.com/office/powerpoint/2010/main" val="373913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contributions have households made towards growth? What is the regional distribution of the contribution? What policies have worked and why? What are the triggers of growth and how can we learn from what has worked? What policies can sustainably move households from subsistence to the market economy? </a:t>
            </a:r>
          </a:p>
          <a:p>
            <a:endParaRPr lang="en-US" dirty="0"/>
          </a:p>
        </p:txBody>
      </p:sp>
      <p:sp>
        <p:nvSpPr>
          <p:cNvPr id="4" name="Slide Number Placeholder 3"/>
          <p:cNvSpPr>
            <a:spLocks noGrp="1"/>
          </p:cNvSpPr>
          <p:nvPr>
            <p:ph type="sldNum" sz="quarter" idx="5"/>
          </p:nvPr>
        </p:nvSpPr>
        <p:spPr/>
        <p:txBody>
          <a:bodyPr/>
          <a:lstStyle/>
          <a:p>
            <a:fld id="{9D68AE45-4BE4-4E61-8736-270D51D1EDEE}" type="slidenum">
              <a:rPr lang="en-US" smtClean="0"/>
              <a:t>2</a:t>
            </a:fld>
            <a:endParaRPr lang="en-US"/>
          </a:p>
        </p:txBody>
      </p:sp>
    </p:spTree>
    <p:extLst>
      <p:ext uri="{BB962C8B-B14F-4D97-AF65-F5344CB8AC3E}">
        <p14:creationId xmlns:p14="http://schemas.microsoft.com/office/powerpoint/2010/main" val="328010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D68AE45-4BE4-4E61-8736-270D51D1EDEE}" type="slidenum">
              <a:rPr lang="en-US" smtClean="0"/>
              <a:t>23</a:t>
            </a:fld>
            <a:endParaRPr lang="en-US"/>
          </a:p>
        </p:txBody>
      </p:sp>
    </p:spTree>
    <p:extLst>
      <p:ext uri="{BB962C8B-B14F-4D97-AF65-F5344CB8AC3E}">
        <p14:creationId xmlns:p14="http://schemas.microsoft.com/office/powerpoint/2010/main" val="342599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68AE45-4BE4-4E61-8736-270D51D1EDEE}" type="slidenum">
              <a:rPr lang="en-US" smtClean="0"/>
              <a:t>24</a:t>
            </a:fld>
            <a:endParaRPr lang="en-US"/>
          </a:p>
        </p:txBody>
      </p:sp>
    </p:spTree>
    <p:extLst>
      <p:ext uri="{BB962C8B-B14F-4D97-AF65-F5344CB8AC3E}">
        <p14:creationId xmlns:p14="http://schemas.microsoft.com/office/powerpoint/2010/main" val="1042094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8186-90CB-4724-8106-15A2F23185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273DCA-8FD6-4FE5-A69A-1D06F95A8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134D91-BDF6-4660-88E7-2620582684F7}"/>
              </a:ext>
            </a:extLst>
          </p:cNvPr>
          <p:cNvSpPr>
            <a:spLocks noGrp="1"/>
          </p:cNvSpPr>
          <p:nvPr>
            <p:ph type="dt" sz="half" idx="10"/>
          </p:nvPr>
        </p:nvSpPr>
        <p:spPr/>
        <p:txBody>
          <a:bodyPr/>
          <a:lstStyle/>
          <a:p>
            <a:fld id="{82EC587C-6068-48B0-889A-309CCE32B331}" type="datetimeFigureOut">
              <a:rPr lang="en-US" smtClean="0"/>
              <a:t>12-Jan-22</a:t>
            </a:fld>
            <a:endParaRPr lang="en-US"/>
          </a:p>
        </p:txBody>
      </p:sp>
      <p:sp>
        <p:nvSpPr>
          <p:cNvPr id="5" name="Footer Placeholder 4">
            <a:extLst>
              <a:ext uri="{FF2B5EF4-FFF2-40B4-BE49-F238E27FC236}">
                <a16:creationId xmlns:a16="http://schemas.microsoft.com/office/drawing/2014/main" id="{3E8A3CCB-896A-46A9-B5C1-24F8F9831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6FB4A-541C-4269-AFEF-54F7EA7648C5}"/>
              </a:ext>
            </a:extLst>
          </p:cNvPr>
          <p:cNvSpPr>
            <a:spLocks noGrp="1"/>
          </p:cNvSpPr>
          <p:nvPr>
            <p:ph type="sldNum" sz="quarter" idx="12"/>
          </p:nvPr>
        </p:nvSpPr>
        <p:spPr/>
        <p:txBody>
          <a:bodyPr/>
          <a:lstStyle/>
          <a:p>
            <a:fld id="{4805E361-AB05-4D5B-B475-4C74DBF5880F}" type="slidenum">
              <a:rPr lang="en-US" smtClean="0"/>
              <a:t>‹#›</a:t>
            </a:fld>
            <a:endParaRPr lang="en-US"/>
          </a:p>
        </p:txBody>
      </p:sp>
    </p:spTree>
    <p:extLst>
      <p:ext uri="{BB962C8B-B14F-4D97-AF65-F5344CB8AC3E}">
        <p14:creationId xmlns:p14="http://schemas.microsoft.com/office/powerpoint/2010/main" val="301064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4F1C-2B22-4038-B5EE-17D1FCA01D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3B2C13-6648-4EAE-9EE9-CFB0DCAF8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0B725-2D63-413F-81A5-8D6025C37ED9}"/>
              </a:ext>
            </a:extLst>
          </p:cNvPr>
          <p:cNvSpPr>
            <a:spLocks noGrp="1"/>
          </p:cNvSpPr>
          <p:nvPr>
            <p:ph type="dt" sz="half" idx="10"/>
          </p:nvPr>
        </p:nvSpPr>
        <p:spPr/>
        <p:txBody>
          <a:bodyPr/>
          <a:lstStyle/>
          <a:p>
            <a:fld id="{82EC587C-6068-48B0-889A-309CCE32B331}" type="datetimeFigureOut">
              <a:rPr lang="en-US" smtClean="0"/>
              <a:t>12-Jan-22</a:t>
            </a:fld>
            <a:endParaRPr lang="en-US"/>
          </a:p>
        </p:txBody>
      </p:sp>
      <p:sp>
        <p:nvSpPr>
          <p:cNvPr id="5" name="Footer Placeholder 4">
            <a:extLst>
              <a:ext uri="{FF2B5EF4-FFF2-40B4-BE49-F238E27FC236}">
                <a16:creationId xmlns:a16="http://schemas.microsoft.com/office/drawing/2014/main" id="{F05FFDAB-40CE-4538-8C18-79599596C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E902C-860B-4497-8E0F-E38E129BA8A8}"/>
              </a:ext>
            </a:extLst>
          </p:cNvPr>
          <p:cNvSpPr>
            <a:spLocks noGrp="1"/>
          </p:cNvSpPr>
          <p:nvPr>
            <p:ph type="sldNum" sz="quarter" idx="12"/>
          </p:nvPr>
        </p:nvSpPr>
        <p:spPr/>
        <p:txBody>
          <a:bodyPr/>
          <a:lstStyle/>
          <a:p>
            <a:fld id="{4805E361-AB05-4D5B-B475-4C74DBF5880F}" type="slidenum">
              <a:rPr lang="en-US" smtClean="0"/>
              <a:t>‹#›</a:t>
            </a:fld>
            <a:endParaRPr lang="en-US"/>
          </a:p>
        </p:txBody>
      </p:sp>
    </p:spTree>
    <p:extLst>
      <p:ext uri="{BB962C8B-B14F-4D97-AF65-F5344CB8AC3E}">
        <p14:creationId xmlns:p14="http://schemas.microsoft.com/office/powerpoint/2010/main" val="275327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A8892-C334-4538-94CD-2796C5B169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7952EB-4F9B-4D78-86C3-5ADE4A28AA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95742-CFE1-4DB1-9008-AA583AC460A7}"/>
              </a:ext>
            </a:extLst>
          </p:cNvPr>
          <p:cNvSpPr>
            <a:spLocks noGrp="1"/>
          </p:cNvSpPr>
          <p:nvPr>
            <p:ph type="dt" sz="half" idx="10"/>
          </p:nvPr>
        </p:nvSpPr>
        <p:spPr/>
        <p:txBody>
          <a:bodyPr/>
          <a:lstStyle/>
          <a:p>
            <a:fld id="{82EC587C-6068-48B0-889A-309CCE32B331}" type="datetimeFigureOut">
              <a:rPr lang="en-US" smtClean="0"/>
              <a:t>12-Jan-22</a:t>
            </a:fld>
            <a:endParaRPr lang="en-US"/>
          </a:p>
        </p:txBody>
      </p:sp>
      <p:sp>
        <p:nvSpPr>
          <p:cNvPr id="5" name="Footer Placeholder 4">
            <a:extLst>
              <a:ext uri="{FF2B5EF4-FFF2-40B4-BE49-F238E27FC236}">
                <a16:creationId xmlns:a16="http://schemas.microsoft.com/office/drawing/2014/main" id="{CC274469-97C9-4A56-A9E9-4C3F951D1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B5AB4-EF5E-430B-8106-05FE86605BC0}"/>
              </a:ext>
            </a:extLst>
          </p:cNvPr>
          <p:cNvSpPr>
            <a:spLocks noGrp="1"/>
          </p:cNvSpPr>
          <p:nvPr>
            <p:ph type="sldNum" sz="quarter" idx="12"/>
          </p:nvPr>
        </p:nvSpPr>
        <p:spPr/>
        <p:txBody>
          <a:bodyPr/>
          <a:lstStyle/>
          <a:p>
            <a:fld id="{4805E361-AB05-4D5B-B475-4C74DBF5880F}" type="slidenum">
              <a:rPr lang="en-US" smtClean="0"/>
              <a:t>‹#›</a:t>
            </a:fld>
            <a:endParaRPr lang="en-US"/>
          </a:p>
        </p:txBody>
      </p:sp>
    </p:spTree>
    <p:extLst>
      <p:ext uri="{BB962C8B-B14F-4D97-AF65-F5344CB8AC3E}">
        <p14:creationId xmlns:p14="http://schemas.microsoft.com/office/powerpoint/2010/main" val="429045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ABB5-07C8-4DE0-A9FF-A49C1BFED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F39DB-BB13-4662-BF08-7CE3F79FD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8234A-7A31-425F-8F43-CF6FED6AE682}"/>
              </a:ext>
            </a:extLst>
          </p:cNvPr>
          <p:cNvSpPr>
            <a:spLocks noGrp="1"/>
          </p:cNvSpPr>
          <p:nvPr>
            <p:ph type="dt" sz="half" idx="10"/>
          </p:nvPr>
        </p:nvSpPr>
        <p:spPr/>
        <p:txBody>
          <a:bodyPr/>
          <a:lstStyle/>
          <a:p>
            <a:fld id="{82EC587C-6068-48B0-889A-309CCE32B331}" type="datetimeFigureOut">
              <a:rPr lang="en-US" smtClean="0"/>
              <a:t>12-Jan-22</a:t>
            </a:fld>
            <a:endParaRPr lang="en-US"/>
          </a:p>
        </p:txBody>
      </p:sp>
      <p:sp>
        <p:nvSpPr>
          <p:cNvPr id="5" name="Footer Placeholder 4">
            <a:extLst>
              <a:ext uri="{FF2B5EF4-FFF2-40B4-BE49-F238E27FC236}">
                <a16:creationId xmlns:a16="http://schemas.microsoft.com/office/drawing/2014/main" id="{8C5B3977-C5A4-47BC-A130-BAFF23708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4A94A-24A1-4FC2-A205-35C1858F73BA}"/>
              </a:ext>
            </a:extLst>
          </p:cNvPr>
          <p:cNvSpPr>
            <a:spLocks noGrp="1"/>
          </p:cNvSpPr>
          <p:nvPr>
            <p:ph type="sldNum" sz="quarter" idx="12"/>
          </p:nvPr>
        </p:nvSpPr>
        <p:spPr/>
        <p:txBody>
          <a:bodyPr/>
          <a:lstStyle/>
          <a:p>
            <a:fld id="{4805E361-AB05-4D5B-B475-4C74DBF5880F}" type="slidenum">
              <a:rPr lang="en-US" smtClean="0"/>
              <a:t>‹#›</a:t>
            </a:fld>
            <a:endParaRPr lang="en-US"/>
          </a:p>
        </p:txBody>
      </p:sp>
    </p:spTree>
    <p:extLst>
      <p:ext uri="{BB962C8B-B14F-4D97-AF65-F5344CB8AC3E}">
        <p14:creationId xmlns:p14="http://schemas.microsoft.com/office/powerpoint/2010/main" val="341318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5FD5-0DDB-4AD8-B3F8-7FBE2038AA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25AE31-2DCA-4E6B-9D4A-2ADE604C9C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1D50AD-A3AC-4880-8499-F6E27975EAF0}"/>
              </a:ext>
            </a:extLst>
          </p:cNvPr>
          <p:cNvSpPr>
            <a:spLocks noGrp="1"/>
          </p:cNvSpPr>
          <p:nvPr>
            <p:ph type="dt" sz="half" idx="10"/>
          </p:nvPr>
        </p:nvSpPr>
        <p:spPr/>
        <p:txBody>
          <a:bodyPr/>
          <a:lstStyle/>
          <a:p>
            <a:fld id="{82EC587C-6068-48B0-889A-309CCE32B331}" type="datetimeFigureOut">
              <a:rPr lang="en-US" smtClean="0"/>
              <a:t>12-Jan-22</a:t>
            </a:fld>
            <a:endParaRPr lang="en-US"/>
          </a:p>
        </p:txBody>
      </p:sp>
      <p:sp>
        <p:nvSpPr>
          <p:cNvPr id="5" name="Footer Placeholder 4">
            <a:extLst>
              <a:ext uri="{FF2B5EF4-FFF2-40B4-BE49-F238E27FC236}">
                <a16:creationId xmlns:a16="http://schemas.microsoft.com/office/drawing/2014/main" id="{6C258451-E81B-47D2-93EF-2EABF4ED1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0CB2B-CA02-4BB7-A61C-A98A112A69E9}"/>
              </a:ext>
            </a:extLst>
          </p:cNvPr>
          <p:cNvSpPr>
            <a:spLocks noGrp="1"/>
          </p:cNvSpPr>
          <p:nvPr>
            <p:ph type="sldNum" sz="quarter" idx="12"/>
          </p:nvPr>
        </p:nvSpPr>
        <p:spPr/>
        <p:txBody>
          <a:bodyPr/>
          <a:lstStyle/>
          <a:p>
            <a:fld id="{4805E361-AB05-4D5B-B475-4C74DBF5880F}" type="slidenum">
              <a:rPr lang="en-US" smtClean="0"/>
              <a:t>‹#›</a:t>
            </a:fld>
            <a:endParaRPr lang="en-US"/>
          </a:p>
        </p:txBody>
      </p:sp>
    </p:spTree>
    <p:extLst>
      <p:ext uri="{BB962C8B-B14F-4D97-AF65-F5344CB8AC3E}">
        <p14:creationId xmlns:p14="http://schemas.microsoft.com/office/powerpoint/2010/main" val="120167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50A3-B2B4-4F16-960B-A68FA3FEBF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78AC19-3620-4090-8457-FC3598A303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E5FD40-B880-45AE-B3F2-8CC6BB3CFA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6D15E8-3A9C-403F-99D7-ECDC367ECBD4}"/>
              </a:ext>
            </a:extLst>
          </p:cNvPr>
          <p:cNvSpPr>
            <a:spLocks noGrp="1"/>
          </p:cNvSpPr>
          <p:nvPr>
            <p:ph type="dt" sz="half" idx="10"/>
          </p:nvPr>
        </p:nvSpPr>
        <p:spPr/>
        <p:txBody>
          <a:bodyPr/>
          <a:lstStyle/>
          <a:p>
            <a:fld id="{82EC587C-6068-48B0-889A-309CCE32B331}" type="datetimeFigureOut">
              <a:rPr lang="en-US" smtClean="0"/>
              <a:t>12-Jan-22</a:t>
            </a:fld>
            <a:endParaRPr lang="en-US"/>
          </a:p>
        </p:txBody>
      </p:sp>
      <p:sp>
        <p:nvSpPr>
          <p:cNvPr id="6" name="Footer Placeholder 5">
            <a:extLst>
              <a:ext uri="{FF2B5EF4-FFF2-40B4-BE49-F238E27FC236}">
                <a16:creationId xmlns:a16="http://schemas.microsoft.com/office/drawing/2014/main" id="{EC8E17D6-1346-40ED-BDDD-EA0B4F124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D694F-7C35-4AE5-B96A-D82CF7DC9AFE}"/>
              </a:ext>
            </a:extLst>
          </p:cNvPr>
          <p:cNvSpPr>
            <a:spLocks noGrp="1"/>
          </p:cNvSpPr>
          <p:nvPr>
            <p:ph type="sldNum" sz="quarter" idx="12"/>
          </p:nvPr>
        </p:nvSpPr>
        <p:spPr/>
        <p:txBody>
          <a:bodyPr/>
          <a:lstStyle/>
          <a:p>
            <a:fld id="{4805E361-AB05-4D5B-B475-4C74DBF5880F}" type="slidenum">
              <a:rPr lang="en-US" smtClean="0"/>
              <a:t>‹#›</a:t>
            </a:fld>
            <a:endParaRPr lang="en-US"/>
          </a:p>
        </p:txBody>
      </p:sp>
    </p:spTree>
    <p:extLst>
      <p:ext uri="{BB962C8B-B14F-4D97-AF65-F5344CB8AC3E}">
        <p14:creationId xmlns:p14="http://schemas.microsoft.com/office/powerpoint/2010/main" val="412857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228D-E02A-4B8B-914C-160C5203B9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A91F50-B74F-4F68-98B3-246038CB63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BB5090-95D0-44AC-A8DE-CC116A8C66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BB657-0E39-412C-8939-633721ED3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3F9EA3-6493-48D7-9A59-8403A376CF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9CC3DF-F989-4FEC-BE26-1293BA3A0DDA}"/>
              </a:ext>
            </a:extLst>
          </p:cNvPr>
          <p:cNvSpPr>
            <a:spLocks noGrp="1"/>
          </p:cNvSpPr>
          <p:nvPr>
            <p:ph type="dt" sz="half" idx="10"/>
          </p:nvPr>
        </p:nvSpPr>
        <p:spPr/>
        <p:txBody>
          <a:bodyPr/>
          <a:lstStyle/>
          <a:p>
            <a:fld id="{82EC587C-6068-48B0-889A-309CCE32B331}" type="datetimeFigureOut">
              <a:rPr lang="en-US" smtClean="0"/>
              <a:t>12-Jan-22</a:t>
            </a:fld>
            <a:endParaRPr lang="en-US"/>
          </a:p>
        </p:txBody>
      </p:sp>
      <p:sp>
        <p:nvSpPr>
          <p:cNvPr id="8" name="Footer Placeholder 7">
            <a:extLst>
              <a:ext uri="{FF2B5EF4-FFF2-40B4-BE49-F238E27FC236}">
                <a16:creationId xmlns:a16="http://schemas.microsoft.com/office/drawing/2014/main" id="{78017901-9B42-4B9C-866F-5EFDD95CCD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331377-59DB-4B7F-AD7C-7221EAED7312}"/>
              </a:ext>
            </a:extLst>
          </p:cNvPr>
          <p:cNvSpPr>
            <a:spLocks noGrp="1"/>
          </p:cNvSpPr>
          <p:nvPr>
            <p:ph type="sldNum" sz="quarter" idx="12"/>
          </p:nvPr>
        </p:nvSpPr>
        <p:spPr/>
        <p:txBody>
          <a:bodyPr/>
          <a:lstStyle/>
          <a:p>
            <a:fld id="{4805E361-AB05-4D5B-B475-4C74DBF5880F}" type="slidenum">
              <a:rPr lang="en-US" smtClean="0"/>
              <a:t>‹#›</a:t>
            </a:fld>
            <a:endParaRPr lang="en-US"/>
          </a:p>
        </p:txBody>
      </p:sp>
    </p:spTree>
    <p:extLst>
      <p:ext uri="{BB962C8B-B14F-4D97-AF65-F5344CB8AC3E}">
        <p14:creationId xmlns:p14="http://schemas.microsoft.com/office/powerpoint/2010/main" val="171785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F7DD-CD76-4316-9AE8-3FC96B38F1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22AEFC-964E-4D04-8E42-B34A9B1F100C}"/>
              </a:ext>
            </a:extLst>
          </p:cNvPr>
          <p:cNvSpPr>
            <a:spLocks noGrp="1"/>
          </p:cNvSpPr>
          <p:nvPr>
            <p:ph type="dt" sz="half" idx="10"/>
          </p:nvPr>
        </p:nvSpPr>
        <p:spPr/>
        <p:txBody>
          <a:bodyPr/>
          <a:lstStyle/>
          <a:p>
            <a:fld id="{82EC587C-6068-48B0-889A-309CCE32B331}" type="datetimeFigureOut">
              <a:rPr lang="en-US" smtClean="0"/>
              <a:t>12-Jan-22</a:t>
            </a:fld>
            <a:endParaRPr lang="en-US"/>
          </a:p>
        </p:txBody>
      </p:sp>
      <p:sp>
        <p:nvSpPr>
          <p:cNvPr id="4" name="Footer Placeholder 3">
            <a:extLst>
              <a:ext uri="{FF2B5EF4-FFF2-40B4-BE49-F238E27FC236}">
                <a16:creationId xmlns:a16="http://schemas.microsoft.com/office/drawing/2014/main" id="{2ACD8489-6CF1-4016-88E8-E57C7CB3AE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FB2D1A-848C-4D38-984C-C06913D97764}"/>
              </a:ext>
            </a:extLst>
          </p:cNvPr>
          <p:cNvSpPr>
            <a:spLocks noGrp="1"/>
          </p:cNvSpPr>
          <p:nvPr>
            <p:ph type="sldNum" sz="quarter" idx="12"/>
          </p:nvPr>
        </p:nvSpPr>
        <p:spPr/>
        <p:txBody>
          <a:bodyPr/>
          <a:lstStyle/>
          <a:p>
            <a:fld id="{4805E361-AB05-4D5B-B475-4C74DBF5880F}" type="slidenum">
              <a:rPr lang="en-US" smtClean="0"/>
              <a:t>‹#›</a:t>
            </a:fld>
            <a:endParaRPr lang="en-US"/>
          </a:p>
        </p:txBody>
      </p:sp>
    </p:spTree>
    <p:extLst>
      <p:ext uri="{BB962C8B-B14F-4D97-AF65-F5344CB8AC3E}">
        <p14:creationId xmlns:p14="http://schemas.microsoft.com/office/powerpoint/2010/main" val="295836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089247-D5FC-42B4-B9D4-3E6461B8B45A}"/>
              </a:ext>
            </a:extLst>
          </p:cNvPr>
          <p:cNvSpPr>
            <a:spLocks noGrp="1"/>
          </p:cNvSpPr>
          <p:nvPr>
            <p:ph type="dt" sz="half" idx="10"/>
          </p:nvPr>
        </p:nvSpPr>
        <p:spPr/>
        <p:txBody>
          <a:bodyPr/>
          <a:lstStyle/>
          <a:p>
            <a:fld id="{82EC587C-6068-48B0-889A-309CCE32B331}" type="datetimeFigureOut">
              <a:rPr lang="en-US" smtClean="0"/>
              <a:t>12-Jan-22</a:t>
            </a:fld>
            <a:endParaRPr lang="en-US"/>
          </a:p>
        </p:txBody>
      </p:sp>
      <p:sp>
        <p:nvSpPr>
          <p:cNvPr id="3" name="Footer Placeholder 2">
            <a:extLst>
              <a:ext uri="{FF2B5EF4-FFF2-40B4-BE49-F238E27FC236}">
                <a16:creationId xmlns:a16="http://schemas.microsoft.com/office/drawing/2014/main" id="{F25F7FAA-CE1E-4DE1-A26B-CA21024CF6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08CC97-98BA-4D3E-8506-11C02F552761}"/>
              </a:ext>
            </a:extLst>
          </p:cNvPr>
          <p:cNvSpPr>
            <a:spLocks noGrp="1"/>
          </p:cNvSpPr>
          <p:nvPr>
            <p:ph type="sldNum" sz="quarter" idx="12"/>
          </p:nvPr>
        </p:nvSpPr>
        <p:spPr/>
        <p:txBody>
          <a:bodyPr/>
          <a:lstStyle/>
          <a:p>
            <a:fld id="{4805E361-AB05-4D5B-B475-4C74DBF5880F}" type="slidenum">
              <a:rPr lang="en-US" smtClean="0"/>
              <a:t>‹#›</a:t>
            </a:fld>
            <a:endParaRPr lang="en-US"/>
          </a:p>
        </p:txBody>
      </p:sp>
    </p:spTree>
    <p:extLst>
      <p:ext uri="{BB962C8B-B14F-4D97-AF65-F5344CB8AC3E}">
        <p14:creationId xmlns:p14="http://schemas.microsoft.com/office/powerpoint/2010/main" val="147020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192B-98EF-4005-BA87-6EB689B237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9E9C44-F306-447D-B119-8D75CE2A2B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9444F7-3C12-47C4-ABFC-4B57CD668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B1036-1B3D-4FF7-B21E-6919B1CC5F1A}"/>
              </a:ext>
            </a:extLst>
          </p:cNvPr>
          <p:cNvSpPr>
            <a:spLocks noGrp="1"/>
          </p:cNvSpPr>
          <p:nvPr>
            <p:ph type="dt" sz="half" idx="10"/>
          </p:nvPr>
        </p:nvSpPr>
        <p:spPr/>
        <p:txBody>
          <a:bodyPr/>
          <a:lstStyle/>
          <a:p>
            <a:fld id="{82EC587C-6068-48B0-889A-309CCE32B331}" type="datetimeFigureOut">
              <a:rPr lang="en-US" smtClean="0"/>
              <a:t>12-Jan-22</a:t>
            </a:fld>
            <a:endParaRPr lang="en-US"/>
          </a:p>
        </p:txBody>
      </p:sp>
      <p:sp>
        <p:nvSpPr>
          <p:cNvPr id="6" name="Footer Placeholder 5">
            <a:extLst>
              <a:ext uri="{FF2B5EF4-FFF2-40B4-BE49-F238E27FC236}">
                <a16:creationId xmlns:a16="http://schemas.microsoft.com/office/drawing/2014/main" id="{BABF84DA-3F7B-428D-B733-EAC2D5E37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56279-426F-4DE1-9CDA-6CC479AB22B9}"/>
              </a:ext>
            </a:extLst>
          </p:cNvPr>
          <p:cNvSpPr>
            <a:spLocks noGrp="1"/>
          </p:cNvSpPr>
          <p:nvPr>
            <p:ph type="sldNum" sz="quarter" idx="12"/>
          </p:nvPr>
        </p:nvSpPr>
        <p:spPr/>
        <p:txBody>
          <a:bodyPr/>
          <a:lstStyle/>
          <a:p>
            <a:fld id="{4805E361-AB05-4D5B-B475-4C74DBF5880F}" type="slidenum">
              <a:rPr lang="en-US" smtClean="0"/>
              <a:t>‹#›</a:t>
            </a:fld>
            <a:endParaRPr lang="en-US"/>
          </a:p>
        </p:txBody>
      </p:sp>
    </p:spTree>
    <p:extLst>
      <p:ext uri="{BB962C8B-B14F-4D97-AF65-F5344CB8AC3E}">
        <p14:creationId xmlns:p14="http://schemas.microsoft.com/office/powerpoint/2010/main" val="83687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642C-733A-4E34-B3F1-E550E4DB1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DB96AB-4B44-4ED9-BEF6-BB66670187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5D8F2D-A8AB-4D62-B7A4-268ADF46F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BA0ADC-C435-47A9-89F6-56F2F1C6F411}"/>
              </a:ext>
            </a:extLst>
          </p:cNvPr>
          <p:cNvSpPr>
            <a:spLocks noGrp="1"/>
          </p:cNvSpPr>
          <p:nvPr>
            <p:ph type="dt" sz="half" idx="10"/>
          </p:nvPr>
        </p:nvSpPr>
        <p:spPr/>
        <p:txBody>
          <a:bodyPr/>
          <a:lstStyle/>
          <a:p>
            <a:fld id="{82EC587C-6068-48B0-889A-309CCE32B331}" type="datetimeFigureOut">
              <a:rPr lang="en-US" smtClean="0"/>
              <a:t>12-Jan-22</a:t>
            </a:fld>
            <a:endParaRPr lang="en-US"/>
          </a:p>
        </p:txBody>
      </p:sp>
      <p:sp>
        <p:nvSpPr>
          <p:cNvPr id="6" name="Footer Placeholder 5">
            <a:extLst>
              <a:ext uri="{FF2B5EF4-FFF2-40B4-BE49-F238E27FC236}">
                <a16:creationId xmlns:a16="http://schemas.microsoft.com/office/drawing/2014/main" id="{D02C2C8E-EB41-4494-8D16-CA0BC442B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66FE41-3B35-4D15-809A-17C457BA6869}"/>
              </a:ext>
            </a:extLst>
          </p:cNvPr>
          <p:cNvSpPr>
            <a:spLocks noGrp="1"/>
          </p:cNvSpPr>
          <p:nvPr>
            <p:ph type="sldNum" sz="quarter" idx="12"/>
          </p:nvPr>
        </p:nvSpPr>
        <p:spPr/>
        <p:txBody>
          <a:bodyPr/>
          <a:lstStyle/>
          <a:p>
            <a:fld id="{4805E361-AB05-4D5B-B475-4C74DBF5880F}" type="slidenum">
              <a:rPr lang="en-US" smtClean="0"/>
              <a:t>‹#›</a:t>
            </a:fld>
            <a:endParaRPr lang="en-US"/>
          </a:p>
        </p:txBody>
      </p:sp>
    </p:spTree>
    <p:extLst>
      <p:ext uri="{BB962C8B-B14F-4D97-AF65-F5344CB8AC3E}">
        <p14:creationId xmlns:p14="http://schemas.microsoft.com/office/powerpoint/2010/main" val="217134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308412-1957-4A0E-8A76-BB0188C8A1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A97D27-A9E7-490A-B062-72CE583212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651DC-186A-406C-B71A-A6DB09CED0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C587C-6068-48B0-889A-309CCE32B331}" type="datetimeFigureOut">
              <a:rPr lang="en-US" smtClean="0"/>
              <a:t>12-Jan-22</a:t>
            </a:fld>
            <a:endParaRPr lang="en-US"/>
          </a:p>
        </p:txBody>
      </p:sp>
      <p:sp>
        <p:nvSpPr>
          <p:cNvPr id="5" name="Footer Placeholder 4">
            <a:extLst>
              <a:ext uri="{FF2B5EF4-FFF2-40B4-BE49-F238E27FC236}">
                <a16:creationId xmlns:a16="http://schemas.microsoft.com/office/drawing/2014/main" id="{8D1B72CD-057E-4682-855E-0340577C68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0352C1-E604-4E7E-A682-5FCBF35125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5E361-AB05-4D5B-B475-4C74DBF5880F}" type="slidenum">
              <a:rPr lang="en-US" smtClean="0"/>
              <a:t>‹#›</a:t>
            </a:fld>
            <a:endParaRPr lang="en-US"/>
          </a:p>
        </p:txBody>
      </p:sp>
    </p:spTree>
    <p:extLst>
      <p:ext uri="{BB962C8B-B14F-4D97-AF65-F5344CB8AC3E}">
        <p14:creationId xmlns:p14="http://schemas.microsoft.com/office/powerpoint/2010/main" val="1424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C9DDC3-92D8-4867-809C-6FA9F88378B7}"/>
              </a:ext>
            </a:extLst>
          </p:cNvPr>
          <p:cNvSpPr>
            <a:spLocks noGrp="1"/>
          </p:cNvSpPr>
          <p:nvPr>
            <p:ph type="ctrTitle"/>
          </p:nvPr>
        </p:nvSpPr>
        <p:spPr>
          <a:xfrm>
            <a:off x="1386865" y="818984"/>
            <a:ext cx="8674589" cy="3268520"/>
          </a:xfrm>
        </p:spPr>
        <p:txBody>
          <a:bodyPr>
            <a:normAutofit/>
          </a:bodyPr>
          <a:lstStyle/>
          <a:p>
            <a:r>
              <a:rPr lang="en-US" sz="3000" dirty="0">
                <a:solidFill>
                  <a:srgbClr val="FFFFFF"/>
                </a:solidFill>
              </a:rPr>
              <a:t/>
            </a:r>
            <a:br>
              <a:rPr lang="en-US" sz="3000" dirty="0">
                <a:solidFill>
                  <a:srgbClr val="FFFFFF"/>
                </a:solidFill>
              </a:rPr>
            </a:br>
            <a:r>
              <a:rPr lang="en-US" sz="3000" dirty="0">
                <a:solidFill>
                  <a:srgbClr val="FFFFFF"/>
                </a:solidFill>
              </a:rPr>
              <a:t/>
            </a:r>
            <a:br>
              <a:rPr lang="en-US" sz="3000" dirty="0">
                <a:solidFill>
                  <a:srgbClr val="FFFFFF"/>
                </a:solidFill>
              </a:rPr>
            </a:br>
            <a:r>
              <a:rPr lang="en-US" sz="4000" dirty="0">
                <a:solidFill>
                  <a:srgbClr val="FFFFFF"/>
                </a:solidFill>
              </a:rPr>
              <a:t>From Subsistence to the Market: Research, Policy and Practice Implications for Uganda’s Agricultural Development </a:t>
            </a:r>
            <a:br>
              <a:rPr lang="en-US" sz="4000" dirty="0">
                <a:solidFill>
                  <a:srgbClr val="FFFFFF"/>
                </a:solidFill>
              </a:rPr>
            </a:br>
            <a:endParaRPr lang="en-US" sz="4000" dirty="0">
              <a:solidFill>
                <a:srgbClr val="FFFFFF"/>
              </a:solidFill>
            </a:endParaRP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ECB306D-EA21-4682-B224-5B379ABF4816}"/>
              </a:ext>
            </a:extLst>
          </p:cNvPr>
          <p:cNvSpPr>
            <a:spLocks noGrp="1"/>
          </p:cNvSpPr>
          <p:nvPr>
            <p:ph type="subTitle" idx="1"/>
          </p:nvPr>
        </p:nvSpPr>
        <p:spPr>
          <a:xfrm>
            <a:off x="756490" y="3720409"/>
            <a:ext cx="8674589" cy="2170028"/>
          </a:xfrm>
        </p:spPr>
        <p:txBody>
          <a:bodyPr>
            <a:normAutofit/>
          </a:bodyPr>
          <a:lstStyle/>
          <a:p>
            <a:endParaRPr lang="en-US" sz="2800" dirty="0">
              <a:solidFill>
                <a:srgbClr val="FFFFFF"/>
              </a:solidFill>
            </a:endParaRPr>
          </a:p>
          <a:p>
            <a:r>
              <a:rPr lang="en-US" sz="1800" dirty="0">
                <a:solidFill>
                  <a:srgbClr val="FFFFFF"/>
                </a:solidFill>
              </a:rPr>
              <a:t>Daniel Lumonya, PhD</a:t>
            </a:r>
          </a:p>
          <a:p>
            <a:r>
              <a:rPr lang="en-US" sz="1800" dirty="0">
                <a:solidFill>
                  <a:srgbClr val="FFFFFF"/>
                </a:solidFill>
              </a:rPr>
              <a:t>Firminus </a:t>
            </a:r>
            <a:r>
              <a:rPr lang="en-US" sz="1800" dirty="0" err="1">
                <a:solidFill>
                  <a:srgbClr val="FFFFFF"/>
                </a:solidFill>
              </a:rPr>
              <a:t>Mugumya</a:t>
            </a:r>
            <a:r>
              <a:rPr lang="en-US" sz="1800" dirty="0">
                <a:solidFill>
                  <a:srgbClr val="FFFFFF"/>
                </a:solidFill>
              </a:rPr>
              <a:t>, PhD</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51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74D232-9ECC-4A12-9A60-1F130864C838}"/>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2800" kern="1200" dirty="0">
                <a:solidFill>
                  <a:schemeClr val="tx1"/>
                </a:solidFill>
                <a:latin typeface="+mj-lt"/>
                <a:ea typeface="+mj-ea"/>
                <a:cs typeface="+mj-cs"/>
              </a:rPr>
              <a:t>Production of bananas </a:t>
            </a: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(all types), 2015-2019</a:t>
            </a:r>
          </a:p>
        </p:txBody>
      </p:sp>
      <p:sp>
        <p:nvSpPr>
          <p:cNvPr id="3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A220395-F07F-4A7D-92A5-55BBC82787D5}"/>
              </a:ext>
            </a:extLst>
          </p:cNvPr>
          <p:cNvSpPr>
            <a:spLocks noGrp="1"/>
          </p:cNvSpPr>
          <p:nvPr>
            <p:ph sz="half" idx="2"/>
          </p:nvPr>
        </p:nvSpPr>
        <p:spPr>
          <a:xfrm>
            <a:off x="630936" y="2660904"/>
            <a:ext cx="4818888" cy="3547872"/>
          </a:xfrm>
        </p:spPr>
        <p:txBody>
          <a:bodyPr vert="horz" lIns="91440" tIns="45720" rIns="91440" bIns="45720" rtlCol="0" anchor="t">
            <a:normAutofit/>
          </a:bodyPr>
          <a:lstStyle/>
          <a:p>
            <a:pPr marL="0" indent="0">
              <a:buNone/>
            </a:pPr>
            <a:endParaRPr lang="en-US" sz="2200" dirty="0"/>
          </a:p>
          <a:p>
            <a:r>
              <a:rPr lang="en-US" sz="2200" dirty="0"/>
              <a:t>The data shows a drop in the production of bananas from 2015 to 2016.</a:t>
            </a:r>
          </a:p>
          <a:p>
            <a:r>
              <a:rPr lang="en-US" sz="2200" dirty="0"/>
              <a:t>We then see a sharp production rise from 2016 to 2019.</a:t>
            </a:r>
          </a:p>
          <a:p>
            <a:r>
              <a:rPr lang="en-US" sz="2200" dirty="0"/>
              <a:t>Bananas have a strong urban market.</a:t>
            </a:r>
          </a:p>
          <a:p>
            <a:r>
              <a:rPr lang="en-US" sz="2200" dirty="0"/>
              <a:t>Presidential initiative on banana industrial development.</a:t>
            </a:r>
          </a:p>
        </p:txBody>
      </p:sp>
      <p:pic>
        <p:nvPicPr>
          <p:cNvPr id="5" name="Content Placeholder 4" descr="Chart, line chart&#10;&#10;Description automatically generated">
            <a:extLst>
              <a:ext uri="{FF2B5EF4-FFF2-40B4-BE49-F238E27FC236}">
                <a16:creationId xmlns:a16="http://schemas.microsoft.com/office/drawing/2014/main" id="{C34E2022-A0C2-49A9-8FDF-3F4108BBCA24}"/>
              </a:ext>
            </a:extLst>
          </p:cNvPr>
          <p:cNvPicPr>
            <a:picLocks noGrp="1" noChangeAspect="1"/>
          </p:cNvPicPr>
          <p:nvPr>
            <p:ph sz="half" idx="1"/>
          </p:nvPr>
        </p:nvPicPr>
        <p:blipFill>
          <a:blip r:embed="rId2"/>
          <a:stretch>
            <a:fillRect/>
          </a:stretch>
        </p:blipFill>
        <p:spPr>
          <a:xfrm>
            <a:off x="6102096" y="2121408"/>
            <a:ext cx="5458968" cy="3285557"/>
          </a:xfrm>
          <a:prstGeom prst="rect">
            <a:avLst/>
          </a:prstGeom>
        </p:spPr>
      </p:pic>
    </p:spTree>
    <p:extLst>
      <p:ext uri="{BB962C8B-B14F-4D97-AF65-F5344CB8AC3E}">
        <p14:creationId xmlns:p14="http://schemas.microsoft.com/office/powerpoint/2010/main" val="1017857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D4F698-DDBA-470C-AB00-F497AC3D3B36}"/>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algn="ctr"/>
            <a:r>
              <a:rPr lang="en-US" sz="3600" kern="1200" dirty="0">
                <a:solidFill>
                  <a:schemeClr val="tx1"/>
                </a:solidFill>
                <a:latin typeface="+mj-lt"/>
                <a:ea typeface="+mj-ea"/>
                <a:cs typeface="+mj-cs"/>
              </a:rPr>
              <a:t>Perc. Increase/decrease in production </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per household for major food crops</a:t>
            </a:r>
          </a:p>
        </p:txBody>
      </p:sp>
      <p:sp>
        <p:nvSpPr>
          <p:cNvPr id="3" name="Content Placeholder 2">
            <a:extLst>
              <a:ext uri="{FF2B5EF4-FFF2-40B4-BE49-F238E27FC236}">
                <a16:creationId xmlns:a16="http://schemas.microsoft.com/office/drawing/2014/main" id="{4F14855A-E921-42A9-9E8F-A0D0573C0B7A}"/>
              </a:ext>
            </a:extLst>
          </p:cNvPr>
          <p:cNvSpPr>
            <a:spLocks noGrp="1"/>
          </p:cNvSpPr>
          <p:nvPr>
            <p:ph sz="half" idx="1"/>
          </p:nvPr>
        </p:nvSpPr>
        <p:spPr>
          <a:xfrm>
            <a:off x="643469" y="1782981"/>
            <a:ext cx="4008384" cy="4393982"/>
          </a:xfrm>
        </p:spPr>
        <p:txBody>
          <a:bodyPr vert="horz" lIns="91440" tIns="45720" rIns="91440" bIns="45720" rtlCol="0">
            <a:normAutofit/>
          </a:bodyPr>
          <a:lstStyle/>
          <a:p>
            <a:endParaRPr lang="en-US" sz="2000" dirty="0"/>
          </a:p>
          <a:p>
            <a:endParaRPr lang="en-US" sz="2000" dirty="0"/>
          </a:p>
          <a:p>
            <a:r>
              <a:rPr lang="en-US" sz="2000" dirty="0"/>
              <a:t>Growth highest in soya beans, cassava, Irish potatoes, bananas and maize.</a:t>
            </a:r>
          </a:p>
          <a:p>
            <a:r>
              <a:rPr lang="en-US" sz="2000" dirty="0"/>
              <a:t>Largest decline in sorghum, beans, sweet potatoes, and millet.</a:t>
            </a:r>
          </a:p>
          <a:p>
            <a:r>
              <a:rPr lang="en-US" sz="2000" dirty="0"/>
              <a:t>The actual volumes of soya beans and area cultivated remain low in relative terms. </a:t>
            </a: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a:extLst>
              <a:ext uri="{FF2B5EF4-FFF2-40B4-BE49-F238E27FC236}">
                <a16:creationId xmlns:a16="http://schemas.microsoft.com/office/drawing/2014/main" id="{5FD7D3E9-EB19-4279-A91A-22AB7FD8003F}"/>
              </a:ext>
            </a:extLst>
          </p:cNvPr>
          <p:cNvPicPr>
            <a:picLocks noGrp="1" noChangeAspect="1"/>
          </p:cNvPicPr>
          <p:nvPr>
            <p:ph sz="half" idx="2"/>
          </p:nvPr>
        </p:nvPicPr>
        <p:blipFill>
          <a:blip r:embed="rId2"/>
          <a:stretch>
            <a:fillRect/>
          </a:stretch>
        </p:blipFill>
        <p:spPr>
          <a:xfrm>
            <a:off x="5295320" y="2084637"/>
            <a:ext cx="6253212" cy="3758580"/>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5906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0D248-764E-4BFA-8B1A-9CADC1C19D4D}"/>
              </a:ext>
            </a:extLst>
          </p:cNvPr>
          <p:cNvSpPr>
            <a:spLocks noGrp="1"/>
          </p:cNvSpPr>
          <p:nvPr>
            <p:ph type="title"/>
          </p:nvPr>
        </p:nvSpPr>
        <p:spPr>
          <a:xfrm>
            <a:off x="838200" y="365125"/>
            <a:ext cx="10515600" cy="1325563"/>
          </a:xfrm>
        </p:spPr>
        <p:txBody>
          <a:bodyPr>
            <a:normAutofit/>
          </a:bodyPr>
          <a:lstStyle/>
          <a:p>
            <a:r>
              <a:rPr lang="en-US" sz="4000" dirty="0"/>
              <a:t>Analysis of the trends in the production of crops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A06A85-7B0C-4889-9828-27726706A64D}"/>
              </a:ext>
            </a:extLst>
          </p:cNvPr>
          <p:cNvSpPr>
            <a:spLocks noGrp="1"/>
          </p:cNvSpPr>
          <p:nvPr>
            <p:ph idx="1"/>
          </p:nvPr>
        </p:nvSpPr>
        <p:spPr>
          <a:xfrm>
            <a:off x="838200" y="1929384"/>
            <a:ext cx="10515600" cy="4251960"/>
          </a:xfrm>
        </p:spPr>
        <p:txBody>
          <a:bodyPr>
            <a:normAutofit/>
          </a:bodyPr>
          <a:lstStyle/>
          <a:p>
            <a:endParaRPr lang="en-US" sz="2200" dirty="0"/>
          </a:p>
          <a:p>
            <a:r>
              <a:rPr lang="en-US" sz="2200" dirty="0"/>
              <a:t>We also see a relatively sharp growth in the production of maize, while rice remains flat. </a:t>
            </a:r>
          </a:p>
          <a:p>
            <a:r>
              <a:rPr lang="en-US" sz="2200" dirty="0"/>
              <a:t>Bananas, maize, Irish potatoes, and cassava are the food crops contributing fastest to growth. </a:t>
            </a:r>
          </a:p>
          <a:p>
            <a:r>
              <a:rPr lang="en-US" sz="2200" dirty="0"/>
              <a:t>The food system may be getting less diverse with increasing </a:t>
            </a:r>
            <a:r>
              <a:rPr lang="en-US" sz="2200" dirty="0" err="1"/>
              <a:t>bananafication</a:t>
            </a:r>
            <a:r>
              <a:rPr lang="en-US" sz="2200" dirty="0"/>
              <a:t>, </a:t>
            </a:r>
            <a:r>
              <a:rPr lang="en-US" sz="2200" dirty="0" err="1"/>
              <a:t>cassavafication</a:t>
            </a:r>
            <a:r>
              <a:rPr lang="en-US" sz="2200" dirty="0"/>
              <a:t> and </a:t>
            </a:r>
            <a:r>
              <a:rPr lang="en-US" sz="2200" dirty="0" err="1"/>
              <a:t>maizefication</a:t>
            </a:r>
            <a:r>
              <a:rPr lang="en-US" sz="2200" dirty="0"/>
              <a:t> of Uganda’s food system. </a:t>
            </a:r>
          </a:p>
          <a:p>
            <a:r>
              <a:rPr lang="en-US" sz="2200" dirty="0"/>
              <a:t>Further below we examine the contribution of major triggers of growth and decline in the production of food crops. </a:t>
            </a:r>
          </a:p>
        </p:txBody>
      </p:sp>
    </p:spTree>
    <p:extLst>
      <p:ext uri="{BB962C8B-B14F-4D97-AF65-F5344CB8AC3E}">
        <p14:creationId xmlns:p14="http://schemas.microsoft.com/office/powerpoint/2010/main" val="196742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C79F86-1E77-4D6A-9314-FE6069A97558}"/>
              </a:ext>
            </a:extLst>
          </p:cNvPr>
          <p:cNvSpPr>
            <a:spLocks noGrp="1"/>
          </p:cNvSpPr>
          <p:nvPr>
            <p:ph type="title"/>
          </p:nvPr>
        </p:nvSpPr>
        <p:spPr>
          <a:xfrm>
            <a:off x="630936" y="639520"/>
            <a:ext cx="3429000" cy="1719072"/>
          </a:xfrm>
        </p:spPr>
        <p:txBody>
          <a:bodyPr anchor="b">
            <a:normAutofit/>
          </a:bodyPr>
          <a:lstStyle/>
          <a:p>
            <a:r>
              <a:rPr lang="en-US" sz="3400"/>
              <a:t>Trends in the Production of Major Cash Crops</a:t>
            </a:r>
          </a:p>
        </p:txBody>
      </p:sp>
      <p:sp>
        <p:nvSpPr>
          <p:cNvPr id="2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5F9F717-8ADB-47A3-B208-4ABDB1892C14}"/>
              </a:ext>
            </a:extLst>
          </p:cNvPr>
          <p:cNvSpPr>
            <a:spLocks noGrp="1"/>
          </p:cNvSpPr>
          <p:nvPr>
            <p:ph idx="1"/>
          </p:nvPr>
        </p:nvSpPr>
        <p:spPr>
          <a:xfrm>
            <a:off x="630936" y="2807208"/>
            <a:ext cx="3429000" cy="3410712"/>
          </a:xfrm>
        </p:spPr>
        <p:txBody>
          <a:bodyPr anchor="t">
            <a:normAutofit/>
          </a:bodyPr>
          <a:lstStyle/>
          <a:p>
            <a:r>
              <a:rPr lang="en-US" sz="1700" dirty="0"/>
              <a:t>Robusta coffee has increased relative to Arabica coffee and Tea.</a:t>
            </a:r>
          </a:p>
          <a:p>
            <a:r>
              <a:rPr lang="en-US" sz="1700" dirty="0"/>
              <a:t>Cotton production has declined sharply.</a:t>
            </a:r>
          </a:p>
          <a:p>
            <a:r>
              <a:rPr lang="en-US" sz="1700" dirty="0"/>
              <a:t>What explains the sharp growth in production of Robusta coffee? What can we learn from this? </a:t>
            </a:r>
          </a:p>
          <a:p>
            <a:r>
              <a:rPr lang="en-US" sz="1700" dirty="0"/>
              <a:t>What is the proportion of the households that are participating in each enterprise over time?</a:t>
            </a:r>
          </a:p>
          <a:p>
            <a:r>
              <a:rPr lang="en-US" sz="1700" dirty="0"/>
              <a:t>Tea is likely to grow given recent tea seedling distribution. </a:t>
            </a:r>
          </a:p>
          <a:p>
            <a:pPr marL="0" indent="0">
              <a:buNone/>
            </a:pPr>
            <a:endParaRPr lang="en-US" sz="1700" dirty="0"/>
          </a:p>
        </p:txBody>
      </p:sp>
      <p:pic>
        <p:nvPicPr>
          <p:cNvPr id="5" name="Content Placeholder 4">
            <a:extLst>
              <a:ext uri="{FF2B5EF4-FFF2-40B4-BE49-F238E27FC236}">
                <a16:creationId xmlns:a16="http://schemas.microsoft.com/office/drawing/2014/main" id="{5F8941D7-A2BC-4837-BA4E-205EB0226793}"/>
              </a:ext>
            </a:extLst>
          </p:cNvPr>
          <p:cNvPicPr>
            <a:picLocks noChangeAspect="1"/>
          </p:cNvPicPr>
          <p:nvPr/>
        </p:nvPicPr>
        <p:blipFill>
          <a:blip r:embed="rId2"/>
          <a:stretch>
            <a:fillRect/>
          </a:stretch>
        </p:blipFill>
        <p:spPr>
          <a:xfrm>
            <a:off x="4654296" y="1351449"/>
            <a:ext cx="6903720" cy="4155101"/>
          </a:xfrm>
          <a:prstGeom prst="rect">
            <a:avLst/>
          </a:prstGeom>
        </p:spPr>
      </p:pic>
    </p:spTree>
    <p:extLst>
      <p:ext uri="{BB962C8B-B14F-4D97-AF65-F5344CB8AC3E}">
        <p14:creationId xmlns:p14="http://schemas.microsoft.com/office/powerpoint/2010/main" val="1334259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FFFBD-479F-4C46-8956-573816D9191C}"/>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a:solidFill>
                  <a:schemeClr val="tx1"/>
                </a:solidFill>
                <a:latin typeface="+mj-lt"/>
                <a:ea typeface="+mj-ea"/>
                <a:cs typeface="+mj-cs"/>
              </a:rPr>
              <a:t>Perc. Increase/decrease in </a:t>
            </a:r>
            <a:br>
              <a:rPr lang="en-US" sz="3000" kern="1200">
                <a:solidFill>
                  <a:schemeClr val="tx1"/>
                </a:solidFill>
                <a:latin typeface="+mj-lt"/>
                <a:ea typeface="+mj-ea"/>
                <a:cs typeface="+mj-cs"/>
              </a:rPr>
            </a:br>
            <a:r>
              <a:rPr lang="en-US" sz="3000" kern="1200">
                <a:solidFill>
                  <a:schemeClr val="tx1"/>
                </a:solidFill>
                <a:latin typeface="+mj-lt"/>
                <a:ea typeface="+mj-ea"/>
                <a:cs typeface="+mj-cs"/>
              </a:rPr>
              <a:t>production of major cash crops</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6E79DB3-4F7E-4842-9E6A-F501C4EEFEA3}"/>
              </a:ext>
            </a:extLst>
          </p:cNvPr>
          <p:cNvSpPr>
            <a:spLocks noGrp="1"/>
          </p:cNvSpPr>
          <p:nvPr>
            <p:ph sz="half" idx="2"/>
          </p:nvPr>
        </p:nvSpPr>
        <p:spPr>
          <a:xfrm>
            <a:off x="630936" y="2660904"/>
            <a:ext cx="4818888" cy="3547872"/>
          </a:xfrm>
          <a:ln>
            <a:solidFill>
              <a:schemeClr val="accent1"/>
            </a:solidFill>
          </a:ln>
        </p:spPr>
        <p:txBody>
          <a:bodyPr vert="horz" lIns="91440" tIns="45720" rIns="91440" bIns="45720" rtlCol="0" anchor="t">
            <a:normAutofit lnSpcReduction="10000"/>
          </a:bodyPr>
          <a:lstStyle/>
          <a:p>
            <a:endParaRPr lang="en-US" sz="1700" dirty="0"/>
          </a:p>
          <a:p>
            <a:r>
              <a:rPr lang="en-US" sz="1700" dirty="0"/>
              <a:t>The production of Robusta coffee has increased sharply.</a:t>
            </a:r>
          </a:p>
          <a:p>
            <a:pPr lvl="1"/>
            <a:r>
              <a:rPr lang="en-US" sz="1300" dirty="0"/>
              <a:t>UCDA and a presidential initiative on coffee</a:t>
            </a:r>
          </a:p>
          <a:p>
            <a:r>
              <a:rPr lang="en-US" sz="1700" dirty="0"/>
              <a:t>The production of Arabica coffee has increased marginally. </a:t>
            </a:r>
          </a:p>
          <a:p>
            <a:pPr lvl="1"/>
            <a:r>
              <a:rPr lang="en-US" sz="1300" dirty="0"/>
              <a:t>Arabica areas may be saturated. A comparative advantage exists in Robusta, which can be grown in most low-lying areas</a:t>
            </a:r>
          </a:p>
          <a:p>
            <a:r>
              <a:rPr lang="en-US" sz="1700" dirty="0"/>
              <a:t>The increase in the production of tea is negligible.</a:t>
            </a:r>
          </a:p>
          <a:p>
            <a:pPr lvl="1"/>
            <a:r>
              <a:rPr lang="en-US" sz="1300" dirty="0"/>
              <a:t>But has a huge potential given recent distribution of 5 million seedlings largely in southwestern Uganda</a:t>
            </a:r>
          </a:p>
          <a:p>
            <a:r>
              <a:rPr lang="en-US" sz="1700" dirty="0"/>
              <a:t>The production of cotton has dropped sharply.</a:t>
            </a:r>
          </a:p>
          <a:p>
            <a:pPr lvl="1"/>
            <a:r>
              <a:rPr lang="en-US" sz="1300" dirty="0"/>
              <a:t>Markets and the value chain is under-exploited </a:t>
            </a:r>
          </a:p>
        </p:txBody>
      </p:sp>
      <p:pic>
        <p:nvPicPr>
          <p:cNvPr id="5" name="Content Placeholder 3">
            <a:extLst>
              <a:ext uri="{FF2B5EF4-FFF2-40B4-BE49-F238E27FC236}">
                <a16:creationId xmlns:a16="http://schemas.microsoft.com/office/drawing/2014/main" id="{17E5049E-1C29-41AB-9F7C-BDCBA80136A1}"/>
              </a:ext>
            </a:extLst>
          </p:cNvPr>
          <p:cNvPicPr>
            <a:picLocks noGrp="1" noChangeAspect="1"/>
          </p:cNvPicPr>
          <p:nvPr>
            <p:ph sz="half" idx="1"/>
          </p:nvPr>
        </p:nvPicPr>
        <p:blipFill>
          <a:blip r:embed="rId2"/>
          <a:stretch>
            <a:fillRect/>
          </a:stretch>
        </p:blipFill>
        <p:spPr>
          <a:xfrm>
            <a:off x="6099048" y="1788406"/>
            <a:ext cx="5458968" cy="3281188"/>
          </a:xfrm>
          <a:prstGeom prst="rect">
            <a:avLst/>
          </a:prstGeom>
        </p:spPr>
      </p:pic>
    </p:spTree>
    <p:extLst>
      <p:ext uri="{BB962C8B-B14F-4D97-AF65-F5344CB8AC3E}">
        <p14:creationId xmlns:p14="http://schemas.microsoft.com/office/powerpoint/2010/main" val="1962083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97BF7-1278-4622-AD86-750281C8FB79}"/>
              </a:ext>
            </a:extLst>
          </p:cNvPr>
          <p:cNvSpPr>
            <a:spLocks noGrp="1"/>
          </p:cNvSpPr>
          <p:nvPr>
            <p:ph type="title"/>
          </p:nvPr>
        </p:nvSpPr>
        <p:spPr>
          <a:xfrm>
            <a:off x="630936" y="640823"/>
            <a:ext cx="3419856" cy="5583148"/>
          </a:xfrm>
        </p:spPr>
        <p:txBody>
          <a:bodyPr anchor="ctr">
            <a:normAutofit/>
          </a:bodyPr>
          <a:lstStyle/>
          <a:p>
            <a:r>
              <a:rPr lang="en-US" sz="5400"/>
              <a:t>Coffee Production by Region</a:t>
            </a:r>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E0C639E-20DA-4792-B729-8BD392BAEC79}"/>
              </a:ext>
            </a:extLst>
          </p:cNvPr>
          <p:cNvSpPr>
            <a:spLocks noGrp="1"/>
          </p:cNvSpPr>
          <p:nvPr>
            <p:ph idx="1"/>
          </p:nvPr>
        </p:nvSpPr>
        <p:spPr>
          <a:xfrm>
            <a:off x="4654296" y="4798577"/>
            <a:ext cx="6894576" cy="1836139"/>
          </a:xfrm>
        </p:spPr>
        <p:txBody>
          <a:bodyPr anchor="t">
            <a:normAutofit fontScale="92500" lnSpcReduction="10000"/>
          </a:bodyPr>
          <a:lstStyle/>
          <a:p>
            <a:r>
              <a:rPr lang="en-US" sz="2200" dirty="0"/>
              <a:t>Central, Eastern, and southwestern regions have the ecology suitable for growing coffee (Robusta).</a:t>
            </a:r>
          </a:p>
          <a:p>
            <a:r>
              <a:rPr lang="en-US" sz="2200" dirty="0"/>
              <a:t>And yet only 38%, 22%, 11% of the households in these regions are growing Robusta coffee.</a:t>
            </a:r>
          </a:p>
          <a:p>
            <a:r>
              <a:rPr lang="en-US" sz="2200" dirty="0"/>
              <a:t>Our data shows further that about only about 1.7 million, (20%) H/H are growing coffee. </a:t>
            </a:r>
          </a:p>
          <a:p>
            <a:endParaRPr lang="en-US" sz="2200" dirty="0"/>
          </a:p>
        </p:txBody>
      </p:sp>
      <p:graphicFrame>
        <p:nvGraphicFramePr>
          <p:cNvPr id="7" name="Table 4">
            <a:extLst>
              <a:ext uri="{FF2B5EF4-FFF2-40B4-BE49-F238E27FC236}">
                <a16:creationId xmlns:a16="http://schemas.microsoft.com/office/drawing/2014/main" id="{80E21E51-1781-4458-8D00-77FF107FF6D0}"/>
              </a:ext>
            </a:extLst>
          </p:cNvPr>
          <p:cNvGraphicFramePr>
            <a:graphicFrameLocks/>
          </p:cNvGraphicFramePr>
          <p:nvPr/>
        </p:nvGraphicFramePr>
        <p:xfrm>
          <a:off x="4654296" y="1255498"/>
          <a:ext cx="6894578" cy="2664511"/>
        </p:xfrm>
        <a:graphic>
          <a:graphicData uri="http://schemas.openxmlformats.org/drawingml/2006/table">
            <a:tbl>
              <a:tblPr firstRow="1" bandRow="1">
                <a:tableStyleId>{8799B23B-EC83-4686-B30A-512413B5E67A}</a:tableStyleId>
              </a:tblPr>
              <a:tblGrid>
                <a:gridCol w="953335">
                  <a:extLst>
                    <a:ext uri="{9D8B030D-6E8A-4147-A177-3AD203B41FA5}">
                      <a16:colId xmlns:a16="http://schemas.microsoft.com/office/drawing/2014/main" val="741276836"/>
                    </a:ext>
                  </a:extLst>
                </a:gridCol>
                <a:gridCol w="903053">
                  <a:extLst>
                    <a:ext uri="{9D8B030D-6E8A-4147-A177-3AD203B41FA5}">
                      <a16:colId xmlns:a16="http://schemas.microsoft.com/office/drawing/2014/main" val="211758966"/>
                    </a:ext>
                  </a:extLst>
                </a:gridCol>
                <a:gridCol w="1255022">
                  <a:extLst>
                    <a:ext uri="{9D8B030D-6E8A-4147-A177-3AD203B41FA5}">
                      <a16:colId xmlns:a16="http://schemas.microsoft.com/office/drawing/2014/main" val="983179869"/>
                    </a:ext>
                  </a:extLst>
                </a:gridCol>
                <a:gridCol w="1255022">
                  <a:extLst>
                    <a:ext uri="{9D8B030D-6E8A-4147-A177-3AD203B41FA5}">
                      <a16:colId xmlns:a16="http://schemas.microsoft.com/office/drawing/2014/main" val="56499565"/>
                    </a:ext>
                  </a:extLst>
                </a:gridCol>
                <a:gridCol w="1053897">
                  <a:extLst>
                    <a:ext uri="{9D8B030D-6E8A-4147-A177-3AD203B41FA5}">
                      <a16:colId xmlns:a16="http://schemas.microsoft.com/office/drawing/2014/main" val="3388919303"/>
                    </a:ext>
                  </a:extLst>
                </a:gridCol>
                <a:gridCol w="762265">
                  <a:extLst>
                    <a:ext uri="{9D8B030D-6E8A-4147-A177-3AD203B41FA5}">
                      <a16:colId xmlns:a16="http://schemas.microsoft.com/office/drawing/2014/main" val="215680320"/>
                    </a:ext>
                  </a:extLst>
                </a:gridCol>
                <a:gridCol w="711984">
                  <a:extLst>
                    <a:ext uri="{9D8B030D-6E8A-4147-A177-3AD203B41FA5}">
                      <a16:colId xmlns:a16="http://schemas.microsoft.com/office/drawing/2014/main" val="1129403498"/>
                    </a:ext>
                  </a:extLst>
                </a:gridCol>
              </a:tblGrid>
              <a:tr h="535798">
                <a:tc>
                  <a:txBody>
                    <a:bodyPr/>
                    <a:lstStyle/>
                    <a:p>
                      <a:r>
                        <a:rPr lang="en-US" sz="1400"/>
                        <a:t>Region</a:t>
                      </a:r>
                    </a:p>
                  </a:txBody>
                  <a:tcPr marL="72405" marR="72405" marT="36203" marB="36203"/>
                </a:tc>
                <a:tc>
                  <a:txBody>
                    <a:bodyPr/>
                    <a:lstStyle/>
                    <a:p>
                      <a:r>
                        <a:rPr lang="en-US" sz="1400"/>
                        <a:t>Area in Ha</a:t>
                      </a:r>
                    </a:p>
                  </a:txBody>
                  <a:tcPr marL="72405" marR="72405" marT="36203" marB="36203"/>
                </a:tc>
                <a:tc>
                  <a:txBody>
                    <a:bodyPr/>
                    <a:lstStyle/>
                    <a:p>
                      <a:r>
                        <a:rPr lang="en-US" sz="1400"/>
                        <a:t>No. of Trees</a:t>
                      </a:r>
                    </a:p>
                  </a:txBody>
                  <a:tcPr marL="72405" marR="72405" marT="36203" marB="36203"/>
                </a:tc>
                <a:tc>
                  <a:txBody>
                    <a:bodyPr/>
                    <a:lstStyle/>
                    <a:p>
                      <a:r>
                        <a:rPr lang="en-US" sz="1400"/>
                        <a:t>Trees in Production</a:t>
                      </a:r>
                    </a:p>
                  </a:txBody>
                  <a:tcPr marL="72405" marR="72405" marT="36203" marB="36203"/>
                </a:tc>
                <a:tc>
                  <a:txBody>
                    <a:bodyPr/>
                    <a:lstStyle/>
                    <a:p>
                      <a:r>
                        <a:rPr lang="en-US" sz="1400"/>
                        <a:t>No. of H/H</a:t>
                      </a:r>
                    </a:p>
                  </a:txBody>
                  <a:tcPr marL="72405" marR="72405" marT="36203" marB="36203"/>
                </a:tc>
                <a:tc>
                  <a:txBody>
                    <a:bodyPr/>
                    <a:lstStyle/>
                    <a:p>
                      <a:r>
                        <a:rPr lang="en-US" sz="1400"/>
                        <a:t>Trees/</a:t>
                      </a:r>
                    </a:p>
                    <a:p>
                      <a:r>
                        <a:rPr lang="en-US" sz="1400"/>
                        <a:t>HH</a:t>
                      </a:r>
                    </a:p>
                  </a:txBody>
                  <a:tcPr marL="72405" marR="72405" marT="36203" marB="36203"/>
                </a:tc>
                <a:tc>
                  <a:txBody>
                    <a:bodyPr/>
                    <a:lstStyle/>
                    <a:p>
                      <a:r>
                        <a:rPr lang="en-US" sz="1400"/>
                        <a:t>Perc.</a:t>
                      </a:r>
                    </a:p>
                  </a:txBody>
                  <a:tcPr marL="72405" marR="72405" marT="36203" marB="36203"/>
                </a:tc>
                <a:extLst>
                  <a:ext uri="{0D108BD9-81ED-4DB2-BD59-A6C34878D82A}">
                    <a16:rowId xmlns:a16="http://schemas.microsoft.com/office/drawing/2014/main" val="2484787545"/>
                  </a:ext>
                </a:extLst>
              </a:tr>
              <a:tr h="318583">
                <a:tc>
                  <a:txBody>
                    <a:bodyPr/>
                    <a:lstStyle/>
                    <a:p>
                      <a:r>
                        <a:rPr lang="en-US" sz="1400"/>
                        <a:t>Western</a:t>
                      </a:r>
                    </a:p>
                  </a:txBody>
                  <a:tcPr marL="72405" marR="72405" marT="36203" marB="36203"/>
                </a:tc>
                <a:tc>
                  <a:txBody>
                    <a:bodyPr/>
                    <a:lstStyle/>
                    <a:p>
                      <a:r>
                        <a:rPr lang="en-US" sz="1400"/>
                        <a:t>79,773</a:t>
                      </a:r>
                    </a:p>
                  </a:txBody>
                  <a:tcPr marL="72405" marR="72405" marT="36203" marB="36203"/>
                </a:tc>
                <a:tc>
                  <a:txBody>
                    <a:bodyPr/>
                    <a:lstStyle/>
                    <a:p>
                      <a:r>
                        <a:rPr lang="en-US" sz="1400"/>
                        <a:t>94,155,423 </a:t>
                      </a:r>
                    </a:p>
                  </a:txBody>
                  <a:tcPr marL="72405" marR="72405" marT="36203" marB="36203"/>
                </a:tc>
                <a:tc>
                  <a:txBody>
                    <a:bodyPr/>
                    <a:lstStyle/>
                    <a:p>
                      <a:r>
                        <a:rPr lang="en-US" sz="1400"/>
                        <a:t>61,342,735</a:t>
                      </a:r>
                    </a:p>
                  </a:txBody>
                  <a:tcPr marL="72405" marR="72405" marT="36203" marB="36203"/>
                </a:tc>
                <a:tc>
                  <a:txBody>
                    <a:bodyPr/>
                    <a:lstStyle/>
                    <a:p>
                      <a:r>
                        <a:rPr lang="en-US" sz="1400"/>
                        <a:t>265,144</a:t>
                      </a:r>
                    </a:p>
                  </a:txBody>
                  <a:tcPr marL="72405" marR="72405" marT="36203" marB="36203"/>
                </a:tc>
                <a:tc>
                  <a:txBody>
                    <a:bodyPr/>
                    <a:lstStyle/>
                    <a:p>
                      <a:r>
                        <a:rPr lang="en-US" sz="1400"/>
                        <a:t>231 </a:t>
                      </a:r>
                    </a:p>
                  </a:txBody>
                  <a:tcPr marL="72405" marR="72405" marT="36203" marB="36203"/>
                </a:tc>
                <a:tc>
                  <a:txBody>
                    <a:bodyPr/>
                    <a:lstStyle/>
                    <a:p>
                      <a:r>
                        <a:rPr lang="en-US" sz="1400"/>
                        <a:t>23%</a:t>
                      </a:r>
                    </a:p>
                  </a:txBody>
                  <a:tcPr marL="72405" marR="72405" marT="36203" marB="36203"/>
                </a:tc>
                <a:extLst>
                  <a:ext uri="{0D108BD9-81ED-4DB2-BD59-A6C34878D82A}">
                    <a16:rowId xmlns:a16="http://schemas.microsoft.com/office/drawing/2014/main" val="376235650"/>
                  </a:ext>
                </a:extLst>
              </a:tr>
              <a:tr h="318583">
                <a:tc>
                  <a:txBody>
                    <a:bodyPr/>
                    <a:lstStyle/>
                    <a:p>
                      <a:r>
                        <a:rPr lang="en-US" sz="1400"/>
                        <a:t>Eastern</a:t>
                      </a:r>
                    </a:p>
                  </a:txBody>
                  <a:tcPr marL="72405" marR="72405" marT="36203" marB="36203"/>
                </a:tc>
                <a:tc>
                  <a:txBody>
                    <a:bodyPr/>
                    <a:lstStyle/>
                    <a:p>
                      <a:r>
                        <a:rPr lang="en-US" sz="1400"/>
                        <a:t>77,709</a:t>
                      </a:r>
                    </a:p>
                  </a:txBody>
                  <a:tcPr marL="72405" marR="72405" marT="36203" marB="36203"/>
                </a:tc>
                <a:tc>
                  <a:txBody>
                    <a:bodyPr/>
                    <a:lstStyle/>
                    <a:p>
                      <a:r>
                        <a:rPr lang="en-US" sz="1400"/>
                        <a:t>86,332,784</a:t>
                      </a:r>
                    </a:p>
                  </a:txBody>
                  <a:tcPr marL="72405" marR="72405" marT="36203" marB="36203"/>
                </a:tc>
                <a:tc>
                  <a:txBody>
                    <a:bodyPr/>
                    <a:lstStyle/>
                    <a:p>
                      <a:r>
                        <a:rPr lang="en-US" sz="1400"/>
                        <a:t>73,305,543</a:t>
                      </a:r>
                    </a:p>
                  </a:txBody>
                  <a:tcPr marL="72405" marR="72405" marT="36203" marB="36203"/>
                </a:tc>
                <a:tc>
                  <a:txBody>
                    <a:bodyPr/>
                    <a:lstStyle/>
                    <a:p>
                      <a:r>
                        <a:rPr lang="en-US" sz="1400"/>
                        <a:t>486,079</a:t>
                      </a:r>
                    </a:p>
                  </a:txBody>
                  <a:tcPr marL="72405" marR="72405" marT="36203" marB="36203"/>
                </a:tc>
                <a:tc>
                  <a:txBody>
                    <a:bodyPr/>
                    <a:lstStyle/>
                    <a:p>
                      <a:r>
                        <a:rPr lang="en-US" sz="1400"/>
                        <a:t>151</a:t>
                      </a:r>
                    </a:p>
                  </a:txBody>
                  <a:tcPr marL="72405" marR="72405" marT="36203" marB="36203"/>
                </a:tc>
                <a:tc>
                  <a:txBody>
                    <a:bodyPr/>
                    <a:lstStyle/>
                    <a:p>
                      <a:r>
                        <a:rPr lang="en-US" sz="1400"/>
                        <a:t>22%</a:t>
                      </a:r>
                    </a:p>
                  </a:txBody>
                  <a:tcPr marL="72405" marR="72405" marT="36203" marB="36203"/>
                </a:tc>
                <a:extLst>
                  <a:ext uri="{0D108BD9-81ED-4DB2-BD59-A6C34878D82A}">
                    <a16:rowId xmlns:a16="http://schemas.microsoft.com/office/drawing/2014/main" val="1052524368"/>
                  </a:ext>
                </a:extLst>
              </a:tr>
              <a:tr h="318583">
                <a:tc>
                  <a:txBody>
                    <a:bodyPr/>
                    <a:lstStyle/>
                    <a:p>
                      <a:r>
                        <a:rPr lang="en-US" sz="1400"/>
                        <a:t>Northern</a:t>
                      </a:r>
                    </a:p>
                  </a:txBody>
                  <a:tcPr marL="72405" marR="72405" marT="36203" marB="36203"/>
                </a:tc>
                <a:tc>
                  <a:txBody>
                    <a:bodyPr/>
                    <a:lstStyle/>
                    <a:p>
                      <a:r>
                        <a:rPr lang="en-US" sz="1400"/>
                        <a:t>19,886</a:t>
                      </a:r>
                    </a:p>
                  </a:txBody>
                  <a:tcPr marL="72405" marR="72405" marT="36203" marB="36203"/>
                </a:tc>
                <a:tc>
                  <a:txBody>
                    <a:bodyPr/>
                    <a:lstStyle/>
                    <a:p>
                      <a:r>
                        <a:rPr lang="en-US" sz="1400"/>
                        <a:t>27,498,178</a:t>
                      </a:r>
                    </a:p>
                  </a:txBody>
                  <a:tcPr marL="72405" marR="72405" marT="36203" marB="36203"/>
                </a:tc>
                <a:tc>
                  <a:txBody>
                    <a:bodyPr/>
                    <a:lstStyle/>
                    <a:p>
                      <a:r>
                        <a:rPr lang="en-US" sz="1400"/>
                        <a:t>20,519,580</a:t>
                      </a:r>
                    </a:p>
                  </a:txBody>
                  <a:tcPr marL="72405" marR="72405" marT="36203" marB="36203"/>
                </a:tc>
                <a:tc>
                  <a:txBody>
                    <a:bodyPr/>
                    <a:lstStyle/>
                    <a:p>
                      <a:r>
                        <a:rPr lang="en-US" sz="1400"/>
                        <a:t>92,336</a:t>
                      </a:r>
                    </a:p>
                  </a:txBody>
                  <a:tcPr marL="72405" marR="72405" marT="36203" marB="36203"/>
                </a:tc>
                <a:tc>
                  <a:txBody>
                    <a:bodyPr/>
                    <a:lstStyle/>
                    <a:p>
                      <a:r>
                        <a:rPr lang="en-US" sz="1400"/>
                        <a:t>222</a:t>
                      </a:r>
                    </a:p>
                  </a:txBody>
                  <a:tcPr marL="72405" marR="72405" marT="36203" marB="36203"/>
                </a:tc>
                <a:tc>
                  <a:txBody>
                    <a:bodyPr/>
                    <a:lstStyle/>
                    <a:p>
                      <a:r>
                        <a:rPr lang="en-US" sz="1400"/>
                        <a:t>6%</a:t>
                      </a:r>
                    </a:p>
                  </a:txBody>
                  <a:tcPr marL="72405" marR="72405" marT="36203" marB="36203"/>
                </a:tc>
                <a:extLst>
                  <a:ext uri="{0D108BD9-81ED-4DB2-BD59-A6C34878D82A}">
                    <a16:rowId xmlns:a16="http://schemas.microsoft.com/office/drawing/2014/main" val="3371264452"/>
                  </a:ext>
                </a:extLst>
              </a:tr>
              <a:tr h="318583">
                <a:tc>
                  <a:txBody>
                    <a:bodyPr/>
                    <a:lstStyle/>
                    <a:p>
                      <a:r>
                        <a:rPr lang="en-US" sz="1400"/>
                        <a:t>Central</a:t>
                      </a:r>
                    </a:p>
                  </a:txBody>
                  <a:tcPr marL="72405" marR="72405" marT="36203" marB="36203"/>
                </a:tc>
                <a:tc>
                  <a:txBody>
                    <a:bodyPr/>
                    <a:lstStyle/>
                    <a:p>
                      <a:r>
                        <a:rPr lang="en-US" sz="1400"/>
                        <a:t>136,247</a:t>
                      </a:r>
                    </a:p>
                  </a:txBody>
                  <a:tcPr marL="72405" marR="72405" marT="36203" marB="36203"/>
                </a:tc>
                <a:tc>
                  <a:txBody>
                    <a:bodyPr/>
                    <a:lstStyle/>
                    <a:p>
                      <a:r>
                        <a:rPr lang="en-US" sz="1400"/>
                        <a:t>151,082,141</a:t>
                      </a:r>
                    </a:p>
                  </a:txBody>
                  <a:tcPr marL="72405" marR="72405" marT="36203" marB="36203"/>
                </a:tc>
                <a:tc>
                  <a:txBody>
                    <a:bodyPr/>
                    <a:lstStyle/>
                    <a:p>
                      <a:r>
                        <a:rPr lang="en-US" sz="1400"/>
                        <a:t>109,993,307</a:t>
                      </a:r>
                    </a:p>
                  </a:txBody>
                  <a:tcPr marL="72405" marR="72405" marT="36203" marB="36203"/>
                </a:tc>
                <a:tc>
                  <a:txBody>
                    <a:bodyPr/>
                    <a:lstStyle/>
                    <a:p>
                      <a:r>
                        <a:rPr lang="en-US" sz="1400"/>
                        <a:t>611,782</a:t>
                      </a:r>
                    </a:p>
                  </a:txBody>
                  <a:tcPr marL="72405" marR="72405" marT="36203" marB="36203"/>
                </a:tc>
                <a:tc>
                  <a:txBody>
                    <a:bodyPr/>
                    <a:lstStyle/>
                    <a:p>
                      <a:r>
                        <a:rPr lang="en-US" sz="1400"/>
                        <a:t>180 </a:t>
                      </a:r>
                    </a:p>
                  </a:txBody>
                  <a:tcPr marL="72405" marR="72405" marT="36203" marB="36203"/>
                </a:tc>
                <a:tc>
                  <a:txBody>
                    <a:bodyPr/>
                    <a:lstStyle/>
                    <a:p>
                      <a:r>
                        <a:rPr lang="en-US" sz="1400"/>
                        <a:t>38%</a:t>
                      </a:r>
                    </a:p>
                  </a:txBody>
                  <a:tcPr marL="72405" marR="72405" marT="36203" marB="36203"/>
                </a:tc>
                <a:extLst>
                  <a:ext uri="{0D108BD9-81ED-4DB2-BD59-A6C34878D82A}">
                    <a16:rowId xmlns:a16="http://schemas.microsoft.com/office/drawing/2014/main" val="2382361875"/>
                  </a:ext>
                </a:extLst>
              </a:tr>
              <a:tr h="535798">
                <a:tc>
                  <a:txBody>
                    <a:bodyPr/>
                    <a:lstStyle/>
                    <a:p>
                      <a:r>
                        <a:rPr lang="en-US" sz="1400"/>
                        <a:t>South-West</a:t>
                      </a:r>
                    </a:p>
                  </a:txBody>
                  <a:tcPr marL="72405" marR="72405" marT="36203" marB="36203"/>
                </a:tc>
                <a:tc>
                  <a:txBody>
                    <a:bodyPr/>
                    <a:lstStyle/>
                    <a:p>
                      <a:r>
                        <a:rPr lang="en-US" sz="1400"/>
                        <a:t>40,292</a:t>
                      </a:r>
                    </a:p>
                  </a:txBody>
                  <a:tcPr marL="72405" marR="72405" marT="36203" marB="36203"/>
                </a:tc>
                <a:tc>
                  <a:txBody>
                    <a:bodyPr/>
                    <a:lstStyle/>
                    <a:p>
                      <a:r>
                        <a:rPr lang="en-US" sz="1400"/>
                        <a:t>49,549,569</a:t>
                      </a:r>
                    </a:p>
                  </a:txBody>
                  <a:tcPr marL="72405" marR="72405" marT="36203" marB="36203"/>
                </a:tc>
                <a:tc>
                  <a:txBody>
                    <a:bodyPr/>
                    <a:lstStyle/>
                    <a:p>
                      <a:r>
                        <a:rPr lang="en-US" sz="1400"/>
                        <a:t>29,430,081</a:t>
                      </a:r>
                    </a:p>
                  </a:txBody>
                  <a:tcPr marL="72405" marR="72405" marT="36203" marB="36203"/>
                </a:tc>
                <a:tc>
                  <a:txBody>
                    <a:bodyPr/>
                    <a:lstStyle/>
                    <a:p>
                      <a:r>
                        <a:rPr lang="en-US" sz="1400"/>
                        <a:t>258,182</a:t>
                      </a:r>
                    </a:p>
                  </a:txBody>
                  <a:tcPr marL="72405" marR="72405" marT="36203" marB="36203"/>
                </a:tc>
                <a:tc>
                  <a:txBody>
                    <a:bodyPr/>
                    <a:lstStyle/>
                    <a:p>
                      <a:r>
                        <a:rPr lang="en-US" sz="1400"/>
                        <a:t>114 </a:t>
                      </a:r>
                    </a:p>
                  </a:txBody>
                  <a:tcPr marL="72405" marR="72405" marT="36203" marB="36203"/>
                </a:tc>
                <a:tc>
                  <a:txBody>
                    <a:bodyPr/>
                    <a:lstStyle/>
                    <a:p>
                      <a:r>
                        <a:rPr lang="en-US" sz="1400"/>
                        <a:t>11%</a:t>
                      </a:r>
                    </a:p>
                  </a:txBody>
                  <a:tcPr marL="72405" marR="72405" marT="36203" marB="36203"/>
                </a:tc>
                <a:extLst>
                  <a:ext uri="{0D108BD9-81ED-4DB2-BD59-A6C34878D82A}">
                    <a16:rowId xmlns:a16="http://schemas.microsoft.com/office/drawing/2014/main" val="1944376107"/>
                  </a:ext>
                </a:extLst>
              </a:tr>
              <a:tr h="318583">
                <a:tc>
                  <a:txBody>
                    <a:bodyPr/>
                    <a:lstStyle/>
                    <a:p>
                      <a:r>
                        <a:rPr lang="en-US" sz="1400" b="1"/>
                        <a:t>Total</a:t>
                      </a:r>
                    </a:p>
                  </a:txBody>
                  <a:tcPr marL="72405" marR="72405" marT="36203" marB="36203"/>
                </a:tc>
                <a:tc>
                  <a:txBody>
                    <a:bodyPr/>
                    <a:lstStyle/>
                    <a:p>
                      <a:r>
                        <a:rPr lang="en-US" sz="1400" b="1"/>
                        <a:t>353,907</a:t>
                      </a:r>
                    </a:p>
                  </a:txBody>
                  <a:tcPr marL="72405" marR="72405" marT="36203" marB="36203"/>
                </a:tc>
                <a:tc>
                  <a:txBody>
                    <a:bodyPr/>
                    <a:lstStyle/>
                    <a:p>
                      <a:r>
                        <a:rPr lang="en-US" sz="1400" b="1"/>
                        <a:t>408,618,095</a:t>
                      </a:r>
                    </a:p>
                  </a:txBody>
                  <a:tcPr marL="72405" marR="72405" marT="36203" marB="36203"/>
                </a:tc>
                <a:tc>
                  <a:txBody>
                    <a:bodyPr/>
                    <a:lstStyle/>
                    <a:p>
                      <a:r>
                        <a:rPr lang="en-US" sz="1400" b="1"/>
                        <a:t>294,591,246</a:t>
                      </a:r>
                    </a:p>
                  </a:txBody>
                  <a:tcPr marL="72405" marR="72405" marT="36203" marB="36203"/>
                </a:tc>
                <a:tc>
                  <a:txBody>
                    <a:bodyPr/>
                    <a:lstStyle/>
                    <a:p>
                      <a:r>
                        <a:rPr lang="en-US" sz="1400" b="1"/>
                        <a:t>1,713,523</a:t>
                      </a:r>
                    </a:p>
                  </a:txBody>
                  <a:tcPr marL="72405" marR="72405" marT="36203" marB="36203"/>
                </a:tc>
                <a:tc>
                  <a:txBody>
                    <a:bodyPr/>
                    <a:lstStyle/>
                    <a:p>
                      <a:r>
                        <a:rPr lang="en-US" sz="1400" b="1"/>
                        <a:t>238</a:t>
                      </a:r>
                    </a:p>
                  </a:txBody>
                  <a:tcPr marL="72405" marR="72405" marT="36203" marB="36203"/>
                </a:tc>
                <a:tc>
                  <a:txBody>
                    <a:bodyPr/>
                    <a:lstStyle/>
                    <a:p>
                      <a:r>
                        <a:rPr lang="en-US" sz="1400" b="1"/>
                        <a:t>100%</a:t>
                      </a:r>
                    </a:p>
                  </a:txBody>
                  <a:tcPr marL="72405" marR="72405" marT="36203" marB="36203"/>
                </a:tc>
                <a:extLst>
                  <a:ext uri="{0D108BD9-81ED-4DB2-BD59-A6C34878D82A}">
                    <a16:rowId xmlns:a16="http://schemas.microsoft.com/office/drawing/2014/main" val="3309075317"/>
                  </a:ext>
                </a:extLst>
              </a:tr>
            </a:tbl>
          </a:graphicData>
        </a:graphic>
      </p:graphicFrame>
    </p:spTree>
    <p:extLst>
      <p:ext uri="{BB962C8B-B14F-4D97-AF65-F5344CB8AC3E}">
        <p14:creationId xmlns:p14="http://schemas.microsoft.com/office/powerpoint/2010/main" val="414581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F43EE6-5846-4F6C-A92B-477882461D05}"/>
              </a:ext>
            </a:extLst>
          </p:cNvPr>
          <p:cNvSpPr>
            <a:spLocks noGrp="1"/>
          </p:cNvSpPr>
          <p:nvPr>
            <p:ph type="title"/>
          </p:nvPr>
        </p:nvSpPr>
        <p:spPr>
          <a:xfrm>
            <a:off x="630936" y="640080"/>
            <a:ext cx="4818888" cy="1481328"/>
          </a:xfrm>
        </p:spPr>
        <p:txBody>
          <a:bodyPr anchor="b">
            <a:normAutofit/>
          </a:bodyPr>
          <a:lstStyle/>
          <a:p>
            <a:r>
              <a:rPr lang="en-US" sz="4000" dirty="0"/>
              <a:t>Areas suitable for growing coffee</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C963EDF-49BB-48E4-A5B9-CD5D4C9C27FA}"/>
              </a:ext>
            </a:extLst>
          </p:cNvPr>
          <p:cNvSpPr>
            <a:spLocks noGrp="1"/>
          </p:cNvSpPr>
          <p:nvPr>
            <p:ph idx="1"/>
          </p:nvPr>
        </p:nvSpPr>
        <p:spPr>
          <a:xfrm>
            <a:off x="630936" y="2660904"/>
            <a:ext cx="4818888" cy="3547872"/>
          </a:xfrm>
        </p:spPr>
        <p:txBody>
          <a:bodyPr anchor="t">
            <a:normAutofit/>
          </a:bodyPr>
          <a:lstStyle/>
          <a:p>
            <a:r>
              <a:rPr lang="en-US" sz="2200" dirty="0"/>
              <a:t>With a high altitude and fertile soils Uganda has a high comparative advantage for arabica coffee growing.</a:t>
            </a:r>
          </a:p>
          <a:p>
            <a:r>
              <a:rPr lang="en-US" sz="2200" dirty="0"/>
              <a:t>The world market for coffee is projected to grow.</a:t>
            </a:r>
          </a:p>
          <a:p>
            <a:r>
              <a:rPr lang="en-US" sz="2200" dirty="0"/>
              <a:t>The potential for Robusta coffee growing is highly underutilized.</a:t>
            </a:r>
          </a:p>
        </p:txBody>
      </p:sp>
      <p:pic>
        <p:nvPicPr>
          <p:cNvPr id="3" name="Picture 2">
            <a:extLst>
              <a:ext uri="{FF2B5EF4-FFF2-40B4-BE49-F238E27FC236}">
                <a16:creationId xmlns:a16="http://schemas.microsoft.com/office/drawing/2014/main" id="{BC5C45AA-4B73-498B-B433-1380277A3843}"/>
              </a:ext>
            </a:extLst>
          </p:cNvPr>
          <p:cNvPicPr>
            <a:picLocks noChangeAspect="1"/>
          </p:cNvPicPr>
          <p:nvPr/>
        </p:nvPicPr>
        <p:blipFill>
          <a:blip r:embed="rId2"/>
          <a:stretch>
            <a:fillRect/>
          </a:stretch>
        </p:blipFill>
        <p:spPr>
          <a:xfrm>
            <a:off x="7061454" y="1646133"/>
            <a:ext cx="3518916" cy="4352544"/>
          </a:xfrm>
          <a:prstGeom prst="rect">
            <a:avLst/>
          </a:prstGeom>
        </p:spPr>
      </p:pic>
    </p:spTree>
    <p:extLst>
      <p:ext uri="{BB962C8B-B14F-4D97-AF65-F5344CB8AC3E}">
        <p14:creationId xmlns:p14="http://schemas.microsoft.com/office/powerpoint/2010/main" val="81685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F43EE6-5846-4F6C-A92B-477882461D05}"/>
              </a:ext>
            </a:extLst>
          </p:cNvPr>
          <p:cNvSpPr>
            <a:spLocks noGrp="1"/>
          </p:cNvSpPr>
          <p:nvPr>
            <p:ph type="title"/>
          </p:nvPr>
        </p:nvSpPr>
        <p:spPr>
          <a:xfrm>
            <a:off x="630936" y="640080"/>
            <a:ext cx="4818888" cy="1481328"/>
          </a:xfrm>
        </p:spPr>
        <p:txBody>
          <a:bodyPr anchor="b">
            <a:normAutofit/>
          </a:bodyPr>
          <a:lstStyle/>
          <a:p>
            <a:r>
              <a:rPr lang="en-US" sz="4000" dirty="0"/>
              <a:t>Areas suitable for growing cotton</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C963EDF-49BB-48E4-A5B9-CD5D4C9C27FA}"/>
              </a:ext>
            </a:extLst>
          </p:cNvPr>
          <p:cNvSpPr>
            <a:spLocks noGrp="1"/>
          </p:cNvSpPr>
          <p:nvPr>
            <p:ph idx="1"/>
          </p:nvPr>
        </p:nvSpPr>
        <p:spPr>
          <a:xfrm>
            <a:off x="630936" y="2660904"/>
            <a:ext cx="4818888" cy="3547872"/>
          </a:xfrm>
        </p:spPr>
        <p:txBody>
          <a:bodyPr anchor="t">
            <a:normAutofit/>
          </a:bodyPr>
          <a:lstStyle/>
          <a:p>
            <a:r>
              <a:rPr lang="en-US" sz="2200" dirty="0"/>
              <a:t>Uganda has a high comparative advantage for cotton production.</a:t>
            </a:r>
          </a:p>
          <a:p>
            <a:r>
              <a:rPr lang="en-US" sz="2200" dirty="0"/>
              <a:t>The country’s cotton potential is highly under exploited.</a:t>
            </a:r>
          </a:p>
          <a:p>
            <a:r>
              <a:rPr lang="en-US" sz="2200" dirty="0"/>
              <a:t>Other countries in the region are doing well, indicating that Uganda could also do well. </a:t>
            </a:r>
          </a:p>
          <a:p>
            <a:r>
              <a:rPr lang="en-US" sz="2200" dirty="0"/>
              <a:t>The cotton value chain could be developed and protected from competition.</a:t>
            </a:r>
          </a:p>
        </p:txBody>
      </p:sp>
      <p:pic>
        <p:nvPicPr>
          <p:cNvPr id="5" name="Content Placeholder 4" descr="Map&#10;&#10;Description automatically generated">
            <a:extLst>
              <a:ext uri="{FF2B5EF4-FFF2-40B4-BE49-F238E27FC236}">
                <a16:creationId xmlns:a16="http://schemas.microsoft.com/office/drawing/2014/main" id="{BCA553D8-6435-4745-A9D6-C5FBAE144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061" y="640080"/>
            <a:ext cx="4796942" cy="5577840"/>
          </a:xfrm>
          <a:prstGeom prst="rect">
            <a:avLst/>
          </a:prstGeom>
        </p:spPr>
      </p:pic>
    </p:spTree>
    <p:extLst>
      <p:ext uri="{BB962C8B-B14F-4D97-AF65-F5344CB8AC3E}">
        <p14:creationId xmlns:p14="http://schemas.microsoft.com/office/powerpoint/2010/main" val="2514237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908DB7-C3A6-4FCB-9820-CEE02B398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F873A-08C1-4F42-8CB2-5A889A3B1F63}"/>
              </a:ext>
            </a:extLst>
          </p:cNvPr>
          <p:cNvSpPr>
            <a:spLocks noGrp="1"/>
          </p:cNvSpPr>
          <p:nvPr>
            <p:ph type="title"/>
          </p:nvPr>
        </p:nvSpPr>
        <p:spPr>
          <a:xfrm>
            <a:off x="630936" y="640823"/>
            <a:ext cx="3419856" cy="5583148"/>
          </a:xfrm>
        </p:spPr>
        <p:txBody>
          <a:bodyPr anchor="ctr">
            <a:normAutofit/>
          </a:bodyPr>
          <a:lstStyle/>
          <a:p>
            <a:r>
              <a:rPr lang="en-US" sz="5400" dirty="0"/>
              <a:t>Production: Total Number of Major Farm Animals</a:t>
            </a:r>
          </a:p>
        </p:txBody>
      </p:sp>
      <p:sp>
        <p:nvSpPr>
          <p:cNvPr id="2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1C0BA89-0AA4-4FC1-9C23-0F370AF3683A}"/>
              </a:ext>
            </a:extLst>
          </p:cNvPr>
          <p:cNvPicPr>
            <a:picLocks noChangeAspect="1"/>
          </p:cNvPicPr>
          <p:nvPr/>
        </p:nvPicPr>
        <p:blipFill>
          <a:blip r:embed="rId2"/>
          <a:stretch>
            <a:fillRect/>
          </a:stretch>
        </p:blipFill>
        <p:spPr>
          <a:xfrm>
            <a:off x="4654296" y="630936"/>
            <a:ext cx="6511174" cy="3913632"/>
          </a:xfrm>
          <a:prstGeom prst="rect">
            <a:avLst/>
          </a:prstGeom>
        </p:spPr>
      </p:pic>
      <p:sp>
        <p:nvSpPr>
          <p:cNvPr id="8" name="Content Placeholder 7">
            <a:extLst>
              <a:ext uri="{FF2B5EF4-FFF2-40B4-BE49-F238E27FC236}">
                <a16:creationId xmlns:a16="http://schemas.microsoft.com/office/drawing/2014/main" id="{849DAB65-CB04-43B2-A686-941B2BE92C69}"/>
              </a:ext>
            </a:extLst>
          </p:cNvPr>
          <p:cNvSpPr>
            <a:spLocks noGrp="1"/>
          </p:cNvSpPr>
          <p:nvPr>
            <p:ph idx="1"/>
          </p:nvPr>
        </p:nvSpPr>
        <p:spPr>
          <a:xfrm>
            <a:off x="4654296" y="4798577"/>
            <a:ext cx="6894576" cy="1428487"/>
          </a:xfrm>
        </p:spPr>
        <p:txBody>
          <a:bodyPr anchor="t">
            <a:normAutofit fontScale="92500" lnSpcReduction="10000"/>
          </a:bodyPr>
          <a:lstStyle/>
          <a:p>
            <a:r>
              <a:rPr lang="en-US" sz="2200" dirty="0"/>
              <a:t>Total number of major farm animals is generally flat. Chicken are by far the largest, but we see a decline in their numbers. </a:t>
            </a:r>
          </a:p>
          <a:p>
            <a:r>
              <a:rPr lang="en-US" sz="2200" dirty="0"/>
              <a:t>Cattle numbers are declining. </a:t>
            </a:r>
          </a:p>
          <a:p>
            <a:r>
              <a:rPr lang="en-US" sz="2200" dirty="0"/>
              <a:t>Restocking program for northern Uganda.</a:t>
            </a:r>
          </a:p>
        </p:txBody>
      </p:sp>
    </p:spTree>
    <p:extLst>
      <p:ext uri="{BB962C8B-B14F-4D97-AF65-F5344CB8AC3E}">
        <p14:creationId xmlns:p14="http://schemas.microsoft.com/office/powerpoint/2010/main" val="49194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6C299-7B56-4EE3-BAF3-C77E542D31C7}"/>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a:solidFill>
                  <a:schemeClr val="tx1"/>
                </a:solidFill>
                <a:latin typeface="+mj-lt"/>
                <a:ea typeface="+mj-ea"/>
                <a:cs typeface="+mj-cs"/>
              </a:rPr>
              <a:t>Livestock by region</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93204E3-B58D-4B8F-BC5B-5D6CFC91F532}"/>
              </a:ext>
            </a:extLst>
          </p:cNvPr>
          <p:cNvSpPr>
            <a:spLocks noGrp="1"/>
          </p:cNvSpPr>
          <p:nvPr>
            <p:ph sz="half" idx="2"/>
          </p:nvPr>
        </p:nvSpPr>
        <p:spPr>
          <a:xfrm>
            <a:off x="630936" y="2660904"/>
            <a:ext cx="4818888" cy="3547872"/>
          </a:xfrm>
        </p:spPr>
        <p:txBody>
          <a:bodyPr vert="horz" lIns="91440" tIns="45720" rIns="91440" bIns="45720" rtlCol="0" anchor="t">
            <a:normAutofit fontScale="92500"/>
          </a:bodyPr>
          <a:lstStyle/>
          <a:p>
            <a:r>
              <a:rPr lang="en-US" sz="2200" dirty="0"/>
              <a:t>Northern region leads in cattle, goats, sheep and is third in chicken.</a:t>
            </a:r>
          </a:p>
          <a:p>
            <a:r>
              <a:rPr lang="en-US" sz="2200" dirty="0"/>
              <a:t>Western is second in cattle, goats and sheep, pigs and has relatively fewer chickens. </a:t>
            </a:r>
          </a:p>
          <a:p>
            <a:r>
              <a:rPr lang="en-US" sz="2200" dirty="0"/>
              <a:t>Central has as many cattle as eastern and western, has the most pigs, and has the least goats and sheep.</a:t>
            </a:r>
          </a:p>
          <a:p>
            <a:r>
              <a:rPr lang="en-US" sz="2200" dirty="0"/>
              <a:t>Eastern has the largest share of chickens, is second in pigs and goats, and has as many cows as western and central.   </a:t>
            </a:r>
          </a:p>
        </p:txBody>
      </p:sp>
      <p:pic>
        <p:nvPicPr>
          <p:cNvPr id="5" name="Content Placeholder 3">
            <a:extLst>
              <a:ext uri="{FF2B5EF4-FFF2-40B4-BE49-F238E27FC236}">
                <a16:creationId xmlns:a16="http://schemas.microsoft.com/office/drawing/2014/main" id="{DD1E91CA-0E22-4BE4-817C-0857266B8035}"/>
              </a:ext>
            </a:extLst>
          </p:cNvPr>
          <p:cNvPicPr>
            <a:picLocks noGrp="1" noChangeAspect="1"/>
          </p:cNvPicPr>
          <p:nvPr>
            <p:ph sz="half" idx="1"/>
          </p:nvPr>
        </p:nvPicPr>
        <p:blipFill>
          <a:blip r:embed="rId2"/>
          <a:stretch>
            <a:fillRect/>
          </a:stretch>
        </p:blipFill>
        <p:spPr>
          <a:xfrm>
            <a:off x="6099048" y="1788406"/>
            <a:ext cx="5458968" cy="3281188"/>
          </a:xfrm>
          <a:prstGeom prst="rect">
            <a:avLst/>
          </a:prstGeom>
        </p:spPr>
      </p:pic>
    </p:spTree>
    <p:extLst>
      <p:ext uri="{BB962C8B-B14F-4D97-AF65-F5344CB8AC3E}">
        <p14:creationId xmlns:p14="http://schemas.microsoft.com/office/powerpoint/2010/main" val="19027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065939-DC57-410C-A4B3-20ACB7EB159B}"/>
              </a:ext>
            </a:extLst>
          </p:cNvPr>
          <p:cNvSpPr>
            <a:spLocks noGrp="1"/>
          </p:cNvSpPr>
          <p:nvPr>
            <p:ph type="title"/>
          </p:nvPr>
        </p:nvSpPr>
        <p:spPr>
          <a:xfrm>
            <a:off x="1136397" y="502021"/>
            <a:ext cx="9688296" cy="1642969"/>
          </a:xfrm>
        </p:spPr>
        <p:txBody>
          <a:bodyPr anchor="b">
            <a:normAutofit/>
          </a:bodyPr>
          <a:lstStyle/>
          <a:p>
            <a:r>
              <a:rPr lang="en-US" sz="4000"/>
              <a:t>Key questions</a:t>
            </a:r>
            <a:endParaRPr lang="en-US" sz="4000" dirty="0"/>
          </a:p>
        </p:txBody>
      </p:sp>
      <p:sp>
        <p:nvSpPr>
          <p:cNvPr id="15" name="Content Placeholder 2">
            <a:extLst>
              <a:ext uri="{FF2B5EF4-FFF2-40B4-BE49-F238E27FC236}">
                <a16:creationId xmlns:a16="http://schemas.microsoft.com/office/drawing/2014/main" id="{0F008981-F948-42E3-B8D6-0883447CDEBD}"/>
              </a:ext>
            </a:extLst>
          </p:cNvPr>
          <p:cNvSpPr>
            <a:spLocks noGrp="1"/>
          </p:cNvSpPr>
          <p:nvPr>
            <p:ph idx="1"/>
          </p:nvPr>
        </p:nvSpPr>
        <p:spPr>
          <a:xfrm>
            <a:off x="1136397" y="2418409"/>
            <a:ext cx="9688296" cy="3454358"/>
          </a:xfrm>
        </p:spPr>
        <p:txBody>
          <a:bodyPr anchor="t">
            <a:normAutofit/>
          </a:bodyPr>
          <a:lstStyle/>
          <a:p>
            <a:pPr marL="342900" marR="0" lvl="0" indent="-342900">
              <a:spcBef>
                <a:spcPts val="0"/>
              </a:spcBef>
              <a:spcAft>
                <a:spcPts val="0"/>
              </a:spcAft>
              <a:buFont typeface="Symbol" panose="05050102010706020507" pitchFamily="18" charset="2"/>
              <a:buChar char=""/>
            </a:pPr>
            <a:r>
              <a:rPr lang="en-US" sz="2000" i="1" dirty="0">
                <a:effectLst/>
                <a:latin typeface="Times New Roman" panose="02020603050405020304" pitchFamily="18" charset="0"/>
                <a:ea typeface="Times New Roman" panose="02020603050405020304" pitchFamily="18" charset="0"/>
              </a:rPr>
              <a:t>How have Ugandan households </a:t>
            </a:r>
            <a:r>
              <a:rPr lang="en-US" sz="2000" i="1" dirty="0">
                <a:latin typeface="Times New Roman" panose="02020603050405020304" pitchFamily="18" charset="0"/>
                <a:ea typeface="Times New Roman" panose="02020603050405020304" pitchFamily="18" charset="0"/>
              </a:rPr>
              <a:t>contributed to</a:t>
            </a:r>
            <a:r>
              <a:rPr lang="en-US" sz="2000" i="1" dirty="0">
                <a:effectLst/>
                <a:latin typeface="Times New Roman" panose="02020603050405020304" pitchFamily="18" charset="0"/>
                <a:ea typeface="Times New Roman" panose="02020603050405020304" pitchFamily="18" charset="0"/>
              </a:rPr>
              <a:t> Uganda's growth overtime?</a:t>
            </a: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i="1" dirty="0">
                <a:effectLst/>
                <a:latin typeface="Times New Roman" panose="02020603050405020304" pitchFamily="18" charset="0"/>
                <a:ea typeface="Times New Roman" panose="02020603050405020304" pitchFamily="18" charset="0"/>
              </a:rPr>
              <a:t>How has government of Uganda interventions supported/facilitated households to move from subsistence to a market economy? What can we learn? </a:t>
            </a: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i="1" dirty="0">
                <a:effectLst/>
                <a:latin typeface="Times New Roman" panose="02020603050405020304" pitchFamily="18" charset="0"/>
                <a:ea typeface="Times New Roman" panose="02020603050405020304" pitchFamily="18" charset="0"/>
              </a:rPr>
              <a:t>What kind of policies can help households to sustainably transition from subsistence to the market economy?</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
        <p:nvSpPr>
          <p:cNvPr id="22" name="Rectangle 21">
            <a:extLst>
              <a:ext uri="{FF2B5EF4-FFF2-40B4-BE49-F238E27FC236}">
                <a16:creationId xmlns:a16="http://schemas.microsoft.com/office/drawing/2014/main"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16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468898-5A6E-4D55-85EC-308E785EE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224A7-B111-4CCF-95F3-73C859E95DA4}"/>
              </a:ext>
            </a:extLst>
          </p:cNvPr>
          <p:cNvSpPr>
            <a:spLocks noGrp="1"/>
          </p:cNvSpPr>
          <p:nvPr>
            <p:ph type="title"/>
          </p:nvPr>
        </p:nvSpPr>
        <p:spPr>
          <a:xfrm>
            <a:off x="429768" y="411480"/>
            <a:ext cx="11201400" cy="1106424"/>
          </a:xfrm>
        </p:spPr>
        <p:txBody>
          <a:bodyPr>
            <a:normAutofit/>
          </a:bodyPr>
          <a:lstStyle/>
          <a:p>
            <a:r>
              <a:rPr lang="en-US" sz="3600" dirty="0"/>
              <a:t>Average Number of Major animals per H/H, 2014 to 2019</a:t>
            </a:r>
          </a:p>
        </p:txBody>
      </p:sp>
      <p:sp>
        <p:nvSpPr>
          <p:cNvPr id="13" name="Rectangle 12">
            <a:extLst>
              <a:ext uri="{FF2B5EF4-FFF2-40B4-BE49-F238E27FC236}">
                <a16:creationId xmlns:a16="http://schemas.microsoft.com/office/drawing/2014/main" id="{3E23A947-2D45-4208-AE2B-64948C87A3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a:extLst>
              <a:ext uri="{FF2B5EF4-FFF2-40B4-BE49-F238E27FC236}">
                <a16:creationId xmlns:a16="http://schemas.microsoft.com/office/drawing/2014/main" id="{2895240C-69DB-4AEB-A9CA-C15E17C5D372}"/>
              </a:ext>
            </a:extLst>
          </p:cNvPr>
          <p:cNvPicPr>
            <a:picLocks noChangeAspect="1"/>
          </p:cNvPicPr>
          <p:nvPr/>
        </p:nvPicPr>
        <p:blipFill>
          <a:blip r:embed="rId2"/>
          <a:stretch>
            <a:fillRect/>
          </a:stretch>
        </p:blipFill>
        <p:spPr>
          <a:xfrm>
            <a:off x="429768" y="1966874"/>
            <a:ext cx="6702552" cy="4021532"/>
          </a:xfrm>
          <a:prstGeom prst="rect">
            <a:avLst/>
          </a:prstGeom>
        </p:spPr>
      </p:pic>
      <p:sp useBgFill="1">
        <p:nvSpPr>
          <p:cNvPr id="15" name="Rectangle 14">
            <a:extLst>
              <a:ext uri="{FF2B5EF4-FFF2-40B4-BE49-F238E27FC236}">
                <a16:creationId xmlns:a16="http://schemas.microsoft.com/office/drawing/2014/main" id="{E5BBB0F9-6A59-4D02-A9C7-A2D6516684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E4259368-E316-438C-A642-D6AAED6C0941}"/>
              </a:ext>
            </a:extLst>
          </p:cNvPr>
          <p:cNvSpPr>
            <a:spLocks noGrp="1"/>
          </p:cNvSpPr>
          <p:nvPr>
            <p:ph idx="1"/>
          </p:nvPr>
        </p:nvSpPr>
        <p:spPr>
          <a:xfrm>
            <a:off x="7938752" y="2020824"/>
            <a:ext cx="3455097" cy="3959352"/>
          </a:xfrm>
        </p:spPr>
        <p:txBody>
          <a:bodyPr anchor="ctr">
            <a:normAutofit/>
          </a:bodyPr>
          <a:lstStyle/>
          <a:p>
            <a:r>
              <a:rPr lang="en-US" sz="1800" dirty="0"/>
              <a:t>Average number of major animals is declining. </a:t>
            </a:r>
          </a:p>
          <a:p>
            <a:r>
              <a:rPr lang="en-US" sz="1800" dirty="0"/>
              <a:t>Chicken and Cattle are declining. Cattle: intensification? </a:t>
            </a:r>
          </a:p>
          <a:p>
            <a:r>
              <a:rPr lang="en-US" sz="1800" dirty="0"/>
              <a:t>Cattle: A shift to more productive breeds? </a:t>
            </a:r>
          </a:p>
          <a:p>
            <a:r>
              <a:rPr lang="en-US" sz="1800" dirty="0"/>
              <a:t>Chicken: diseases and poor production systems. </a:t>
            </a:r>
          </a:p>
        </p:txBody>
      </p:sp>
    </p:spTree>
    <p:extLst>
      <p:ext uri="{BB962C8B-B14F-4D97-AF65-F5344CB8AC3E}">
        <p14:creationId xmlns:p14="http://schemas.microsoft.com/office/powerpoint/2010/main" val="36323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B316C-3E09-425D-894C-F20A1FCB594A}"/>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a:solidFill>
                  <a:schemeClr val="tx1"/>
                </a:solidFill>
                <a:latin typeface="+mj-lt"/>
                <a:ea typeface="+mj-ea"/>
                <a:cs typeface="+mj-cs"/>
              </a:rPr>
              <a:t>Perc increase in animal husbandry products 2013 and 2018</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22C4B9A-9F20-418C-90A9-D4090663CC9F}"/>
              </a:ext>
            </a:extLst>
          </p:cNvPr>
          <p:cNvSpPr>
            <a:spLocks noGrp="1"/>
          </p:cNvSpPr>
          <p:nvPr>
            <p:ph sz="half" idx="2"/>
          </p:nvPr>
        </p:nvSpPr>
        <p:spPr>
          <a:xfrm>
            <a:off x="630936" y="2660904"/>
            <a:ext cx="4818888" cy="3547872"/>
          </a:xfrm>
        </p:spPr>
        <p:txBody>
          <a:bodyPr vert="horz" lIns="91440" tIns="45720" rIns="91440" bIns="45720" rtlCol="0" anchor="t">
            <a:normAutofit/>
          </a:bodyPr>
          <a:lstStyle/>
          <a:p>
            <a:r>
              <a:rPr lang="en-US" sz="2200" dirty="0"/>
              <a:t>Milk shows the sharpest increase, followed by pork, poultry, goat and beef.</a:t>
            </a:r>
          </a:p>
          <a:p>
            <a:r>
              <a:rPr lang="en-US" sz="2200" dirty="0"/>
              <a:t>Milk also has the most developed value chain.</a:t>
            </a:r>
          </a:p>
        </p:txBody>
      </p:sp>
      <p:pic>
        <p:nvPicPr>
          <p:cNvPr id="5" name="Content Placeholder 4">
            <a:extLst>
              <a:ext uri="{FF2B5EF4-FFF2-40B4-BE49-F238E27FC236}">
                <a16:creationId xmlns:a16="http://schemas.microsoft.com/office/drawing/2014/main" id="{7F18668D-A530-4254-958D-AD729B7C99DC}"/>
              </a:ext>
            </a:extLst>
          </p:cNvPr>
          <p:cNvPicPr>
            <a:picLocks noGrp="1" noChangeAspect="1"/>
          </p:cNvPicPr>
          <p:nvPr>
            <p:ph sz="half" idx="1"/>
          </p:nvPr>
        </p:nvPicPr>
        <p:blipFill>
          <a:blip r:embed="rId2"/>
          <a:stretch>
            <a:fillRect/>
          </a:stretch>
        </p:blipFill>
        <p:spPr>
          <a:xfrm>
            <a:off x="6099048" y="1788406"/>
            <a:ext cx="5458968" cy="3281188"/>
          </a:xfrm>
          <a:prstGeom prst="rect">
            <a:avLst/>
          </a:prstGeom>
        </p:spPr>
      </p:pic>
    </p:spTree>
    <p:extLst>
      <p:ext uri="{BB962C8B-B14F-4D97-AF65-F5344CB8AC3E}">
        <p14:creationId xmlns:p14="http://schemas.microsoft.com/office/powerpoint/2010/main" val="818239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C7182-A193-427B-961E-7A128455CC9E}"/>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200" dirty="0"/>
              <a:t>Average/per H/H increase </a:t>
            </a:r>
            <a:br>
              <a:rPr lang="en-US" sz="3200" dirty="0"/>
            </a:br>
            <a:r>
              <a:rPr lang="en-US" sz="3200" dirty="0"/>
              <a:t>in animal husbandry production 2013 to 2018</a:t>
            </a:r>
            <a:endParaRPr lang="en-US" sz="32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AED7BCF-3C79-4559-8108-7336708B4077}"/>
              </a:ext>
            </a:extLst>
          </p:cNvPr>
          <p:cNvSpPr>
            <a:spLocks noGrp="1"/>
          </p:cNvSpPr>
          <p:nvPr>
            <p:ph sz="half" idx="2"/>
          </p:nvPr>
        </p:nvSpPr>
        <p:spPr>
          <a:xfrm>
            <a:off x="630936" y="2660904"/>
            <a:ext cx="4818888" cy="3547872"/>
          </a:xfrm>
        </p:spPr>
        <p:txBody>
          <a:bodyPr vert="horz" lIns="91440" tIns="45720" rIns="91440" bIns="45720" rtlCol="0" anchor="t">
            <a:normAutofit/>
          </a:bodyPr>
          <a:lstStyle/>
          <a:p>
            <a:r>
              <a:rPr lang="en-US" sz="2200" dirty="0"/>
              <a:t>Highest increase is in milk (16%).</a:t>
            </a:r>
          </a:p>
          <a:p>
            <a:r>
              <a:rPr lang="en-US" sz="2200" dirty="0"/>
              <a:t>All other  productions show a negative average per household increase in production.</a:t>
            </a:r>
          </a:p>
        </p:txBody>
      </p:sp>
      <p:pic>
        <p:nvPicPr>
          <p:cNvPr id="5" name="Content Placeholder 4">
            <a:extLst>
              <a:ext uri="{FF2B5EF4-FFF2-40B4-BE49-F238E27FC236}">
                <a16:creationId xmlns:a16="http://schemas.microsoft.com/office/drawing/2014/main" id="{11D47BFD-63E8-4580-A810-12091269C6E9}"/>
              </a:ext>
            </a:extLst>
          </p:cNvPr>
          <p:cNvPicPr>
            <a:picLocks noGrp="1" noChangeAspect="1"/>
          </p:cNvPicPr>
          <p:nvPr>
            <p:ph sz="half" idx="1"/>
          </p:nvPr>
        </p:nvPicPr>
        <p:blipFill>
          <a:blip r:embed="rId2"/>
          <a:stretch>
            <a:fillRect/>
          </a:stretch>
        </p:blipFill>
        <p:spPr>
          <a:xfrm>
            <a:off x="5449824" y="2052508"/>
            <a:ext cx="6307327" cy="4156267"/>
          </a:xfrm>
          <a:prstGeom prst="rect">
            <a:avLst/>
          </a:prstGeom>
        </p:spPr>
      </p:pic>
    </p:spTree>
    <p:extLst>
      <p:ext uri="{BB962C8B-B14F-4D97-AF65-F5344CB8AC3E}">
        <p14:creationId xmlns:p14="http://schemas.microsoft.com/office/powerpoint/2010/main" val="1217336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05FF-CDC3-41C0-B220-BE6A3AEAA7AD}"/>
              </a:ext>
            </a:extLst>
          </p:cNvPr>
          <p:cNvSpPr>
            <a:spLocks noGrp="1"/>
          </p:cNvSpPr>
          <p:nvPr>
            <p:ph type="title"/>
          </p:nvPr>
        </p:nvSpPr>
        <p:spPr>
          <a:xfrm>
            <a:off x="987055" y="142891"/>
            <a:ext cx="10515600" cy="644968"/>
          </a:xfrm>
        </p:spPr>
        <p:txBody>
          <a:bodyPr>
            <a:normAutofit fontScale="90000"/>
          </a:bodyPr>
          <a:lstStyle/>
          <a:p>
            <a:endParaRPr lang="en-US" dirty="0"/>
          </a:p>
        </p:txBody>
      </p:sp>
      <p:graphicFrame>
        <p:nvGraphicFramePr>
          <p:cNvPr id="5" name="Table 5">
            <a:extLst>
              <a:ext uri="{FF2B5EF4-FFF2-40B4-BE49-F238E27FC236}">
                <a16:creationId xmlns:a16="http://schemas.microsoft.com/office/drawing/2014/main" id="{56656356-D528-4893-8E91-3ABFAFCC06E8}"/>
              </a:ext>
            </a:extLst>
          </p:cNvPr>
          <p:cNvGraphicFramePr>
            <a:graphicFrameLocks noGrp="1"/>
          </p:cNvGraphicFramePr>
          <p:nvPr>
            <p:ph idx="1"/>
            <p:extLst>
              <p:ext uri="{D42A27DB-BD31-4B8C-83A1-F6EECF244321}">
                <p14:modId xmlns:p14="http://schemas.microsoft.com/office/powerpoint/2010/main" val="1005590155"/>
              </p:ext>
            </p:extLst>
          </p:nvPr>
        </p:nvGraphicFramePr>
        <p:xfrm>
          <a:off x="974650" y="142891"/>
          <a:ext cx="9013368" cy="6126480"/>
        </p:xfrm>
        <a:graphic>
          <a:graphicData uri="http://schemas.openxmlformats.org/drawingml/2006/table">
            <a:tbl>
              <a:tblPr firstRow="1" bandRow="1">
                <a:tableStyleId>{93296810-A885-4BE3-A3E7-6D5BEEA58F35}</a:tableStyleId>
              </a:tblPr>
              <a:tblGrid>
                <a:gridCol w="1681716">
                  <a:extLst>
                    <a:ext uri="{9D8B030D-6E8A-4147-A177-3AD203B41FA5}">
                      <a16:colId xmlns:a16="http://schemas.microsoft.com/office/drawing/2014/main" val="1033505969"/>
                    </a:ext>
                  </a:extLst>
                </a:gridCol>
                <a:gridCol w="1322740">
                  <a:extLst>
                    <a:ext uri="{9D8B030D-6E8A-4147-A177-3AD203B41FA5}">
                      <a16:colId xmlns:a16="http://schemas.microsoft.com/office/drawing/2014/main" val="792192626"/>
                    </a:ext>
                  </a:extLst>
                </a:gridCol>
                <a:gridCol w="1502228">
                  <a:extLst>
                    <a:ext uri="{9D8B030D-6E8A-4147-A177-3AD203B41FA5}">
                      <a16:colId xmlns:a16="http://schemas.microsoft.com/office/drawing/2014/main" val="2357822386"/>
                    </a:ext>
                  </a:extLst>
                </a:gridCol>
                <a:gridCol w="1502228">
                  <a:extLst>
                    <a:ext uri="{9D8B030D-6E8A-4147-A177-3AD203B41FA5}">
                      <a16:colId xmlns:a16="http://schemas.microsoft.com/office/drawing/2014/main" val="1720917557"/>
                    </a:ext>
                  </a:extLst>
                </a:gridCol>
                <a:gridCol w="1502228">
                  <a:extLst>
                    <a:ext uri="{9D8B030D-6E8A-4147-A177-3AD203B41FA5}">
                      <a16:colId xmlns:a16="http://schemas.microsoft.com/office/drawing/2014/main" val="2687566739"/>
                    </a:ext>
                  </a:extLst>
                </a:gridCol>
                <a:gridCol w="1502228">
                  <a:extLst>
                    <a:ext uri="{9D8B030D-6E8A-4147-A177-3AD203B41FA5}">
                      <a16:colId xmlns:a16="http://schemas.microsoft.com/office/drawing/2014/main" val="655244781"/>
                    </a:ext>
                  </a:extLst>
                </a:gridCol>
              </a:tblGrid>
              <a:tr h="311438">
                <a:tc>
                  <a:txBody>
                    <a:bodyPr/>
                    <a:lstStyle/>
                    <a:p>
                      <a:r>
                        <a:rPr lang="en-US" dirty="0"/>
                        <a:t>Enterprise</a:t>
                      </a:r>
                    </a:p>
                  </a:txBody>
                  <a:tcPr/>
                </a:tc>
                <a:tc>
                  <a:txBody>
                    <a:bodyPr/>
                    <a:lstStyle/>
                    <a:p>
                      <a:r>
                        <a:rPr lang="en-US" dirty="0"/>
                        <a:t>Domestic MKT</a:t>
                      </a:r>
                    </a:p>
                  </a:txBody>
                  <a:tcPr/>
                </a:tc>
                <a:tc>
                  <a:txBody>
                    <a:bodyPr/>
                    <a:lstStyle/>
                    <a:p>
                      <a:r>
                        <a:rPr lang="en-US" dirty="0"/>
                        <a:t>International Export</a:t>
                      </a:r>
                    </a:p>
                  </a:txBody>
                  <a:tcPr/>
                </a:tc>
                <a:tc>
                  <a:txBody>
                    <a:bodyPr/>
                    <a:lstStyle/>
                    <a:p>
                      <a:r>
                        <a:rPr lang="en-US" dirty="0"/>
                        <a:t>Presence of </a:t>
                      </a:r>
                    </a:p>
                    <a:p>
                      <a:r>
                        <a:rPr lang="en-US" dirty="0"/>
                        <a:t>R &amp; D</a:t>
                      </a:r>
                    </a:p>
                  </a:txBody>
                  <a:tcPr/>
                </a:tc>
                <a:tc>
                  <a:txBody>
                    <a:bodyPr/>
                    <a:lstStyle/>
                    <a:p>
                      <a:r>
                        <a:rPr lang="en-US" dirty="0"/>
                        <a:t>Govt Authority</a:t>
                      </a:r>
                    </a:p>
                  </a:txBody>
                  <a:tcPr/>
                </a:tc>
                <a:tc>
                  <a:txBody>
                    <a:bodyPr/>
                    <a:lstStyle/>
                    <a:p>
                      <a:r>
                        <a:rPr lang="en-US" dirty="0"/>
                        <a:t>Developed value chain</a:t>
                      </a:r>
                    </a:p>
                  </a:txBody>
                  <a:tcPr/>
                </a:tc>
                <a:extLst>
                  <a:ext uri="{0D108BD9-81ED-4DB2-BD59-A6C34878D82A}">
                    <a16:rowId xmlns:a16="http://schemas.microsoft.com/office/drawing/2014/main" val="2893904967"/>
                  </a:ext>
                </a:extLst>
              </a:tr>
              <a:tr h="180437">
                <a:tc>
                  <a:txBody>
                    <a:bodyPr/>
                    <a:lstStyle/>
                    <a:p>
                      <a:r>
                        <a:rPr lang="en-US" dirty="0"/>
                        <a:t>Maize</a:t>
                      </a:r>
                    </a:p>
                  </a:txBody>
                  <a:tcPr>
                    <a:solidFill>
                      <a:srgbClr val="92D050"/>
                    </a:solidFill>
                  </a:tcPr>
                </a:tc>
                <a:tc>
                  <a:txBody>
                    <a:bodyPr/>
                    <a:lstStyle/>
                    <a:p>
                      <a:r>
                        <a:rPr lang="en-US" dirty="0"/>
                        <a:t>Yes</a:t>
                      </a:r>
                    </a:p>
                  </a:txBody>
                  <a:tcPr>
                    <a:solidFill>
                      <a:srgbClr val="92D050"/>
                    </a:solidFill>
                  </a:tcPr>
                </a:tc>
                <a:tc>
                  <a:txBody>
                    <a:bodyPr/>
                    <a:lstStyle/>
                    <a:p>
                      <a:r>
                        <a:rPr lang="en-US" dirty="0"/>
                        <a:t>Yes</a:t>
                      </a:r>
                    </a:p>
                  </a:txBody>
                  <a:tcPr>
                    <a:solidFill>
                      <a:srgbClr val="92D050"/>
                    </a:solidFill>
                  </a:tcPr>
                </a:tc>
                <a:tc>
                  <a:txBody>
                    <a:bodyPr/>
                    <a:lstStyle/>
                    <a:p>
                      <a:r>
                        <a:rPr lang="en-US" dirty="0"/>
                        <a:t>Yes</a:t>
                      </a:r>
                    </a:p>
                  </a:txBody>
                  <a:tcPr>
                    <a:solidFill>
                      <a:srgbClr val="92D050"/>
                    </a:solidFill>
                  </a:tcPr>
                </a:tc>
                <a:tc>
                  <a:txBody>
                    <a:bodyPr/>
                    <a:lstStyle/>
                    <a:p>
                      <a:r>
                        <a:rPr lang="en-US" dirty="0"/>
                        <a:t>No</a:t>
                      </a:r>
                    </a:p>
                  </a:txBody>
                  <a:tcPr>
                    <a:solidFill>
                      <a:srgbClr val="92D050"/>
                    </a:solidFill>
                  </a:tcPr>
                </a:tc>
                <a:tc>
                  <a:txBody>
                    <a:bodyPr/>
                    <a:lstStyle/>
                    <a:p>
                      <a:r>
                        <a:rPr lang="en-US" dirty="0"/>
                        <a:t>No</a:t>
                      </a:r>
                    </a:p>
                  </a:txBody>
                  <a:tcPr>
                    <a:solidFill>
                      <a:srgbClr val="92D050"/>
                    </a:solidFill>
                  </a:tcPr>
                </a:tc>
                <a:extLst>
                  <a:ext uri="{0D108BD9-81ED-4DB2-BD59-A6C34878D82A}">
                    <a16:rowId xmlns:a16="http://schemas.microsoft.com/office/drawing/2014/main" val="3563326737"/>
                  </a:ext>
                </a:extLst>
              </a:tr>
              <a:tr h="180437">
                <a:tc>
                  <a:txBody>
                    <a:bodyPr/>
                    <a:lstStyle/>
                    <a:p>
                      <a:r>
                        <a:rPr lang="en-US" dirty="0"/>
                        <a:t>Rice</a:t>
                      </a:r>
                    </a:p>
                  </a:txBody>
                  <a:tcPr/>
                </a:tc>
                <a:tc>
                  <a:txBody>
                    <a:bodyPr/>
                    <a:lstStyle/>
                    <a:p>
                      <a:r>
                        <a:rPr lang="en-US" dirty="0"/>
                        <a:t>Yes</a:t>
                      </a:r>
                    </a:p>
                  </a:txBody>
                  <a:tcPr/>
                </a:tc>
                <a:tc>
                  <a:txBody>
                    <a:bodyPr/>
                    <a:lstStyle/>
                    <a:p>
                      <a:r>
                        <a:rPr lang="en-US" dirty="0"/>
                        <a:t>No</a:t>
                      </a:r>
                    </a:p>
                  </a:txBody>
                  <a:tcPr/>
                </a:tc>
                <a:tc>
                  <a:txBody>
                    <a:bodyPr/>
                    <a:lstStyle/>
                    <a:p>
                      <a:r>
                        <a:rPr lang="en-US" dirty="0"/>
                        <a:t>Yes</a:t>
                      </a:r>
                    </a:p>
                  </a:txBody>
                  <a:tcPr/>
                </a:tc>
                <a:tc>
                  <a:txBody>
                    <a:bodyPr/>
                    <a:lstStyle/>
                    <a:p>
                      <a:r>
                        <a:rPr lang="en-US" dirty="0"/>
                        <a:t>No</a:t>
                      </a:r>
                    </a:p>
                  </a:txBody>
                  <a:tcPr/>
                </a:tc>
                <a:tc>
                  <a:txBody>
                    <a:bodyPr/>
                    <a:lstStyle/>
                    <a:p>
                      <a:r>
                        <a:rPr lang="en-US" dirty="0"/>
                        <a:t>No</a:t>
                      </a:r>
                    </a:p>
                  </a:txBody>
                  <a:tcPr/>
                </a:tc>
                <a:extLst>
                  <a:ext uri="{0D108BD9-81ED-4DB2-BD59-A6C34878D82A}">
                    <a16:rowId xmlns:a16="http://schemas.microsoft.com/office/drawing/2014/main" val="1868430516"/>
                  </a:ext>
                </a:extLst>
              </a:tr>
              <a:tr h="180437">
                <a:tc>
                  <a:txBody>
                    <a:bodyPr/>
                    <a:lstStyle/>
                    <a:p>
                      <a:r>
                        <a:rPr lang="en-US" dirty="0"/>
                        <a:t>Sorghum</a:t>
                      </a:r>
                    </a:p>
                  </a:txBody>
                  <a:tcPr>
                    <a:solidFill>
                      <a:srgbClr val="FF0000"/>
                    </a:solidFill>
                  </a:tcPr>
                </a:tc>
                <a:tc>
                  <a:txBody>
                    <a:bodyPr/>
                    <a:lstStyle/>
                    <a:p>
                      <a:r>
                        <a:rPr lang="en-US" dirty="0"/>
                        <a:t>Weak</a:t>
                      </a:r>
                    </a:p>
                  </a:txBody>
                  <a:tcPr>
                    <a:solidFill>
                      <a:srgbClr val="FF0000"/>
                    </a:solidFill>
                  </a:tcPr>
                </a:tc>
                <a:tc>
                  <a:txBody>
                    <a:bodyPr/>
                    <a:lstStyle/>
                    <a:p>
                      <a:r>
                        <a:rPr lang="en-US" dirty="0"/>
                        <a:t>Weak</a:t>
                      </a:r>
                    </a:p>
                  </a:txBody>
                  <a:tcPr>
                    <a:solidFill>
                      <a:srgbClr val="FF0000"/>
                    </a:solidFill>
                  </a:tcPr>
                </a:tc>
                <a:tc>
                  <a:txBody>
                    <a:bodyPr/>
                    <a:lstStyle/>
                    <a:p>
                      <a:r>
                        <a:rPr lang="en-US" dirty="0"/>
                        <a:t>Weak</a:t>
                      </a:r>
                    </a:p>
                  </a:txBody>
                  <a:tcPr>
                    <a:solidFill>
                      <a:srgbClr val="FF0000"/>
                    </a:solidFill>
                  </a:tcPr>
                </a:tc>
                <a:tc>
                  <a:txBody>
                    <a:bodyPr/>
                    <a:lstStyle/>
                    <a:p>
                      <a:r>
                        <a:rPr lang="en-US" dirty="0"/>
                        <a:t>No</a:t>
                      </a:r>
                    </a:p>
                  </a:txBody>
                  <a:tcPr>
                    <a:solidFill>
                      <a:srgbClr val="FF0000"/>
                    </a:solidFill>
                  </a:tcPr>
                </a:tc>
                <a:tc>
                  <a:txBody>
                    <a:bodyPr/>
                    <a:lstStyle/>
                    <a:p>
                      <a:r>
                        <a:rPr lang="en-US" dirty="0"/>
                        <a:t>No</a:t>
                      </a:r>
                    </a:p>
                  </a:txBody>
                  <a:tcPr>
                    <a:solidFill>
                      <a:srgbClr val="FF0000"/>
                    </a:solidFill>
                  </a:tcPr>
                </a:tc>
                <a:extLst>
                  <a:ext uri="{0D108BD9-81ED-4DB2-BD59-A6C34878D82A}">
                    <a16:rowId xmlns:a16="http://schemas.microsoft.com/office/drawing/2014/main" val="3728461046"/>
                  </a:ext>
                </a:extLst>
              </a:tr>
              <a:tr h="180437">
                <a:tc>
                  <a:txBody>
                    <a:bodyPr/>
                    <a:lstStyle/>
                    <a:p>
                      <a:r>
                        <a:rPr lang="en-US" dirty="0"/>
                        <a:t>Millet</a:t>
                      </a:r>
                    </a:p>
                  </a:txBody>
                  <a:tcPr>
                    <a:solidFill>
                      <a:srgbClr val="FF0000"/>
                    </a:solidFill>
                  </a:tcPr>
                </a:tc>
                <a:tc>
                  <a:txBody>
                    <a:bodyPr/>
                    <a:lstStyle/>
                    <a:p>
                      <a:r>
                        <a:rPr lang="en-US" dirty="0"/>
                        <a:t>Weak</a:t>
                      </a:r>
                    </a:p>
                  </a:txBody>
                  <a:tcPr>
                    <a:solidFill>
                      <a:srgbClr val="FF0000"/>
                    </a:solidFill>
                  </a:tcPr>
                </a:tc>
                <a:tc>
                  <a:txBody>
                    <a:bodyPr/>
                    <a:lstStyle/>
                    <a:p>
                      <a:r>
                        <a:rPr lang="en-US" dirty="0"/>
                        <a:t>Weak</a:t>
                      </a:r>
                    </a:p>
                  </a:txBody>
                  <a:tcPr>
                    <a:solidFill>
                      <a:srgbClr val="FF0000"/>
                    </a:solidFill>
                  </a:tcPr>
                </a:tc>
                <a:tc>
                  <a:txBody>
                    <a:bodyPr/>
                    <a:lstStyle/>
                    <a:p>
                      <a:r>
                        <a:rPr lang="en-US" dirty="0"/>
                        <a:t>Weak</a:t>
                      </a:r>
                    </a:p>
                  </a:txBody>
                  <a:tcPr>
                    <a:solidFill>
                      <a:srgbClr val="FF0000"/>
                    </a:solidFill>
                  </a:tcPr>
                </a:tc>
                <a:tc>
                  <a:txBody>
                    <a:bodyPr/>
                    <a:lstStyle/>
                    <a:p>
                      <a:r>
                        <a:rPr lang="en-US" dirty="0"/>
                        <a:t>No</a:t>
                      </a:r>
                    </a:p>
                  </a:txBody>
                  <a:tcPr>
                    <a:solidFill>
                      <a:srgbClr val="FF0000"/>
                    </a:solidFill>
                  </a:tcPr>
                </a:tc>
                <a:tc>
                  <a:txBody>
                    <a:bodyPr/>
                    <a:lstStyle/>
                    <a:p>
                      <a:r>
                        <a:rPr lang="en-US" dirty="0"/>
                        <a:t>No</a:t>
                      </a:r>
                    </a:p>
                  </a:txBody>
                  <a:tcPr>
                    <a:solidFill>
                      <a:srgbClr val="FF0000"/>
                    </a:solidFill>
                  </a:tcPr>
                </a:tc>
                <a:extLst>
                  <a:ext uri="{0D108BD9-81ED-4DB2-BD59-A6C34878D82A}">
                    <a16:rowId xmlns:a16="http://schemas.microsoft.com/office/drawing/2014/main" val="1287599716"/>
                  </a:ext>
                </a:extLst>
              </a:tr>
              <a:tr h="180437">
                <a:tc>
                  <a:txBody>
                    <a:bodyPr/>
                    <a:lstStyle/>
                    <a:p>
                      <a:r>
                        <a:rPr lang="en-US" dirty="0"/>
                        <a:t>Soya Bean</a:t>
                      </a:r>
                    </a:p>
                  </a:txBody>
                  <a:tcPr>
                    <a:solidFill>
                      <a:srgbClr val="92D050"/>
                    </a:solidFill>
                  </a:tcPr>
                </a:tc>
                <a:tc>
                  <a:txBody>
                    <a:bodyPr/>
                    <a:lstStyle/>
                    <a:p>
                      <a:r>
                        <a:rPr lang="en-US" dirty="0"/>
                        <a:t>Yes</a:t>
                      </a:r>
                    </a:p>
                  </a:txBody>
                  <a:tcPr>
                    <a:solidFill>
                      <a:srgbClr val="92D050"/>
                    </a:solidFill>
                  </a:tcPr>
                </a:tc>
                <a:tc>
                  <a:txBody>
                    <a:bodyPr/>
                    <a:lstStyle/>
                    <a:p>
                      <a:r>
                        <a:rPr lang="en-US" dirty="0"/>
                        <a:t>Weak</a:t>
                      </a:r>
                    </a:p>
                  </a:txBody>
                  <a:tcPr>
                    <a:solidFill>
                      <a:srgbClr val="92D050"/>
                    </a:solidFill>
                  </a:tcPr>
                </a:tc>
                <a:tc>
                  <a:txBody>
                    <a:bodyPr/>
                    <a:lstStyle/>
                    <a:p>
                      <a:r>
                        <a:rPr lang="en-US" dirty="0"/>
                        <a:t>Yes</a:t>
                      </a:r>
                    </a:p>
                  </a:txBody>
                  <a:tcPr>
                    <a:solidFill>
                      <a:srgbClr val="92D050"/>
                    </a:solidFill>
                  </a:tcPr>
                </a:tc>
                <a:tc>
                  <a:txBody>
                    <a:bodyPr/>
                    <a:lstStyle/>
                    <a:p>
                      <a:r>
                        <a:rPr lang="en-US" dirty="0"/>
                        <a:t>No</a:t>
                      </a:r>
                    </a:p>
                  </a:txBody>
                  <a:tcPr>
                    <a:solidFill>
                      <a:srgbClr val="92D050"/>
                    </a:solidFill>
                  </a:tcPr>
                </a:tc>
                <a:tc>
                  <a:txBody>
                    <a:bodyPr/>
                    <a:lstStyle/>
                    <a:p>
                      <a:r>
                        <a:rPr lang="en-US" dirty="0"/>
                        <a:t>Yes</a:t>
                      </a:r>
                    </a:p>
                  </a:txBody>
                  <a:tcPr>
                    <a:solidFill>
                      <a:srgbClr val="92D050"/>
                    </a:solidFill>
                  </a:tcPr>
                </a:tc>
                <a:extLst>
                  <a:ext uri="{0D108BD9-81ED-4DB2-BD59-A6C34878D82A}">
                    <a16:rowId xmlns:a16="http://schemas.microsoft.com/office/drawing/2014/main" val="112283749"/>
                  </a:ext>
                </a:extLst>
              </a:tr>
              <a:tr h="180437">
                <a:tc>
                  <a:txBody>
                    <a:bodyPr/>
                    <a:lstStyle/>
                    <a:p>
                      <a:r>
                        <a:rPr lang="en-US" dirty="0"/>
                        <a:t>Groundnuts</a:t>
                      </a:r>
                    </a:p>
                  </a:txBody>
                  <a:tcPr>
                    <a:solidFill>
                      <a:srgbClr val="FF0000"/>
                    </a:solidFill>
                  </a:tcPr>
                </a:tc>
                <a:tc>
                  <a:txBody>
                    <a:bodyPr/>
                    <a:lstStyle/>
                    <a:p>
                      <a:r>
                        <a:rPr lang="en-US" dirty="0"/>
                        <a:t>Yes</a:t>
                      </a:r>
                    </a:p>
                  </a:txBody>
                  <a:tcPr>
                    <a:solidFill>
                      <a:srgbClr val="FF0000"/>
                    </a:solidFill>
                  </a:tcPr>
                </a:tc>
                <a:tc>
                  <a:txBody>
                    <a:bodyPr/>
                    <a:lstStyle/>
                    <a:p>
                      <a:r>
                        <a:rPr lang="en-US" dirty="0"/>
                        <a:t>Weak</a:t>
                      </a:r>
                    </a:p>
                  </a:txBody>
                  <a:tcPr>
                    <a:solidFill>
                      <a:srgbClr val="FF0000"/>
                    </a:solidFill>
                  </a:tcPr>
                </a:tc>
                <a:tc>
                  <a:txBody>
                    <a:bodyPr/>
                    <a:lstStyle/>
                    <a:p>
                      <a:r>
                        <a:rPr lang="en-US" dirty="0"/>
                        <a:t>Weak</a:t>
                      </a:r>
                    </a:p>
                  </a:txBody>
                  <a:tcPr>
                    <a:solidFill>
                      <a:srgbClr val="FF0000"/>
                    </a:solidFill>
                  </a:tcPr>
                </a:tc>
                <a:tc>
                  <a:txBody>
                    <a:bodyPr/>
                    <a:lstStyle/>
                    <a:p>
                      <a:r>
                        <a:rPr lang="en-US" dirty="0"/>
                        <a:t>No</a:t>
                      </a:r>
                    </a:p>
                  </a:txBody>
                  <a:tcPr>
                    <a:solidFill>
                      <a:srgbClr val="FF0000"/>
                    </a:solidFill>
                  </a:tcPr>
                </a:tc>
                <a:tc>
                  <a:txBody>
                    <a:bodyPr/>
                    <a:lstStyle/>
                    <a:p>
                      <a:r>
                        <a:rPr lang="en-US" dirty="0"/>
                        <a:t>No</a:t>
                      </a:r>
                    </a:p>
                  </a:txBody>
                  <a:tcPr>
                    <a:solidFill>
                      <a:srgbClr val="FF0000"/>
                    </a:solidFill>
                  </a:tcPr>
                </a:tc>
                <a:extLst>
                  <a:ext uri="{0D108BD9-81ED-4DB2-BD59-A6C34878D82A}">
                    <a16:rowId xmlns:a16="http://schemas.microsoft.com/office/drawing/2014/main" val="203185408"/>
                  </a:ext>
                </a:extLst>
              </a:tr>
              <a:tr h="180437">
                <a:tc>
                  <a:txBody>
                    <a:bodyPr/>
                    <a:lstStyle/>
                    <a:p>
                      <a:r>
                        <a:rPr lang="en-US" dirty="0"/>
                        <a:t>Irish Potatoes</a:t>
                      </a:r>
                    </a:p>
                  </a:txBody>
                  <a:tcPr>
                    <a:solidFill>
                      <a:srgbClr val="92D050"/>
                    </a:solidFill>
                  </a:tcPr>
                </a:tc>
                <a:tc>
                  <a:txBody>
                    <a:bodyPr/>
                    <a:lstStyle/>
                    <a:p>
                      <a:r>
                        <a:rPr lang="en-US" dirty="0"/>
                        <a:t>Yes</a:t>
                      </a:r>
                    </a:p>
                  </a:txBody>
                  <a:tcPr>
                    <a:solidFill>
                      <a:srgbClr val="92D050"/>
                    </a:solidFill>
                  </a:tcPr>
                </a:tc>
                <a:tc>
                  <a:txBody>
                    <a:bodyPr/>
                    <a:lstStyle/>
                    <a:p>
                      <a:r>
                        <a:rPr lang="en-US" dirty="0"/>
                        <a:t>Weak</a:t>
                      </a:r>
                    </a:p>
                  </a:txBody>
                  <a:tcPr>
                    <a:solidFill>
                      <a:srgbClr val="92D050"/>
                    </a:solidFill>
                  </a:tcPr>
                </a:tc>
                <a:tc>
                  <a:txBody>
                    <a:bodyPr/>
                    <a:lstStyle/>
                    <a:p>
                      <a:r>
                        <a:rPr lang="en-US" dirty="0"/>
                        <a:t>Yes</a:t>
                      </a:r>
                    </a:p>
                  </a:txBody>
                  <a:tcPr>
                    <a:solidFill>
                      <a:srgbClr val="92D050"/>
                    </a:solidFill>
                  </a:tcPr>
                </a:tc>
                <a:tc>
                  <a:txBody>
                    <a:bodyPr/>
                    <a:lstStyle/>
                    <a:p>
                      <a:r>
                        <a:rPr lang="en-US" dirty="0"/>
                        <a:t>No</a:t>
                      </a:r>
                    </a:p>
                  </a:txBody>
                  <a:tcPr>
                    <a:solidFill>
                      <a:srgbClr val="92D050"/>
                    </a:solidFill>
                  </a:tcPr>
                </a:tc>
                <a:tc>
                  <a:txBody>
                    <a:bodyPr/>
                    <a:lstStyle/>
                    <a:p>
                      <a:r>
                        <a:rPr lang="en-US" dirty="0"/>
                        <a:t>Yes</a:t>
                      </a:r>
                    </a:p>
                  </a:txBody>
                  <a:tcPr>
                    <a:solidFill>
                      <a:srgbClr val="92D050"/>
                    </a:solidFill>
                  </a:tcPr>
                </a:tc>
                <a:extLst>
                  <a:ext uri="{0D108BD9-81ED-4DB2-BD59-A6C34878D82A}">
                    <a16:rowId xmlns:a16="http://schemas.microsoft.com/office/drawing/2014/main" val="4215178528"/>
                  </a:ext>
                </a:extLst>
              </a:tr>
              <a:tr h="180437">
                <a:tc>
                  <a:txBody>
                    <a:bodyPr/>
                    <a:lstStyle/>
                    <a:p>
                      <a:r>
                        <a:rPr lang="en-US" dirty="0"/>
                        <a:t>Sweet Potatoes</a:t>
                      </a:r>
                    </a:p>
                  </a:txBody>
                  <a:tcPr>
                    <a:solidFill>
                      <a:srgbClr val="FF0000"/>
                    </a:solidFill>
                  </a:tcPr>
                </a:tc>
                <a:tc>
                  <a:txBody>
                    <a:bodyPr/>
                    <a:lstStyle/>
                    <a:p>
                      <a:r>
                        <a:rPr lang="en-US" dirty="0"/>
                        <a:t>Weak</a:t>
                      </a:r>
                    </a:p>
                  </a:txBody>
                  <a:tcPr>
                    <a:solidFill>
                      <a:srgbClr val="FF0000"/>
                    </a:solidFill>
                  </a:tcPr>
                </a:tc>
                <a:tc>
                  <a:txBody>
                    <a:bodyPr/>
                    <a:lstStyle/>
                    <a:p>
                      <a:r>
                        <a:rPr lang="en-US" dirty="0"/>
                        <a:t>Weak</a:t>
                      </a:r>
                    </a:p>
                  </a:txBody>
                  <a:tcPr>
                    <a:solidFill>
                      <a:srgbClr val="FF0000"/>
                    </a:solidFill>
                  </a:tcPr>
                </a:tc>
                <a:tc>
                  <a:txBody>
                    <a:bodyPr/>
                    <a:lstStyle/>
                    <a:p>
                      <a:r>
                        <a:rPr lang="en-US" dirty="0"/>
                        <a:t>Yes</a:t>
                      </a:r>
                    </a:p>
                  </a:txBody>
                  <a:tcPr>
                    <a:solidFill>
                      <a:srgbClr val="FF0000"/>
                    </a:solidFill>
                  </a:tcPr>
                </a:tc>
                <a:tc>
                  <a:txBody>
                    <a:bodyPr/>
                    <a:lstStyle/>
                    <a:p>
                      <a:r>
                        <a:rPr lang="en-US" dirty="0"/>
                        <a:t>No</a:t>
                      </a:r>
                    </a:p>
                  </a:txBody>
                  <a:tcPr>
                    <a:solidFill>
                      <a:srgbClr val="FF0000"/>
                    </a:solidFill>
                  </a:tcPr>
                </a:tc>
                <a:tc>
                  <a:txBody>
                    <a:bodyPr/>
                    <a:lstStyle/>
                    <a:p>
                      <a:r>
                        <a:rPr lang="en-US" dirty="0"/>
                        <a:t>No</a:t>
                      </a:r>
                    </a:p>
                  </a:txBody>
                  <a:tcPr>
                    <a:solidFill>
                      <a:srgbClr val="FF0000"/>
                    </a:solidFill>
                  </a:tcPr>
                </a:tc>
                <a:extLst>
                  <a:ext uri="{0D108BD9-81ED-4DB2-BD59-A6C34878D82A}">
                    <a16:rowId xmlns:a16="http://schemas.microsoft.com/office/drawing/2014/main" val="545692349"/>
                  </a:ext>
                </a:extLst>
              </a:tr>
              <a:tr h="180437">
                <a:tc>
                  <a:txBody>
                    <a:bodyPr/>
                    <a:lstStyle/>
                    <a:p>
                      <a:r>
                        <a:rPr lang="en-US" dirty="0"/>
                        <a:t>Cassava</a:t>
                      </a:r>
                    </a:p>
                  </a:txBody>
                  <a:tcPr>
                    <a:solidFill>
                      <a:srgbClr val="92D050"/>
                    </a:solidFill>
                  </a:tcPr>
                </a:tc>
                <a:tc>
                  <a:txBody>
                    <a:bodyPr/>
                    <a:lstStyle/>
                    <a:p>
                      <a:r>
                        <a:rPr lang="en-US" dirty="0"/>
                        <a:t>Yes</a:t>
                      </a:r>
                    </a:p>
                  </a:txBody>
                  <a:tcPr>
                    <a:solidFill>
                      <a:srgbClr val="92D050"/>
                    </a:solidFill>
                  </a:tcPr>
                </a:tc>
                <a:tc>
                  <a:txBody>
                    <a:bodyPr/>
                    <a:lstStyle/>
                    <a:p>
                      <a:r>
                        <a:rPr lang="en-US" dirty="0"/>
                        <a:t>Weak</a:t>
                      </a:r>
                    </a:p>
                  </a:txBody>
                  <a:tcPr>
                    <a:solidFill>
                      <a:srgbClr val="92D050"/>
                    </a:solidFill>
                  </a:tcPr>
                </a:tc>
                <a:tc>
                  <a:txBody>
                    <a:bodyPr/>
                    <a:lstStyle/>
                    <a:p>
                      <a:r>
                        <a:rPr lang="en-US" dirty="0"/>
                        <a:t>Yes</a:t>
                      </a:r>
                    </a:p>
                  </a:txBody>
                  <a:tcPr>
                    <a:solidFill>
                      <a:srgbClr val="92D050"/>
                    </a:solidFill>
                  </a:tcPr>
                </a:tc>
                <a:tc>
                  <a:txBody>
                    <a:bodyPr/>
                    <a:lstStyle/>
                    <a:p>
                      <a:r>
                        <a:rPr lang="en-US" dirty="0"/>
                        <a:t>No</a:t>
                      </a:r>
                    </a:p>
                  </a:txBody>
                  <a:tcPr>
                    <a:solidFill>
                      <a:srgbClr val="92D050"/>
                    </a:solidFill>
                  </a:tcPr>
                </a:tc>
                <a:tc>
                  <a:txBody>
                    <a:bodyPr/>
                    <a:lstStyle/>
                    <a:p>
                      <a:r>
                        <a:rPr lang="en-US" dirty="0"/>
                        <a:t>No</a:t>
                      </a:r>
                    </a:p>
                  </a:txBody>
                  <a:tcPr>
                    <a:solidFill>
                      <a:srgbClr val="92D050"/>
                    </a:solidFill>
                  </a:tcPr>
                </a:tc>
                <a:extLst>
                  <a:ext uri="{0D108BD9-81ED-4DB2-BD59-A6C34878D82A}">
                    <a16:rowId xmlns:a16="http://schemas.microsoft.com/office/drawing/2014/main" val="3283838932"/>
                  </a:ext>
                </a:extLst>
              </a:tr>
              <a:tr h="180437">
                <a:tc>
                  <a:txBody>
                    <a:bodyPr/>
                    <a:lstStyle/>
                    <a:p>
                      <a:r>
                        <a:rPr lang="en-US" dirty="0"/>
                        <a:t>Beans</a:t>
                      </a:r>
                    </a:p>
                  </a:txBody>
                  <a:tcPr>
                    <a:solidFill>
                      <a:srgbClr val="FF0000"/>
                    </a:solidFill>
                  </a:tcPr>
                </a:tc>
                <a:tc>
                  <a:txBody>
                    <a:bodyPr/>
                    <a:lstStyle/>
                    <a:p>
                      <a:r>
                        <a:rPr lang="en-US" dirty="0"/>
                        <a:t>Yes</a:t>
                      </a:r>
                    </a:p>
                  </a:txBody>
                  <a:tcPr>
                    <a:solidFill>
                      <a:srgbClr val="FF0000"/>
                    </a:solidFill>
                  </a:tcPr>
                </a:tc>
                <a:tc>
                  <a:txBody>
                    <a:bodyPr/>
                    <a:lstStyle/>
                    <a:p>
                      <a:r>
                        <a:rPr lang="en-US" dirty="0"/>
                        <a:t>Weak</a:t>
                      </a:r>
                    </a:p>
                  </a:txBody>
                  <a:tcPr>
                    <a:solidFill>
                      <a:srgbClr val="FF0000"/>
                    </a:solidFill>
                  </a:tcPr>
                </a:tc>
                <a:tc>
                  <a:txBody>
                    <a:bodyPr/>
                    <a:lstStyle/>
                    <a:p>
                      <a:r>
                        <a:rPr lang="en-US" dirty="0"/>
                        <a:t>Weak</a:t>
                      </a:r>
                    </a:p>
                  </a:txBody>
                  <a:tcPr>
                    <a:solidFill>
                      <a:srgbClr val="FF0000"/>
                    </a:solidFill>
                  </a:tcPr>
                </a:tc>
                <a:tc>
                  <a:txBody>
                    <a:bodyPr/>
                    <a:lstStyle/>
                    <a:p>
                      <a:r>
                        <a:rPr lang="en-US" dirty="0"/>
                        <a:t>No</a:t>
                      </a:r>
                    </a:p>
                  </a:txBody>
                  <a:tcPr>
                    <a:solidFill>
                      <a:srgbClr val="FF0000"/>
                    </a:solidFill>
                  </a:tcPr>
                </a:tc>
                <a:tc>
                  <a:txBody>
                    <a:bodyPr/>
                    <a:lstStyle/>
                    <a:p>
                      <a:r>
                        <a:rPr lang="en-US" dirty="0"/>
                        <a:t>No</a:t>
                      </a:r>
                    </a:p>
                  </a:txBody>
                  <a:tcPr>
                    <a:solidFill>
                      <a:srgbClr val="FF0000"/>
                    </a:solidFill>
                  </a:tcPr>
                </a:tc>
                <a:extLst>
                  <a:ext uri="{0D108BD9-81ED-4DB2-BD59-A6C34878D82A}">
                    <a16:rowId xmlns:a16="http://schemas.microsoft.com/office/drawing/2014/main" val="1308664662"/>
                  </a:ext>
                </a:extLst>
              </a:tr>
              <a:tr h="180437">
                <a:tc>
                  <a:txBody>
                    <a:bodyPr/>
                    <a:lstStyle/>
                    <a:p>
                      <a:r>
                        <a:rPr lang="en-US" dirty="0"/>
                        <a:t>Coffee</a:t>
                      </a:r>
                    </a:p>
                  </a:txBody>
                  <a:tcPr>
                    <a:solidFill>
                      <a:srgbClr val="92D050"/>
                    </a:solidFill>
                  </a:tcPr>
                </a:tc>
                <a:tc>
                  <a:txBody>
                    <a:bodyPr/>
                    <a:lstStyle/>
                    <a:p>
                      <a:r>
                        <a:rPr lang="en-US" dirty="0"/>
                        <a:t>Weak</a:t>
                      </a:r>
                    </a:p>
                  </a:txBody>
                  <a:tcPr>
                    <a:solidFill>
                      <a:srgbClr val="92D050"/>
                    </a:solidFill>
                  </a:tcPr>
                </a:tc>
                <a:tc>
                  <a:txBody>
                    <a:bodyPr/>
                    <a:lstStyle/>
                    <a:p>
                      <a:r>
                        <a:rPr lang="en-US" dirty="0"/>
                        <a:t>Yes</a:t>
                      </a:r>
                    </a:p>
                  </a:txBody>
                  <a:tcPr>
                    <a:solidFill>
                      <a:srgbClr val="92D050"/>
                    </a:solidFill>
                  </a:tcPr>
                </a:tc>
                <a:tc>
                  <a:txBody>
                    <a:bodyPr/>
                    <a:lstStyle/>
                    <a:p>
                      <a:r>
                        <a:rPr lang="en-US" dirty="0"/>
                        <a:t>Yes</a:t>
                      </a:r>
                    </a:p>
                  </a:txBody>
                  <a:tcPr>
                    <a:solidFill>
                      <a:srgbClr val="92D050"/>
                    </a:solidFill>
                  </a:tcPr>
                </a:tc>
                <a:tc>
                  <a:txBody>
                    <a:bodyPr/>
                    <a:lstStyle/>
                    <a:p>
                      <a:r>
                        <a:rPr lang="en-US" dirty="0"/>
                        <a:t>Yes</a:t>
                      </a:r>
                    </a:p>
                  </a:txBody>
                  <a:tcPr>
                    <a:solidFill>
                      <a:srgbClr val="92D050"/>
                    </a:solidFill>
                  </a:tcPr>
                </a:tc>
                <a:tc>
                  <a:txBody>
                    <a:bodyPr/>
                    <a:lstStyle/>
                    <a:p>
                      <a:r>
                        <a:rPr lang="en-US" dirty="0"/>
                        <a:t>Yes</a:t>
                      </a:r>
                    </a:p>
                  </a:txBody>
                  <a:tcPr>
                    <a:solidFill>
                      <a:srgbClr val="92D050"/>
                    </a:solidFill>
                  </a:tcPr>
                </a:tc>
                <a:extLst>
                  <a:ext uri="{0D108BD9-81ED-4DB2-BD59-A6C34878D82A}">
                    <a16:rowId xmlns:a16="http://schemas.microsoft.com/office/drawing/2014/main" val="218407246"/>
                  </a:ext>
                </a:extLst>
              </a:tr>
              <a:tr h="180437">
                <a:tc>
                  <a:txBody>
                    <a:bodyPr/>
                    <a:lstStyle/>
                    <a:p>
                      <a:r>
                        <a:rPr lang="en-US" dirty="0"/>
                        <a:t>Tea</a:t>
                      </a:r>
                    </a:p>
                  </a:txBody>
                  <a:tcPr>
                    <a:solidFill>
                      <a:schemeClr val="accent6"/>
                    </a:solidFill>
                  </a:tcPr>
                </a:tc>
                <a:tc>
                  <a:txBody>
                    <a:bodyPr/>
                    <a:lstStyle/>
                    <a:p>
                      <a:r>
                        <a:rPr lang="en-US" dirty="0"/>
                        <a:t>Yes</a:t>
                      </a:r>
                    </a:p>
                  </a:txBody>
                  <a:tcPr>
                    <a:solidFill>
                      <a:schemeClr val="accent6"/>
                    </a:solidFill>
                  </a:tcPr>
                </a:tc>
                <a:tc>
                  <a:txBody>
                    <a:bodyPr/>
                    <a:lstStyle/>
                    <a:p>
                      <a:r>
                        <a:rPr lang="en-US" dirty="0"/>
                        <a:t>Yes</a:t>
                      </a:r>
                    </a:p>
                  </a:txBody>
                  <a:tcPr>
                    <a:solidFill>
                      <a:schemeClr val="accent6"/>
                    </a:solidFill>
                  </a:tcPr>
                </a:tc>
                <a:tc>
                  <a:txBody>
                    <a:bodyPr/>
                    <a:lstStyle/>
                    <a:p>
                      <a:r>
                        <a:rPr lang="en-US" dirty="0"/>
                        <a:t>Weak</a:t>
                      </a:r>
                    </a:p>
                  </a:txBody>
                  <a:tcPr>
                    <a:solidFill>
                      <a:schemeClr val="accent6"/>
                    </a:solidFill>
                  </a:tcPr>
                </a:tc>
                <a:tc>
                  <a:txBody>
                    <a:bodyPr/>
                    <a:lstStyle/>
                    <a:p>
                      <a:r>
                        <a:rPr lang="en-US" dirty="0"/>
                        <a:t>Yes</a:t>
                      </a:r>
                    </a:p>
                  </a:txBody>
                  <a:tcPr>
                    <a:solidFill>
                      <a:schemeClr val="accent6"/>
                    </a:solidFill>
                  </a:tcPr>
                </a:tc>
                <a:tc>
                  <a:txBody>
                    <a:bodyPr/>
                    <a:lstStyle/>
                    <a:p>
                      <a:r>
                        <a:rPr lang="en-US" dirty="0"/>
                        <a:t>Yes</a:t>
                      </a:r>
                    </a:p>
                  </a:txBody>
                  <a:tcPr>
                    <a:solidFill>
                      <a:schemeClr val="accent6"/>
                    </a:solidFill>
                  </a:tcPr>
                </a:tc>
                <a:extLst>
                  <a:ext uri="{0D108BD9-81ED-4DB2-BD59-A6C34878D82A}">
                    <a16:rowId xmlns:a16="http://schemas.microsoft.com/office/drawing/2014/main" val="3706742997"/>
                  </a:ext>
                </a:extLst>
              </a:tr>
              <a:tr h="180437">
                <a:tc>
                  <a:txBody>
                    <a:bodyPr/>
                    <a:lstStyle/>
                    <a:p>
                      <a:r>
                        <a:rPr lang="en-US" dirty="0"/>
                        <a:t>Cotton</a:t>
                      </a:r>
                    </a:p>
                  </a:txBody>
                  <a:tcPr>
                    <a:solidFill>
                      <a:srgbClr val="FF0000"/>
                    </a:solidFill>
                  </a:tcPr>
                </a:tc>
                <a:tc>
                  <a:txBody>
                    <a:bodyPr/>
                    <a:lstStyle/>
                    <a:p>
                      <a:r>
                        <a:rPr lang="en-US" dirty="0"/>
                        <a:t>Weak</a:t>
                      </a:r>
                    </a:p>
                  </a:txBody>
                  <a:tcPr>
                    <a:solidFill>
                      <a:srgbClr val="FF0000"/>
                    </a:solidFill>
                  </a:tcPr>
                </a:tc>
                <a:tc>
                  <a:txBody>
                    <a:bodyPr/>
                    <a:lstStyle/>
                    <a:p>
                      <a:r>
                        <a:rPr lang="en-US" dirty="0"/>
                        <a:t>Weak</a:t>
                      </a:r>
                    </a:p>
                  </a:txBody>
                  <a:tcPr>
                    <a:solidFill>
                      <a:srgbClr val="FF0000"/>
                    </a:solidFill>
                  </a:tcPr>
                </a:tc>
                <a:tc>
                  <a:txBody>
                    <a:bodyPr/>
                    <a:lstStyle/>
                    <a:p>
                      <a:r>
                        <a:rPr lang="en-US" dirty="0"/>
                        <a:t>Weak</a:t>
                      </a:r>
                    </a:p>
                  </a:txBody>
                  <a:tcPr>
                    <a:solidFill>
                      <a:srgbClr val="FF0000"/>
                    </a:solidFill>
                  </a:tcPr>
                </a:tc>
                <a:tc>
                  <a:txBody>
                    <a:bodyPr/>
                    <a:lstStyle/>
                    <a:p>
                      <a:r>
                        <a:rPr lang="en-US" dirty="0"/>
                        <a:t>Yes</a:t>
                      </a:r>
                    </a:p>
                  </a:txBody>
                  <a:tcPr>
                    <a:solidFill>
                      <a:srgbClr val="FF0000"/>
                    </a:solidFill>
                  </a:tcPr>
                </a:tc>
                <a:tc>
                  <a:txBody>
                    <a:bodyPr/>
                    <a:lstStyle/>
                    <a:p>
                      <a:r>
                        <a:rPr lang="en-US" dirty="0"/>
                        <a:t>No</a:t>
                      </a:r>
                    </a:p>
                  </a:txBody>
                  <a:tcPr>
                    <a:solidFill>
                      <a:srgbClr val="FF0000"/>
                    </a:solidFill>
                  </a:tcPr>
                </a:tc>
                <a:extLst>
                  <a:ext uri="{0D108BD9-81ED-4DB2-BD59-A6C34878D82A}">
                    <a16:rowId xmlns:a16="http://schemas.microsoft.com/office/drawing/2014/main" val="318883982"/>
                  </a:ext>
                </a:extLst>
              </a:tr>
              <a:tr h="180437">
                <a:tc>
                  <a:txBody>
                    <a:bodyPr/>
                    <a:lstStyle/>
                    <a:p>
                      <a:r>
                        <a:rPr lang="en-US" dirty="0"/>
                        <a:t>Milk</a:t>
                      </a:r>
                    </a:p>
                  </a:txBody>
                  <a:tcPr>
                    <a:solidFill>
                      <a:srgbClr val="92D050"/>
                    </a:solidFill>
                  </a:tcPr>
                </a:tc>
                <a:tc>
                  <a:txBody>
                    <a:bodyPr/>
                    <a:lstStyle/>
                    <a:p>
                      <a:r>
                        <a:rPr lang="en-US" dirty="0"/>
                        <a:t>Yes</a:t>
                      </a:r>
                    </a:p>
                  </a:txBody>
                  <a:tcPr>
                    <a:solidFill>
                      <a:srgbClr val="92D050"/>
                    </a:solidFill>
                  </a:tcPr>
                </a:tc>
                <a:tc>
                  <a:txBody>
                    <a:bodyPr/>
                    <a:lstStyle/>
                    <a:p>
                      <a:r>
                        <a:rPr lang="en-US" dirty="0"/>
                        <a:t>Yes</a:t>
                      </a:r>
                    </a:p>
                  </a:txBody>
                  <a:tcPr>
                    <a:solidFill>
                      <a:srgbClr val="92D050"/>
                    </a:solidFill>
                  </a:tcPr>
                </a:tc>
                <a:tc>
                  <a:txBody>
                    <a:bodyPr/>
                    <a:lstStyle/>
                    <a:p>
                      <a:r>
                        <a:rPr lang="en-US" dirty="0"/>
                        <a:t>Yes</a:t>
                      </a:r>
                    </a:p>
                  </a:txBody>
                  <a:tcPr>
                    <a:solidFill>
                      <a:srgbClr val="92D050"/>
                    </a:solidFill>
                  </a:tcPr>
                </a:tc>
                <a:tc>
                  <a:txBody>
                    <a:bodyPr/>
                    <a:lstStyle/>
                    <a:p>
                      <a:r>
                        <a:rPr lang="en-US" dirty="0"/>
                        <a:t>Yes</a:t>
                      </a:r>
                    </a:p>
                  </a:txBody>
                  <a:tcPr>
                    <a:solidFill>
                      <a:srgbClr val="92D050"/>
                    </a:solidFill>
                  </a:tcPr>
                </a:tc>
                <a:tc>
                  <a:txBody>
                    <a:bodyPr/>
                    <a:lstStyle/>
                    <a:p>
                      <a:r>
                        <a:rPr lang="en-US" dirty="0"/>
                        <a:t>Yes</a:t>
                      </a:r>
                    </a:p>
                  </a:txBody>
                  <a:tcPr>
                    <a:solidFill>
                      <a:srgbClr val="92D050"/>
                    </a:solidFill>
                  </a:tcPr>
                </a:tc>
                <a:extLst>
                  <a:ext uri="{0D108BD9-81ED-4DB2-BD59-A6C34878D82A}">
                    <a16:rowId xmlns:a16="http://schemas.microsoft.com/office/drawing/2014/main" val="3525106176"/>
                  </a:ext>
                </a:extLst>
              </a:tr>
              <a:tr h="180437">
                <a:tc>
                  <a:txBody>
                    <a:bodyPr/>
                    <a:lstStyle/>
                    <a:p>
                      <a:r>
                        <a:rPr lang="en-US" dirty="0"/>
                        <a:t>Beef</a:t>
                      </a:r>
                    </a:p>
                  </a:txBody>
                  <a:tcPr/>
                </a:tc>
                <a:tc>
                  <a:txBody>
                    <a:bodyPr/>
                    <a:lstStyle/>
                    <a:p>
                      <a:r>
                        <a:rPr lang="en-US" dirty="0"/>
                        <a:t>Yes</a:t>
                      </a:r>
                    </a:p>
                  </a:txBody>
                  <a:tcPr/>
                </a:tc>
                <a:tc>
                  <a:txBody>
                    <a:bodyPr/>
                    <a:lstStyle/>
                    <a:p>
                      <a:r>
                        <a:rPr lang="en-US" dirty="0"/>
                        <a:t>No</a:t>
                      </a:r>
                    </a:p>
                  </a:txBody>
                  <a:tcPr/>
                </a:tc>
                <a:tc>
                  <a:txBody>
                    <a:bodyPr/>
                    <a:lstStyle/>
                    <a:p>
                      <a:r>
                        <a:rPr lang="en-US" dirty="0"/>
                        <a:t>Yes</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4045145178"/>
                  </a:ext>
                </a:extLst>
              </a:tr>
            </a:tbl>
          </a:graphicData>
        </a:graphic>
      </p:graphicFrame>
    </p:spTree>
    <p:extLst>
      <p:ext uri="{BB962C8B-B14F-4D97-AF65-F5344CB8AC3E}">
        <p14:creationId xmlns:p14="http://schemas.microsoft.com/office/powerpoint/2010/main" val="1526698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2B8B16-FF2B-4390-BECB-982C056B734F}"/>
              </a:ext>
            </a:extLst>
          </p:cNvPr>
          <p:cNvSpPr>
            <a:spLocks noGrp="1"/>
          </p:cNvSpPr>
          <p:nvPr>
            <p:ph type="title"/>
          </p:nvPr>
        </p:nvSpPr>
        <p:spPr>
          <a:xfrm>
            <a:off x="838200" y="365125"/>
            <a:ext cx="10515600" cy="1325563"/>
          </a:xfrm>
        </p:spPr>
        <p:txBody>
          <a:bodyPr>
            <a:normAutofit/>
          </a:bodyPr>
          <a:lstStyle/>
          <a:p>
            <a:r>
              <a:rPr lang="en-US" sz="5400" dirty="0"/>
              <a:t>Key conclusions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5A3463-F8D4-4DC1-BAD2-7E2B57675B1E}"/>
              </a:ext>
            </a:extLst>
          </p:cNvPr>
          <p:cNvSpPr>
            <a:spLocks noGrp="1"/>
          </p:cNvSpPr>
          <p:nvPr>
            <p:ph idx="1"/>
          </p:nvPr>
        </p:nvSpPr>
        <p:spPr>
          <a:xfrm>
            <a:off x="838200" y="1929384"/>
            <a:ext cx="10515600" cy="4251960"/>
          </a:xfrm>
        </p:spPr>
        <p:txBody>
          <a:bodyPr>
            <a:normAutofit lnSpcReduction="10000"/>
          </a:bodyPr>
          <a:lstStyle/>
          <a:p>
            <a:pPr marL="0" marR="0" lvl="0" indent="0" defTabSz="914400" rtl="0" eaLnBrk="1" fontAlgn="auto" latinLnBrk="0" hangingPunct="1">
              <a:spcBef>
                <a:spcPts val="0"/>
              </a:spcBef>
              <a:spcAft>
                <a:spcPts val="0"/>
              </a:spcAft>
              <a:buClrTx/>
              <a:buSzTx/>
              <a:buFontTx/>
              <a:buNone/>
              <a:tabLst/>
              <a:defRPr/>
            </a:pPr>
            <a:r>
              <a:rPr kumimoji="0" lang="en-US" sz="1900" b="0" i="0" u="none" strike="noStrike" kern="1200" cap="none" spc="0" normalizeH="0" baseline="0" noProof="0" dirty="0">
                <a:ln>
                  <a:noFill/>
                </a:ln>
                <a:effectLst/>
                <a:uLnTx/>
                <a:uFillTx/>
                <a:latin typeface="Calibri" panose="020F0502020204030204"/>
                <a:ea typeface="+mn-ea"/>
                <a:cs typeface="+mn-cs"/>
              </a:rPr>
              <a:t> </a:t>
            </a:r>
          </a:p>
          <a:p>
            <a:pPr>
              <a:spcBef>
                <a:spcPts val="0"/>
              </a:spcBef>
              <a:defRPr/>
            </a:pPr>
            <a:r>
              <a:rPr kumimoji="0" lang="en-US" sz="1900" b="0" i="0" u="none" strike="noStrike" kern="1200" cap="none" spc="0" normalizeH="0" baseline="0" noProof="0" dirty="0">
                <a:ln>
                  <a:noFill/>
                </a:ln>
                <a:effectLst/>
                <a:uLnTx/>
                <a:uFillTx/>
                <a:latin typeface="Calibri" panose="020F0502020204030204"/>
                <a:ea typeface="+mn-ea"/>
                <a:cs typeface="+mn-cs"/>
              </a:rPr>
              <a:t>Uganda’s rural households are heavily integrated in commodity markets; they increasingly rely on cash for the social reproduction, which means that market imperatives have a high potential to trigger production and household participation in markets. </a:t>
            </a:r>
          </a:p>
          <a:p>
            <a:pPr>
              <a:spcBef>
                <a:spcPts val="0"/>
              </a:spcBef>
              <a:defRPr/>
            </a:pPr>
            <a:endParaRPr kumimoji="0" lang="en-US" sz="1900" b="0" i="0" u="none" strike="noStrike" kern="1200" cap="none" spc="0" normalizeH="0" baseline="0" noProof="0" dirty="0">
              <a:ln>
                <a:noFill/>
              </a:ln>
              <a:effectLst/>
              <a:uLnTx/>
              <a:uFillTx/>
              <a:latin typeface="Calibri" panose="020F0502020204030204"/>
              <a:ea typeface="+mn-ea"/>
              <a:cs typeface="+mn-cs"/>
            </a:endParaRPr>
          </a:p>
          <a:p>
            <a:pPr>
              <a:spcBef>
                <a:spcPts val="0"/>
              </a:spcBef>
              <a:defRPr/>
            </a:pPr>
            <a:r>
              <a:rPr kumimoji="0" lang="en-US" sz="1900" b="0" i="0" u="none" strike="noStrike" kern="1200" cap="none" spc="0" normalizeH="0" baseline="0" noProof="0" dirty="0">
                <a:ln>
                  <a:noFill/>
                </a:ln>
                <a:effectLst/>
                <a:uLnTx/>
                <a:uFillTx/>
                <a:latin typeface="Calibri" panose="020F0502020204030204"/>
                <a:ea typeface="+mn-ea"/>
                <a:cs typeface="+mn-cs"/>
              </a:rPr>
              <a:t>Therefore, households respond quickly to market dynamics: this is the case with bananas, maize, soya </a:t>
            </a:r>
            <a:r>
              <a:rPr lang="en-US" sz="1900" dirty="0">
                <a:latin typeface="Calibri" panose="020F0502020204030204"/>
              </a:rPr>
              <a:t>b</a:t>
            </a:r>
            <a:r>
              <a:rPr kumimoji="0" lang="en-US" sz="1900" b="0" i="0" u="none" strike="noStrike" kern="1200" cap="none" spc="0" normalizeH="0" baseline="0" noProof="0" dirty="0" err="1">
                <a:ln>
                  <a:noFill/>
                </a:ln>
                <a:effectLst/>
                <a:uLnTx/>
                <a:uFillTx/>
                <a:latin typeface="Calibri" panose="020F0502020204030204"/>
                <a:ea typeface="+mn-ea"/>
                <a:cs typeface="+mn-cs"/>
              </a:rPr>
              <a:t>ean</a:t>
            </a:r>
            <a:r>
              <a:rPr kumimoji="0" lang="en-US" sz="1900" b="0" i="0" u="none" strike="noStrike" kern="1200" cap="none" spc="0" normalizeH="0" baseline="0" noProof="0" dirty="0">
                <a:ln>
                  <a:noFill/>
                </a:ln>
                <a:effectLst/>
                <a:uLnTx/>
                <a:uFillTx/>
                <a:latin typeface="Calibri" panose="020F0502020204030204"/>
                <a:ea typeface="+mn-ea"/>
                <a:cs typeface="+mn-cs"/>
              </a:rPr>
              <a:t>, milk, coffee. </a:t>
            </a:r>
          </a:p>
          <a:p>
            <a:pPr>
              <a:spcBef>
                <a:spcPts val="0"/>
              </a:spcBef>
              <a:defRPr/>
            </a:pPr>
            <a:endParaRPr kumimoji="0" lang="en-US" sz="1900" b="0" i="0" u="none" strike="noStrike" kern="1200" cap="none" spc="0" normalizeH="0" baseline="0" noProof="0" dirty="0">
              <a:ln>
                <a:noFill/>
              </a:ln>
              <a:effectLst/>
              <a:uLnTx/>
              <a:uFillTx/>
              <a:latin typeface="Calibri" panose="020F0502020204030204"/>
              <a:ea typeface="+mn-ea"/>
              <a:cs typeface="+mn-cs"/>
            </a:endParaRPr>
          </a:p>
          <a:p>
            <a:pPr marL="0" indent="0">
              <a:spcBef>
                <a:spcPts val="0"/>
              </a:spcBef>
              <a:buNone/>
              <a:defRPr/>
            </a:pPr>
            <a:endParaRPr kumimoji="0" lang="en-US" sz="1900" b="0" i="0" u="none" strike="noStrike" kern="1200" cap="none" spc="0" normalizeH="0" baseline="0" noProof="0" dirty="0">
              <a:ln>
                <a:noFill/>
              </a:ln>
              <a:effectLst/>
              <a:uLnTx/>
              <a:uFillTx/>
              <a:latin typeface="Calibri" panose="020F0502020204030204"/>
              <a:ea typeface="+mn-ea"/>
              <a:cs typeface="+mn-cs"/>
            </a:endParaRPr>
          </a:p>
          <a:p>
            <a:pPr>
              <a:spcBef>
                <a:spcPts val="0"/>
              </a:spcBef>
              <a:defRPr/>
            </a:pPr>
            <a:r>
              <a:rPr kumimoji="0" lang="en-US" sz="1900" b="0" i="0" u="none" strike="noStrike" kern="1200" cap="none" spc="0" normalizeH="0" baseline="0" noProof="0" dirty="0">
                <a:ln>
                  <a:noFill/>
                </a:ln>
                <a:effectLst/>
                <a:uLnTx/>
                <a:uFillTx/>
                <a:latin typeface="Calibri" panose="020F0502020204030204"/>
                <a:ea typeface="+mn-ea"/>
                <a:cs typeface="+mn-cs"/>
              </a:rPr>
              <a:t>Enterprises with a strong value chain/ value addition have attracted production, e.g., milk. </a:t>
            </a:r>
          </a:p>
          <a:p>
            <a:pPr>
              <a:spcBef>
                <a:spcPts val="0"/>
              </a:spcBef>
              <a:defRPr/>
            </a:pPr>
            <a:endParaRPr kumimoji="0" lang="en-US" sz="1900" b="0" i="0" u="none" strike="noStrike" kern="1200" cap="none" spc="0" normalizeH="0" baseline="0" noProof="0" dirty="0">
              <a:ln>
                <a:noFill/>
              </a:ln>
              <a:effectLst/>
              <a:uLnTx/>
              <a:uFillTx/>
              <a:latin typeface="Calibri" panose="020F0502020204030204"/>
              <a:ea typeface="+mn-ea"/>
              <a:cs typeface="+mn-cs"/>
            </a:endParaRPr>
          </a:p>
          <a:p>
            <a:pPr>
              <a:spcBef>
                <a:spcPts val="0"/>
              </a:spcBef>
              <a:defRPr/>
            </a:pPr>
            <a:r>
              <a:rPr kumimoji="0" lang="en-US" sz="1900" b="0" i="0" u="none" strike="noStrike" kern="1200" cap="none" spc="0" normalizeH="0" baseline="0" noProof="0" dirty="0">
                <a:ln>
                  <a:noFill/>
                </a:ln>
                <a:effectLst/>
                <a:uLnTx/>
                <a:uFillTx/>
                <a:latin typeface="Calibri" panose="020F0502020204030204"/>
                <a:ea typeface="+mn-ea"/>
                <a:cs typeface="+mn-cs"/>
              </a:rPr>
              <a:t>Cassava may be doing well for three reasons: wide </a:t>
            </a:r>
            <a:r>
              <a:rPr lang="en-US" sz="1900" dirty="0">
                <a:latin typeface="Calibri" panose="020F0502020204030204"/>
              </a:rPr>
              <a:t>distribution</a:t>
            </a:r>
            <a:r>
              <a:rPr kumimoji="0" lang="en-US" sz="1900" b="0" i="0" u="none" strike="noStrike" kern="1200" cap="none" spc="0" normalizeH="0" baseline="0" noProof="0" dirty="0">
                <a:ln>
                  <a:noFill/>
                </a:ln>
                <a:effectLst/>
                <a:uLnTx/>
                <a:uFillTx/>
                <a:latin typeface="Calibri" panose="020F0502020204030204"/>
                <a:ea typeface="+mn-ea"/>
                <a:cs typeface="+mn-cs"/>
              </a:rPr>
              <a:t> of disease resistant varieties, value addition for the urban market or due to climate change (an anticipated changes).</a:t>
            </a:r>
          </a:p>
          <a:p>
            <a:pPr marL="0" indent="0">
              <a:spcBef>
                <a:spcPts val="0"/>
              </a:spcBef>
              <a:buNone/>
              <a:defRPr/>
            </a:pPr>
            <a:r>
              <a:rPr lang="en-US" sz="1900" dirty="0">
                <a:latin typeface="Calibri" panose="020F0502020204030204"/>
              </a:rPr>
              <a:t> </a:t>
            </a:r>
            <a:endParaRPr kumimoji="0" lang="en-US" sz="1900" b="0" i="0" u="none" strike="noStrike" kern="1200" cap="none" spc="0" normalizeH="0" baseline="0" noProof="0" dirty="0">
              <a:ln>
                <a:noFill/>
              </a:ln>
              <a:effectLst/>
              <a:uLnTx/>
              <a:uFillTx/>
              <a:latin typeface="Calibri" panose="020F0502020204030204"/>
              <a:ea typeface="+mn-ea"/>
              <a:cs typeface="+mn-cs"/>
            </a:endParaRPr>
          </a:p>
          <a:p>
            <a:pPr>
              <a:spcBef>
                <a:spcPts val="0"/>
              </a:spcBef>
              <a:defRPr/>
            </a:pPr>
            <a:r>
              <a:rPr kumimoji="0" lang="en-US" sz="1900" b="0" i="0" u="none" strike="noStrike" kern="1200" cap="none" spc="0" normalizeH="0" baseline="0" noProof="0" dirty="0">
                <a:ln>
                  <a:noFill/>
                </a:ln>
                <a:effectLst/>
                <a:uLnTx/>
                <a:uFillTx/>
                <a:latin typeface="Calibri" panose="020F0502020204030204"/>
                <a:ea typeface="+mn-ea"/>
                <a:cs typeface="+mn-cs"/>
              </a:rPr>
              <a:t>We are unable to explain the sharp decline in agricultural produce between 2015 and 2017. Such a large drop across the country can only be explained by a large-scale phenomenon such as climate change. </a:t>
            </a:r>
          </a:p>
          <a:p>
            <a:endParaRPr lang="en-US" sz="1900" dirty="0"/>
          </a:p>
        </p:txBody>
      </p:sp>
    </p:spTree>
    <p:extLst>
      <p:ext uri="{BB962C8B-B14F-4D97-AF65-F5344CB8AC3E}">
        <p14:creationId xmlns:p14="http://schemas.microsoft.com/office/powerpoint/2010/main" val="2410610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FA11-02A3-4ABD-8DDB-A6F94B751316}"/>
              </a:ext>
            </a:extLst>
          </p:cNvPr>
          <p:cNvSpPr>
            <a:spLocks noGrp="1"/>
          </p:cNvSpPr>
          <p:nvPr>
            <p:ph type="title"/>
          </p:nvPr>
        </p:nvSpPr>
        <p:spPr/>
        <p:txBody>
          <a:bodyPr/>
          <a:lstStyle/>
          <a:p>
            <a:r>
              <a:rPr lang="en-US" dirty="0"/>
              <a:t>Seven key policy recommendations:</a:t>
            </a:r>
          </a:p>
        </p:txBody>
      </p:sp>
      <p:sp>
        <p:nvSpPr>
          <p:cNvPr id="3" name="Content Placeholder 2">
            <a:extLst>
              <a:ext uri="{FF2B5EF4-FFF2-40B4-BE49-F238E27FC236}">
                <a16:creationId xmlns:a16="http://schemas.microsoft.com/office/drawing/2014/main" id="{22F662DB-58D5-4025-B871-8548EFF3B96B}"/>
              </a:ext>
            </a:extLst>
          </p:cNvPr>
          <p:cNvSpPr>
            <a:spLocks noGrp="1"/>
          </p:cNvSpPr>
          <p:nvPr>
            <p:ph idx="1"/>
          </p:nvPr>
        </p:nvSpPr>
        <p:spPr>
          <a:xfrm>
            <a:off x="838200" y="1318436"/>
            <a:ext cx="10515600" cy="5422605"/>
          </a:xfrm>
        </p:spPr>
        <p:txBody>
          <a:bodyPr>
            <a:normAutofit fontScale="62500" lnSpcReduction="20000"/>
          </a:bodyPr>
          <a:lstStyle/>
          <a:p>
            <a:pPr marL="514350" indent="-514350">
              <a:buFont typeface="+mj-lt"/>
              <a:buAutoNum type="arabicPeriod"/>
            </a:pPr>
            <a:r>
              <a:rPr lang="en-US" dirty="0"/>
              <a:t>Adopt an enterprise specific development strategy that targets the unique circumstances of the different households.</a:t>
            </a:r>
          </a:p>
          <a:p>
            <a:pPr marL="1371600" lvl="2" indent="-457200">
              <a:buFont typeface="+mj-lt"/>
              <a:buAutoNum type="alphaLcParenR"/>
            </a:pPr>
            <a:r>
              <a:rPr lang="en-US" dirty="0"/>
              <a:t>Especially Robusta coffee, cotton and local free-range chicken, etc.</a:t>
            </a:r>
          </a:p>
          <a:p>
            <a:pPr marL="1371600" lvl="2" indent="-457200">
              <a:buFont typeface="+mj-lt"/>
              <a:buAutoNum type="alphaLcParenR"/>
            </a:pPr>
            <a:r>
              <a:rPr lang="en-US" dirty="0"/>
              <a:t>Build upon the NARO structures (NACRI, increasing funding and outputs. </a:t>
            </a:r>
          </a:p>
          <a:p>
            <a:pPr marL="514350" indent="-514350">
              <a:buFont typeface="+mj-lt"/>
              <a:buAutoNum type="arabicPeriod"/>
            </a:pPr>
            <a:r>
              <a:rPr lang="en-US" dirty="0"/>
              <a:t>Provide additional support to extension across key agricultural enterprises.</a:t>
            </a:r>
          </a:p>
          <a:p>
            <a:pPr marL="1428750" lvl="2" indent="-514350">
              <a:buFont typeface="+mj-lt"/>
              <a:buAutoNum type="alphaLcParenR"/>
            </a:pPr>
            <a:r>
              <a:rPr lang="en-US" dirty="0"/>
              <a:t>For example, Robusta is doing well but the country’s potential to produce Robusta coffee is underutilized.</a:t>
            </a:r>
          </a:p>
          <a:p>
            <a:pPr marL="1428750" lvl="2" indent="-514350">
              <a:buFont typeface="+mj-lt"/>
              <a:buAutoNum type="alphaLcParenR"/>
            </a:pPr>
            <a:r>
              <a:rPr lang="en-US" dirty="0"/>
              <a:t>Extension to support local chicken production will target the poorer households in eastern and northern Uganda.</a:t>
            </a:r>
          </a:p>
          <a:p>
            <a:pPr marL="514350" indent="-514350">
              <a:buFont typeface="+mj-lt"/>
              <a:buAutoNum type="arabicPeriod"/>
            </a:pPr>
            <a:r>
              <a:rPr lang="en-US" dirty="0"/>
              <a:t>Design specific strategies to develop markets for agricultural enterprises.</a:t>
            </a:r>
          </a:p>
          <a:p>
            <a:pPr marL="1428750" lvl="2" indent="-514350">
              <a:buFont typeface="+mj-lt"/>
              <a:buAutoNum type="alphaLcParenR"/>
            </a:pPr>
            <a:r>
              <a:rPr lang="en-US" dirty="0"/>
              <a:t>There is overwhelming evidence that farmers now respond very fast to market imperatives.</a:t>
            </a:r>
          </a:p>
          <a:p>
            <a:pPr marL="1428750" lvl="2" indent="-514350">
              <a:buFont typeface="+mj-lt"/>
              <a:buAutoNum type="alphaLcParenR"/>
            </a:pPr>
            <a:r>
              <a:rPr lang="en-US" dirty="0"/>
              <a:t>Stabilize the agricultural enterprise markets/support farmers to participate in value addition activities.</a:t>
            </a:r>
          </a:p>
          <a:p>
            <a:pPr marL="514350" indent="-514350">
              <a:buFont typeface="+mj-lt"/>
              <a:buAutoNum type="arabicPeriod"/>
            </a:pPr>
            <a:r>
              <a:rPr lang="en-US" dirty="0"/>
              <a:t>Protect local grains (sorghum and millet) from substitute imports.</a:t>
            </a:r>
          </a:p>
          <a:p>
            <a:pPr marL="1428750" lvl="2" indent="-514350">
              <a:buFont typeface="+mj-lt"/>
              <a:buAutoNum type="alphaLcParenR"/>
            </a:pPr>
            <a:r>
              <a:rPr lang="en-US" dirty="0"/>
              <a:t>Urban consumption lifestyles have shifted to imported grain, especially wheat and rice.</a:t>
            </a:r>
          </a:p>
          <a:p>
            <a:pPr marL="1428750" lvl="2" indent="-514350">
              <a:buFont typeface="+mj-lt"/>
              <a:buAutoNum type="alphaLcParenR"/>
            </a:pPr>
            <a:r>
              <a:rPr lang="en-US" dirty="0"/>
              <a:t>Promote consumption of healthy lifestyles and impose higher taxes on imported grain. </a:t>
            </a:r>
          </a:p>
          <a:p>
            <a:pPr marL="1428750" lvl="2" indent="-514350">
              <a:buFont typeface="+mj-lt"/>
              <a:buAutoNum type="alphaLcParenR"/>
            </a:pPr>
            <a:r>
              <a:rPr lang="en-US" dirty="0"/>
              <a:t>Invest in developing the value chains of sorghum and millet.</a:t>
            </a:r>
          </a:p>
          <a:p>
            <a:pPr marL="514350" indent="-514350">
              <a:buFont typeface="+mj-lt"/>
              <a:buAutoNum type="arabicPeriod"/>
            </a:pPr>
            <a:r>
              <a:rPr lang="en-US" dirty="0"/>
              <a:t>Design strategies that trigger local demand for neglected and under-utilized crops. </a:t>
            </a:r>
          </a:p>
          <a:p>
            <a:pPr marL="1428750" lvl="2" indent="-514350">
              <a:buFont typeface="+mj-lt"/>
              <a:buAutoNum type="alphaLcParenR"/>
            </a:pPr>
            <a:r>
              <a:rPr lang="en-US" dirty="0"/>
              <a:t>For example, compared to other legumes </a:t>
            </a:r>
            <a:r>
              <a:rPr lang="en-US" sz="2000" dirty="0"/>
              <a:t>Soya beans have comparatively a larger potential to earn H/H income. </a:t>
            </a:r>
          </a:p>
          <a:p>
            <a:pPr marL="1428750" lvl="2" indent="-514350">
              <a:buFont typeface="+mj-lt"/>
              <a:buAutoNum type="alphaLcParenR"/>
            </a:pPr>
            <a:r>
              <a:rPr lang="en-US" dirty="0"/>
              <a:t>Disseminate information on the nutritional potential of neglected and underutilized crops.</a:t>
            </a:r>
          </a:p>
          <a:p>
            <a:pPr marL="514350" indent="-514350">
              <a:buFont typeface="+mj-lt"/>
              <a:buAutoNum type="arabicPeriod"/>
            </a:pPr>
            <a:r>
              <a:rPr lang="en-US" dirty="0"/>
              <a:t>Expand coffee extension services provided through UCDA. </a:t>
            </a:r>
          </a:p>
          <a:p>
            <a:pPr marL="1428750" lvl="2" indent="-514350">
              <a:buFont typeface="+mj-lt"/>
              <a:buAutoNum type="alphaLcParenR"/>
            </a:pPr>
            <a:r>
              <a:rPr lang="en-US" dirty="0"/>
              <a:t>UCDA strategy is bearing exceptional results in Robusta production and should be expanded. </a:t>
            </a:r>
          </a:p>
          <a:p>
            <a:pPr marL="514350" indent="-514350">
              <a:buFont typeface="+mj-lt"/>
              <a:buAutoNum type="arabicPeriod"/>
            </a:pPr>
            <a:r>
              <a:rPr lang="en-US" dirty="0"/>
              <a:t>The Parish Development Model presents a unique opportunity to roll out these new policy proposals and projects.</a:t>
            </a:r>
          </a:p>
          <a:p>
            <a:pPr marL="1428750" lvl="2" indent="-514350">
              <a:buFont typeface="+mj-lt"/>
              <a:buAutoNum type="alphaLcParenR"/>
            </a:pPr>
            <a:r>
              <a:rPr lang="en-US" dirty="0"/>
              <a:t>Build capacity on both the supply and demand side.</a:t>
            </a:r>
          </a:p>
          <a:p>
            <a:pPr marL="1428750" lvl="2" indent="-514350">
              <a:buFont typeface="+mj-lt"/>
              <a:buAutoNum type="alphaLcParenR"/>
            </a:pPr>
            <a:r>
              <a:rPr lang="en-US" dirty="0"/>
              <a:t>PDM could be better informed by location specific research</a:t>
            </a:r>
          </a:p>
          <a:p>
            <a:pPr marL="1428750" lvl="2" indent="-514350">
              <a:buFont typeface="+mj-lt"/>
              <a:buAutoNum type="alphaLcParenR"/>
            </a:pPr>
            <a:endParaRPr lang="en-US" dirty="0"/>
          </a:p>
          <a:p>
            <a:endParaRPr lang="en-US" dirty="0"/>
          </a:p>
        </p:txBody>
      </p:sp>
    </p:spTree>
    <p:extLst>
      <p:ext uri="{BB962C8B-B14F-4D97-AF65-F5344CB8AC3E}">
        <p14:creationId xmlns:p14="http://schemas.microsoft.com/office/powerpoint/2010/main" val="176776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A415C1-6875-4E85-A891-A10EA7ABFA44}"/>
              </a:ext>
            </a:extLst>
          </p:cNvPr>
          <p:cNvSpPr>
            <a:spLocks noGrp="1"/>
          </p:cNvSpPr>
          <p:nvPr>
            <p:ph type="title"/>
          </p:nvPr>
        </p:nvSpPr>
        <p:spPr>
          <a:xfrm>
            <a:off x="838200" y="365125"/>
            <a:ext cx="10515600" cy="1325563"/>
          </a:xfrm>
        </p:spPr>
        <p:txBody>
          <a:bodyPr>
            <a:normAutofit/>
          </a:bodyPr>
          <a:lstStyle/>
          <a:p>
            <a:r>
              <a:rPr lang="en-US" sz="4200" u="sng"/>
              <a:t>The context: characteristics of Uganda’s agriculture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C16B5A-F3C4-44CE-B4A8-23E0E66F4292}"/>
              </a:ext>
            </a:extLst>
          </p:cNvPr>
          <p:cNvSpPr>
            <a:spLocks noGrp="1"/>
          </p:cNvSpPr>
          <p:nvPr>
            <p:ph idx="1"/>
          </p:nvPr>
        </p:nvSpPr>
        <p:spPr>
          <a:xfrm>
            <a:off x="838200" y="1929384"/>
            <a:ext cx="10515600" cy="4251960"/>
          </a:xfrm>
        </p:spPr>
        <p:txBody>
          <a:bodyPr>
            <a:normAutofit/>
          </a:bodyPr>
          <a:lstStyle/>
          <a:p>
            <a:r>
              <a:rPr lang="en-US" sz="2000" dirty="0"/>
              <a:t>Agriculture contributes 25% to GDP.</a:t>
            </a:r>
          </a:p>
          <a:p>
            <a:r>
              <a:rPr lang="en-US" sz="2000" dirty="0"/>
              <a:t>Many households (83%) are engaged in agriculture.</a:t>
            </a:r>
          </a:p>
          <a:p>
            <a:pPr lvl="2"/>
            <a:r>
              <a:rPr lang="en-US" dirty="0"/>
              <a:t>It means 83% are contributing only 25% of GDP.</a:t>
            </a:r>
          </a:p>
          <a:p>
            <a:pPr lvl="2"/>
            <a:r>
              <a:rPr lang="en-US" dirty="0"/>
              <a:t>About 38% (3 million) of these households are trapped in subsistence, i.e., they produce only for own consumption. </a:t>
            </a:r>
          </a:p>
          <a:p>
            <a:pPr lvl="2"/>
            <a:r>
              <a:rPr lang="en-US" dirty="0"/>
              <a:t>Poverty and subsistence are not the same thing: some subsistence farmers (pastoralists) are not asset poor.</a:t>
            </a:r>
          </a:p>
          <a:p>
            <a:pPr lvl="2"/>
            <a:r>
              <a:rPr lang="en-US" dirty="0"/>
              <a:t>Pastoralists constitute about 700,000 households.</a:t>
            </a:r>
          </a:p>
          <a:p>
            <a:pPr lvl="2"/>
            <a:r>
              <a:rPr lang="en-US" dirty="0"/>
              <a:t>Our concern is mainly with 2.3 million households, most of whom live in northern and eastern Uganda. </a:t>
            </a:r>
          </a:p>
          <a:p>
            <a:pPr marL="914400" lvl="2" indent="0">
              <a:buNone/>
            </a:pPr>
            <a:endParaRPr lang="en-US" dirty="0"/>
          </a:p>
          <a:p>
            <a:pPr marL="914400" lvl="2" indent="0">
              <a:buNone/>
            </a:pPr>
            <a:endParaRPr lang="en-US" dirty="0"/>
          </a:p>
          <a:p>
            <a:pPr marL="0" indent="0">
              <a:buNone/>
            </a:pPr>
            <a:endParaRPr lang="en-US" sz="2000" dirty="0"/>
          </a:p>
        </p:txBody>
      </p:sp>
    </p:spTree>
    <p:extLst>
      <p:ext uri="{BB962C8B-B14F-4D97-AF65-F5344CB8AC3E}">
        <p14:creationId xmlns:p14="http://schemas.microsoft.com/office/powerpoint/2010/main" val="308074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6A2663-88C9-4A0D-AF04-C8587380804A}"/>
              </a:ext>
            </a:extLst>
          </p:cNvPr>
          <p:cNvSpPr>
            <a:spLocks noGrp="1"/>
          </p:cNvSpPr>
          <p:nvPr>
            <p:ph type="title"/>
          </p:nvPr>
        </p:nvSpPr>
        <p:spPr>
          <a:xfrm>
            <a:off x="630936" y="640080"/>
            <a:ext cx="4818888" cy="1481328"/>
          </a:xfrm>
        </p:spPr>
        <p:txBody>
          <a:bodyPr anchor="b">
            <a:normAutofit/>
          </a:bodyPr>
          <a:lstStyle/>
          <a:p>
            <a:r>
              <a:rPr lang="en-US" sz="3000" dirty="0"/>
              <a:t>The context: poverty and prosperity are unevenly distributed</a:t>
            </a:r>
          </a:p>
        </p:txBody>
      </p:sp>
      <p:sp>
        <p:nvSpPr>
          <p:cNvPr id="2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9">
            <a:extLst>
              <a:ext uri="{FF2B5EF4-FFF2-40B4-BE49-F238E27FC236}">
                <a16:creationId xmlns:a16="http://schemas.microsoft.com/office/drawing/2014/main" id="{34661C72-86B9-4AF0-9EA9-C49444FBFBCF}"/>
              </a:ext>
            </a:extLst>
          </p:cNvPr>
          <p:cNvSpPr>
            <a:spLocks noGrp="1"/>
          </p:cNvSpPr>
          <p:nvPr>
            <p:ph idx="1"/>
          </p:nvPr>
        </p:nvSpPr>
        <p:spPr>
          <a:xfrm>
            <a:off x="630936" y="2660904"/>
            <a:ext cx="4818888" cy="3547872"/>
          </a:xfrm>
        </p:spPr>
        <p:txBody>
          <a:bodyPr anchor="t">
            <a:normAutofit/>
          </a:bodyPr>
          <a:lstStyle/>
          <a:p>
            <a:r>
              <a:rPr lang="en-US" sz="2200" dirty="0"/>
              <a:t>Distribution of poverty is skewed towards the east and north.</a:t>
            </a:r>
          </a:p>
          <a:p>
            <a:r>
              <a:rPr lang="en-US" sz="2200" dirty="0"/>
              <a:t>Poverty has reduced fastest in western Uganda and in Ankole in particular.</a:t>
            </a:r>
          </a:p>
          <a:p>
            <a:r>
              <a:rPr lang="en-US" sz="2200" dirty="0"/>
              <a:t>Central has historically had better poverty figures.</a:t>
            </a:r>
          </a:p>
          <a:p>
            <a:r>
              <a:rPr lang="en-US" sz="2200" dirty="0"/>
              <a:t>What is the relationship between the distribution of poverty and the performance of the different agricultural enterprises? </a:t>
            </a:r>
          </a:p>
        </p:txBody>
      </p:sp>
      <p:pic>
        <p:nvPicPr>
          <p:cNvPr id="6" name="Content Placeholder 5">
            <a:extLst>
              <a:ext uri="{FF2B5EF4-FFF2-40B4-BE49-F238E27FC236}">
                <a16:creationId xmlns:a16="http://schemas.microsoft.com/office/drawing/2014/main" id="{E65DE815-AE47-48A8-B766-A6780E340E98}"/>
              </a:ext>
            </a:extLst>
          </p:cNvPr>
          <p:cNvPicPr>
            <a:picLocks noChangeAspect="1"/>
          </p:cNvPicPr>
          <p:nvPr/>
        </p:nvPicPr>
        <p:blipFill rotWithShape="1">
          <a:blip r:embed="rId2"/>
          <a:srcRect r="2" b="2354"/>
          <a:stretch/>
        </p:blipFill>
        <p:spPr>
          <a:xfrm>
            <a:off x="5449824" y="1826993"/>
            <a:ext cx="6108192" cy="3775154"/>
          </a:xfrm>
          <a:prstGeom prst="rect">
            <a:avLst/>
          </a:prstGeom>
        </p:spPr>
      </p:pic>
    </p:spTree>
    <p:extLst>
      <p:ext uri="{BB962C8B-B14F-4D97-AF65-F5344CB8AC3E}">
        <p14:creationId xmlns:p14="http://schemas.microsoft.com/office/powerpoint/2010/main" val="33359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E0481F-10FF-4C66-A885-167C38356387}"/>
              </a:ext>
            </a:extLst>
          </p:cNvPr>
          <p:cNvSpPr>
            <a:spLocks noGrp="1"/>
          </p:cNvSpPr>
          <p:nvPr>
            <p:ph type="title"/>
          </p:nvPr>
        </p:nvSpPr>
        <p:spPr>
          <a:xfrm>
            <a:off x="630936" y="640080"/>
            <a:ext cx="4818888" cy="1481328"/>
          </a:xfrm>
        </p:spPr>
        <p:txBody>
          <a:bodyPr anchor="b">
            <a:normAutofit/>
          </a:bodyPr>
          <a:lstStyle/>
          <a:p>
            <a:r>
              <a:rPr lang="en-US" sz="3000" dirty="0"/>
              <a:t>Total volume of agricultural production in billion tons 2015-2019</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00997268-FE36-4BDC-8352-DA3DE21ABA37}"/>
              </a:ext>
            </a:extLst>
          </p:cNvPr>
          <p:cNvSpPr>
            <a:spLocks noGrp="1"/>
          </p:cNvSpPr>
          <p:nvPr>
            <p:ph idx="1"/>
          </p:nvPr>
        </p:nvSpPr>
        <p:spPr>
          <a:xfrm>
            <a:off x="630936" y="2660904"/>
            <a:ext cx="4818888" cy="3547872"/>
          </a:xfrm>
        </p:spPr>
        <p:txBody>
          <a:bodyPr anchor="t">
            <a:normAutofit/>
          </a:bodyPr>
          <a:lstStyle/>
          <a:p>
            <a:r>
              <a:rPr lang="en-US" sz="2200"/>
              <a:t>We see a gradual decline in total agricultural production between 2015 and 2017. Why?</a:t>
            </a:r>
          </a:p>
          <a:p>
            <a:r>
              <a:rPr lang="en-US" sz="2200"/>
              <a:t>We see a sharp increase from 2017 to 2019. What enterprises are contributed to this growth? Which ones are declining? Why?</a:t>
            </a:r>
          </a:p>
          <a:p>
            <a:r>
              <a:rPr lang="en-US" sz="2200"/>
              <a:t>What lessons can we draw from those that are growing to inform policies that address those that are declining?</a:t>
            </a:r>
          </a:p>
          <a:p>
            <a:endParaRPr lang="en-US" sz="2200" dirty="0"/>
          </a:p>
        </p:txBody>
      </p:sp>
      <p:pic>
        <p:nvPicPr>
          <p:cNvPr id="3" name="Picture 2">
            <a:extLst>
              <a:ext uri="{FF2B5EF4-FFF2-40B4-BE49-F238E27FC236}">
                <a16:creationId xmlns:a16="http://schemas.microsoft.com/office/drawing/2014/main" id="{FEB3263C-3384-469F-9E83-3580A3356529}"/>
              </a:ext>
            </a:extLst>
          </p:cNvPr>
          <p:cNvPicPr>
            <a:picLocks noChangeAspect="1"/>
          </p:cNvPicPr>
          <p:nvPr/>
        </p:nvPicPr>
        <p:blipFill>
          <a:blip r:embed="rId2"/>
          <a:stretch>
            <a:fillRect/>
          </a:stretch>
        </p:blipFill>
        <p:spPr>
          <a:xfrm>
            <a:off x="5745107" y="2372868"/>
            <a:ext cx="5072098" cy="3052714"/>
          </a:xfrm>
          <a:prstGeom prst="rect">
            <a:avLst/>
          </a:prstGeom>
        </p:spPr>
      </p:pic>
    </p:spTree>
    <p:extLst>
      <p:ext uri="{BB962C8B-B14F-4D97-AF65-F5344CB8AC3E}">
        <p14:creationId xmlns:p14="http://schemas.microsoft.com/office/powerpoint/2010/main" val="88819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D68D-BFD3-411C-92FA-4D493CC89CA3}"/>
              </a:ext>
            </a:extLst>
          </p:cNvPr>
          <p:cNvSpPr>
            <a:spLocks noGrp="1"/>
          </p:cNvSpPr>
          <p:nvPr>
            <p:ph type="title"/>
          </p:nvPr>
        </p:nvSpPr>
        <p:spPr/>
        <p:txBody>
          <a:bodyPr/>
          <a:lstStyle/>
          <a:p>
            <a:r>
              <a:rPr lang="en-US" dirty="0"/>
              <a:t>Production Trends: Grains</a:t>
            </a:r>
          </a:p>
        </p:txBody>
      </p:sp>
      <p:pic>
        <p:nvPicPr>
          <p:cNvPr id="8" name="Content Placeholder 7">
            <a:extLst>
              <a:ext uri="{FF2B5EF4-FFF2-40B4-BE49-F238E27FC236}">
                <a16:creationId xmlns:a16="http://schemas.microsoft.com/office/drawing/2014/main" id="{DF40754D-482A-4291-8C41-B70C53A2FB47}"/>
              </a:ext>
            </a:extLst>
          </p:cNvPr>
          <p:cNvPicPr>
            <a:picLocks noGrp="1" noChangeAspect="1"/>
          </p:cNvPicPr>
          <p:nvPr>
            <p:ph sz="half" idx="1"/>
          </p:nvPr>
        </p:nvPicPr>
        <p:blipFill>
          <a:blip r:embed="rId2"/>
          <a:stretch>
            <a:fillRect/>
          </a:stretch>
        </p:blipFill>
        <p:spPr>
          <a:xfrm>
            <a:off x="1291002" y="2276238"/>
            <a:ext cx="4091226" cy="3198588"/>
          </a:xfrm>
          <a:prstGeom prst="rect">
            <a:avLst/>
          </a:prstGeom>
        </p:spPr>
      </p:pic>
      <p:sp>
        <p:nvSpPr>
          <p:cNvPr id="4" name="Content Placeholder 3">
            <a:extLst>
              <a:ext uri="{FF2B5EF4-FFF2-40B4-BE49-F238E27FC236}">
                <a16:creationId xmlns:a16="http://schemas.microsoft.com/office/drawing/2014/main" id="{48BCBBFE-5413-43C4-8554-0EFA9BA8C46E}"/>
              </a:ext>
            </a:extLst>
          </p:cNvPr>
          <p:cNvSpPr>
            <a:spLocks noGrp="1"/>
          </p:cNvSpPr>
          <p:nvPr>
            <p:ph sz="half" idx="2"/>
          </p:nvPr>
        </p:nvSpPr>
        <p:spPr/>
        <p:txBody>
          <a:bodyPr>
            <a:normAutofit/>
          </a:bodyPr>
          <a:lstStyle/>
          <a:p>
            <a:pPr marL="0" indent="0">
              <a:buNone/>
            </a:pPr>
            <a:endParaRPr lang="en-US" dirty="0"/>
          </a:p>
          <a:p>
            <a:r>
              <a:rPr lang="en-US" sz="2000" dirty="0"/>
              <a:t>We see a sharp decline in all these grain crops from 2015 to 2019. Why?</a:t>
            </a:r>
          </a:p>
          <a:p>
            <a:r>
              <a:rPr lang="en-US" sz="2000" dirty="0"/>
              <a:t>Production begins to stabilize after 2017 but sorghum and millet continue to decline.</a:t>
            </a:r>
          </a:p>
          <a:p>
            <a:r>
              <a:rPr lang="en-US" sz="2000" dirty="0"/>
              <a:t>Production of rice begins to improve from 2018. </a:t>
            </a:r>
          </a:p>
          <a:p>
            <a:r>
              <a:rPr lang="en-US" sz="2000" dirty="0"/>
              <a:t>Production of Sorghum and millet is much lower than the 2015 levels. </a:t>
            </a:r>
          </a:p>
          <a:p>
            <a:r>
              <a:rPr lang="en-US" sz="2000" dirty="0"/>
              <a:t>Wheat, which have increased by 400% between 2010 and 2021, may be displacing sorghum and millet. </a:t>
            </a:r>
          </a:p>
        </p:txBody>
      </p:sp>
    </p:spTree>
    <p:extLst>
      <p:ext uri="{BB962C8B-B14F-4D97-AF65-F5344CB8AC3E}">
        <p14:creationId xmlns:p14="http://schemas.microsoft.com/office/powerpoint/2010/main" val="60336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53656-5882-4059-A624-27515AE058B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Production Trends: Grains: Maize</a:t>
            </a:r>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6B71739-BC2D-41D5-8CDD-B443FE29C2EC}"/>
              </a:ext>
            </a:extLst>
          </p:cNvPr>
          <p:cNvSpPr>
            <a:spLocks noGrp="1"/>
          </p:cNvSpPr>
          <p:nvPr>
            <p:ph sz="half" idx="2"/>
          </p:nvPr>
        </p:nvSpPr>
        <p:spPr>
          <a:xfrm>
            <a:off x="630936" y="2807208"/>
            <a:ext cx="3429000" cy="3410712"/>
          </a:xfrm>
        </p:spPr>
        <p:txBody>
          <a:bodyPr vert="horz" lIns="91440" tIns="45720" rIns="91440" bIns="45720" rtlCol="0" anchor="t">
            <a:normAutofit/>
          </a:bodyPr>
          <a:lstStyle/>
          <a:p>
            <a:endParaRPr lang="en-US" sz="1700" dirty="0"/>
          </a:p>
          <a:p>
            <a:r>
              <a:rPr lang="en-US" sz="1700" dirty="0"/>
              <a:t>Relative to other grains (Rice, Millet, Sorghum) the production of maize has risen sharply.</a:t>
            </a:r>
          </a:p>
          <a:p>
            <a:r>
              <a:rPr lang="en-US" sz="1700" dirty="0"/>
              <a:t>Maize is grown in most parts of Uganda but most intensely in eastern, central and western (Masindi, </a:t>
            </a:r>
            <a:r>
              <a:rPr lang="en-US" sz="1700" dirty="0" err="1"/>
              <a:t>Kamwenge</a:t>
            </a:r>
            <a:r>
              <a:rPr lang="en-US" sz="1700" dirty="0"/>
              <a:t>, </a:t>
            </a:r>
            <a:r>
              <a:rPr lang="en-US" sz="1700" dirty="0" err="1"/>
              <a:t>Kyenjonjo</a:t>
            </a:r>
            <a:r>
              <a:rPr lang="en-US" sz="1700" dirty="0"/>
              <a:t>, Kasese, Kabarole). </a:t>
            </a:r>
          </a:p>
          <a:p>
            <a:r>
              <a:rPr lang="en-US" sz="1700" dirty="0"/>
              <a:t>Maize is supported by a strong local and regional market: close to 90% of the maize is exported.</a:t>
            </a:r>
          </a:p>
          <a:p>
            <a:endParaRPr lang="en-US" sz="1700" dirty="0"/>
          </a:p>
        </p:txBody>
      </p:sp>
      <p:pic>
        <p:nvPicPr>
          <p:cNvPr id="5" name="Content Placeholder 4">
            <a:extLst>
              <a:ext uri="{FF2B5EF4-FFF2-40B4-BE49-F238E27FC236}">
                <a16:creationId xmlns:a16="http://schemas.microsoft.com/office/drawing/2014/main" id="{10A4D61A-D813-472C-A8D4-AC92E9EF6C13}"/>
              </a:ext>
            </a:extLst>
          </p:cNvPr>
          <p:cNvPicPr>
            <a:picLocks noGrp="1" noChangeAspect="1"/>
          </p:cNvPicPr>
          <p:nvPr>
            <p:ph sz="half" idx="1"/>
          </p:nvPr>
        </p:nvPicPr>
        <p:blipFill>
          <a:blip r:embed="rId2"/>
          <a:stretch>
            <a:fillRect/>
          </a:stretch>
        </p:blipFill>
        <p:spPr>
          <a:xfrm>
            <a:off x="4654296" y="1354212"/>
            <a:ext cx="6903720" cy="4149576"/>
          </a:xfrm>
          <a:prstGeom prst="rect">
            <a:avLst/>
          </a:prstGeom>
        </p:spPr>
      </p:pic>
    </p:spTree>
    <p:extLst>
      <p:ext uri="{BB962C8B-B14F-4D97-AF65-F5344CB8AC3E}">
        <p14:creationId xmlns:p14="http://schemas.microsoft.com/office/powerpoint/2010/main" val="135574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059566-7C75-400F-B39C-6BFFA081F5DA}"/>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kern="1200" dirty="0">
                <a:solidFill>
                  <a:schemeClr val="tx1"/>
                </a:solidFill>
                <a:latin typeface="+mj-lt"/>
                <a:ea typeface="+mj-ea"/>
                <a:cs typeface="+mj-cs"/>
              </a:rPr>
              <a:t>Total Production Trends: Legumes</a:t>
            </a:r>
          </a:p>
        </p:txBody>
      </p:sp>
      <p:sp>
        <p:nvSpPr>
          <p:cNvPr id="4" name="Content Placeholder 3">
            <a:extLst>
              <a:ext uri="{FF2B5EF4-FFF2-40B4-BE49-F238E27FC236}">
                <a16:creationId xmlns:a16="http://schemas.microsoft.com/office/drawing/2014/main" id="{1ED053E4-9D21-42FF-B86C-1529B720489F}"/>
              </a:ext>
            </a:extLst>
          </p:cNvPr>
          <p:cNvSpPr>
            <a:spLocks noGrp="1"/>
          </p:cNvSpPr>
          <p:nvPr>
            <p:ph sz="half" idx="2"/>
          </p:nvPr>
        </p:nvSpPr>
        <p:spPr>
          <a:xfrm>
            <a:off x="643469" y="1782981"/>
            <a:ext cx="4008384" cy="4393982"/>
          </a:xfrm>
        </p:spPr>
        <p:txBody>
          <a:bodyPr vert="horz" lIns="91440" tIns="45720" rIns="91440" bIns="45720" rtlCol="0">
            <a:normAutofit/>
          </a:bodyPr>
          <a:lstStyle/>
          <a:p>
            <a:endParaRPr lang="en-US" sz="1600" dirty="0"/>
          </a:p>
          <a:p>
            <a:endParaRPr lang="en-US" sz="1600" dirty="0"/>
          </a:p>
          <a:p>
            <a:r>
              <a:rPr lang="en-US" sz="1600" dirty="0"/>
              <a:t>The production of beans has dropped sharply (42%), while soya bean (317%) has risen sharply, and groundnuts increased negligibly (2.1%). </a:t>
            </a:r>
          </a:p>
          <a:p>
            <a:r>
              <a:rPr lang="en-US" sz="1600" dirty="0"/>
              <a:t>Beans continue to contribute to the largest share of legume production. </a:t>
            </a:r>
          </a:p>
          <a:p>
            <a:r>
              <a:rPr lang="en-US" sz="1600" dirty="0"/>
              <a:t>All three legumes can be grown in most tropical regions of the country. </a:t>
            </a:r>
          </a:p>
          <a:p>
            <a:r>
              <a:rPr lang="en-US" sz="1600" dirty="0"/>
              <a:t>Soya bean has a comparatively more developed value chain, followed by ground nuts. </a:t>
            </a:r>
          </a:p>
          <a:p>
            <a:endParaRPr lang="en-US" sz="2000" dirty="0"/>
          </a:p>
        </p:txBody>
      </p:sp>
      <p:grpSp>
        <p:nvGrpSpPr>
          <p:cNvPr id="19"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a:extLst>
              <a:ext uri="{FF2B5EF4-FFF2-40B4-BE49-F238E27FC236}">
                <a16:creationId xmlns:a16="http://schemas.microsoft.com/office/drawing/2014/main" id="{FA5DE7F5-F030-4BCA-8A6B-9423B5A05742}"/>
              </a:ext>
            </a:extLst>
          </p:cNvPr>
          <p:cNvPicPr>
            <a:picLocks noGrp="1" noChangeAspect="1"/>
          </p:cNvPicPr>
          <p:nvPr>
            <p:ph sz="half" idx="1"/>
          </p:nvPr>
        </p:nvPicPr>
        <p:blipFill>
          <a:blip r:embed="rId2"/>
          <a:stretch>
            <a:fillRect/>
          </a:stretch>
        </p:blipFill>
        <p:spPr>
          <a:xfrm>
            <a:off x="5295320" y="2084637"/>
            <a:ext cx="6253212" cy="3758580"/>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1781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F36DBB-8413-483E-B750-4E6C33B445D1}"/>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kern="1200" dirty="0">
                <a:solidFill>
                  <a:schemeClr val="tx1"/>
                </a:solidFill>
                <a:latin typeface="+mj-lt"/>
                <a:ea typeface="+mj-ea"/>
                <a:cs typeface="+mj-cs"/>
              </a:rPr>
              <a:t>Production Trends: Tubers 2015 -2019</a:t>
            </a: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8BA1F15F-603F-4CC2-970E-36CAB6A8B877}"/>
              </a:ext>
            </a:extLst>
          </p:cNvPr>
          <p:cNvSpPr>
            <a:spLocks noGrp="1"/>
          </p:cNvSpPr>
          <p:nvPr>
            <p:ph sz="half" idx="1"/>
          </p:nvPr>
        </p:nvSpPr>
        <p:spPr>
          <a:xfrm>
            <a:off x="643469" y="1782981"/>
            <a:ext cx="4008384" cy="4393982"/>
          </a:xfrm>
        </p:spPr>
        <p:txBody>
          <a:bodyPr vert="horz" lIns="91440" tIns="45720" rIns="91440" bIns="45720" rtlCol="0">
            <a:normAutofit fontScale="92500" lnSpcReduction="10000"/>
          </a:bodyPr>
          <a:lstStyle/>
          <a:p>
            <a:endParaRPr lang="en-US" sz="1600" dirty="0"/>
          </a:p>
          <a:p>
            <a:r>
              <a:rPr lang="en-US" sz="1600" dirty="0"/>
              <a:t>Cassava has risen sharply, relative to other tubers. </a:t>
            </a:r>
          </a:p>
          <a:p>
            <a:r>
              <a:rPr lang="en-US" sz="1600" dirty="0"/>
              <a:t>Cassava is grown in most parts of the country, but largely in eastern and western Uganda).</a:t>
            </a:r>
          </a:p>
          <a:p>
            <a:r>
              <a:rPr lang="en-US" sz="1600" dirty="0"/>
              <a:t>Increase in cassava production may be due to climate change and/or availability of resistant varieties. </a:t>
            </a:r>
          </a:p>
          <a:p>
            <a:r>
              <a:rPr lang="en-US" sz="1600" dirty="0"/>
              <a:t>The production of Irish potatoes has grown by 88.3%, but actual contribution to legume production remains low. </a:t>
            </a:r>
          </a:p>
          <a:p>
            <a:r>
              <a:rPr lang="en-US" sz="1600" dirty="0"/>
              <a:t>Irish potatoes are majorly grown in the high land areas of Kapchorwa and </a:t>
            </a:r>
            <a:r>
              <a:rPr lang="en-US" sz="1600" dirty="0" err="1"/>
              <a:t>Kabale</a:t>
            </a:r>
            <a:r>
              <a:rPr lang="en-US" sz="1600" dirty="0"/>
              <a:t>.</a:t>
            </a:r>
          </a:p>
          <a:p>
            <a:r>
              <a:rPr lang="en-US" sz="1600" dirty="0"/>
              <a:t>Irish potatoes have a strong market in Uganda’s urban areas.  </a:t>
            </a:r>
          </a:p>
          <a:p>
            <a:r>
              <a:rPr lang="en-US" sz="1600" dirty="0"/>
              <a:t>The production of sweet potatoes has dropped 27.4%.  </a:t>
            </a: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a:extLst>
              <a:ext uri="{FF2B5EF4-FFF2-40B4-BE49-F238E27FC236}">
                <a16:creationId xmlns:a16="http://schemas.microsoft.com/office/drawing/2014/main" id="{BEE977D1-D12D-4B11-B6E1-4B379580C05A}"/>
              </a:ext>
            </a:extLst>
          </p:cNvPr>
          <p:cNvPicPr>
            <a:picLocks noGrp="1" noChangeAspect="1"/>
          </p:cNvPicPr>
          <p:nvPr>
            <p:ph sz="half" idx="2"/>
          </p:nvPr>
        </p:nvPicPr>
        <p:blipFill>
          <a:blip r:embed="rId2"/>
          <a:stretch>
            <a:fillRect/>
          </a:stretch>
        </p:blipFill>
        <p:spPr>
          <a:xfrm>
            <a:off x="5295320" y="2082135"/>
            <a:ext cx="6253212" cy="3763584"/>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32278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18169</TotalTime>
  <Words>2012</Words>
  <Application>Microsoft Office PowerPoint</Application>
  <PresentationFormat>Widescreen</PresentationFormat>
  <Paragraphs>307</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Symbol</vt:lpstr>
      <vt:lpstr>Times New Roman</vt:lpstr>
      <vt:lpstr>Office Theme</vt:lpstr>
      <vt:lpstr>  From Subsistence to the Market: Research, Policy and Practice Implications for Uganda’s Agricultural Development  </vt:lpstr>
      <vt:lpstr>Key questions</vt:lpstr>
      <vt:lpstr>The context: characteristics of Uganda’s agriculture</vt:lpstr>
      <vt:lpstr>The context: poverty and prosperity are unevenly distributed</vt:lpstr>
      <vt:lpstr>Total volume of agricultural production in billion tons 2015-2019</vt:lpstr>
      <vt:lpstr>Production Trends: Grains</vt:lpstr>
      <vt:lpstr>Production Trends: Grains: Maize</vt:lpstr>
      <vt:lpstr>Total Production Trends: Legumes</vt:lpstr>
      <vt:lpstr>Production Trends: Tubers 2015 -2019 </vt:lpstr>
      <vt:lpstr>Production of bananas  (all types), 2015-2019</vt:lpstr>
      <vt:lpstr>Perc. Increase/decrease in production  per household for major food crops</vt:lpstr>
      <vt:lpstr>Analysis of the trends in the production of crops</vt:lpstr>
      <vt:lpstr>Trends in the Production of Major Cash Crops</vt:lpstr>
      <vt:lpstr>Perc. Increase/decrease in  production of major cash crops</vt:lpstr>
      <vt:lpstr>Coffee Production by Region</vt:lpstr>
      <vt:lpstr>Areas suitable for growing coffee</vt:lpstr>
      <vt:lpstr>Areas suitable for growing cotton</vt:lpstr>
      <vt:lpstr>Production: Total Number of Major Farm Animals</vt:lpstr>
      <vt:lpstr>Livestock by region</vt:lpstr>
      <vt:lpstr>Average Number of Major animals per H/H, 2014 to 2019</vt:lpstr>
      <vt:lpstr>Perc increase in animal husbandry products 2013 and 2018</vt:lpstr>
      <vt:lpstr>Average/per H/H increase  in animal husbandry production 2013 to 2018</vt:lpstr>
      <vt:lpstr>PowerPoint Presentation</vt:lpstr>
      <vt:lpstr>Key conclusions</vt:lpstr>
      <vt:lpstr>Seven key policy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Lumonya</dc:creator>
  <cp:lastModifiedBy>CupherTech</cp:lastModifiedBy>
  <cp:revision>82</cp:revision>
  <dcterms:created xsi:type="dcterms:W3CDTF">2021-08-05T00:17:46Z</dcterms:created>
  <dcterms:modified xsi:type="dcterms:W3CDTF">2022-01-12T14:51:43Z</dcterms:modified>
</cp:coreProperties>
</file>