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38" r:id="rId2"/>
    <p:sldId id="448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8" r:id="rId11"/>
    <p:sldId id="466" r:id="rId12"/>
    <p:sldId id="467" r:id="rId13"/>
    <p:sldId id="452" r:id="rId14"/>
    <p:sldId id="458" r:id="rId15"/>
    <p:sldId id="356" r:id="rId1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6AA9640-F554-41F8-870F-A611B54D3249}">
          <p14:sldIdLst>
            <p14:sldId id="438"/>
            <p14:sldId id="448"/>
            <p14:sldId id="459"/>
            <p14:sldId id="460"/>
            <p14:sldId id="461"/>
            <p14:sldId id="462"/>
            <p14:sldId id="463"/>
            <p14:sldId id="464"/>
            <p14:sldId id="465"/>
            <p14:sldId id="468"/>
            <p14:sldId id="466"/>
            <p14:sldId id="467"/>
            <p14:sldId id="452"/>
            <p14:sldId id="458"/>
          </p14:sldIdLst>
        </p14:section>
        <p14:section name="Untitled Section" id="{6338E19F-3E6D-4DFF-8ABD-9B5EFA7FE4E1}">
          <p14:sldIdLst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tte Nakavuma" initials="RN" lastIdx="16" clrIdx="0">
    <p:extLst>
      <p:ext uri="{19B8F6BF-5375-455C-9EA6-DF929625EA0E}">
        <p15:presenceInfo xmlns:p15="http://schemas.microsoft.com/office/powerpoint/2012/main" userId="S-1-5-21-839522115-1450960922-725345543-5547" providerId="AD"/>
      </p:ext>
    </p:extLst>
  </p:cmAuthor>
  <p:cmAuthor id="2" name="MIL" initials="M" lastIdx="17" clrIdx="1">
    <p:extLst>
      <p:ext uri="{19B8F6BF-5375-455C-9EA6-DF929625EA0E}">
        <p15:presenceInfo xmlns:p15="http://schemas.microsoft.com/office/powerpoint/2012/main" userId="M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0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24" autoAdjust="0"/>
  </p:normalViewPr>
  <p:slideViewPr>
    <p:cSldViewPr snapToGrid="0">
      <p:cViewPr varScale="1">
        <p:scale>
          <a:sx n="110" d="100"/>
          <a:sy n="110" d="100"/>
        </p:scale>
        <p:origin x="16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B83BD38C-0E92-41F0-83C5-B7481049E485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08A273BB-F362-4A8B-9623-06B62562EB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97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413B68ED-9784-415C-A44C-8B2712C4456C}" type="datetimeFigureOut">
              <a:rPr lang="en-GB"/>
              <a:pPr>
                <a:defRPr/>
              </a:pPr>
              <a:t>13/01/2022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A66FF6E2-80CA-4BE5-B451-7A3F132D07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646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FF6E2-80CA-4BE5-B451-7A3F132D076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29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FF6E2-80CA-4BE5-B451-7A3F132D076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23E5-4478-402A-AE38-208258729217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8C317-DAD4-4762-B187-27F817130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E316-A43B-439B-94CA-F842D445A884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1F5CA-3931-4707-8365-233F1A57A9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D8C97-166D-4218-82C1-F43E9CB2D95E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F9CA-08D5-48A7-BE5B-BF3B95BCF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Appolonia\Desktop\Government_of_Uganda_Emblem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0150" y="0"/>
            <a:ext cx="9271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8650" y="6361113"/>
          <a:ext cx="78867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14324"/>
            <a:ext cx="7886700" cy="4763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BCD95-A7E1-4DAB-8C43-EADF9911EE9F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8553-A362-4B9B-9445-E2789129A0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C2BE-0E88-4664-B31A-699B1CE41105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FB114-67C9-49CB-9639-39AF9FC59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B2378-35C9-4087-BF58-5DFE92D28ECA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BBD3-63A5-418B-9133-52D263BE7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A31C2-E703-480C-AE04-FB5CBA0B2081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2498-C5B4-4832-B269-41135162E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3CA6-2A72-42E0-BF78-9DF9F229EF57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C1BE-63CC-4811-A9A1-589603491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835A0-70FD-495B-8F4A-A0B79B71B1C0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50F0-B35A-4E4F-8481-B85E4483C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D710-7138-483D-B6D7-197077ECD1EE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F75F-E845-4689-8A14-C9B03DFFE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9AB2-C2A1-4AEF-9911-877F3A03C421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275E6-139A-48F9-81E4-6305EE59A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C9D82A-A2BC-4F27-98B3-15AA074186E1}" type="datetime1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7378B4F2-31FC-47A3-B796-6C50FCFE2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750F0-B35A-4E4F-8481-B85E4483CE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2456" y="2115404"/>
            <a:ext cx="8109744" cy="1223542"/>
          </a:xfrm>
          <a:prstGeom prst="rect">
            <a:avLst/>
          </a:prstGeom>
        </p:spPr>
        <p:txBody>
          <a:bodyPr/>
          <a:lstStyle/>
          <a:p>
            <a:pPr marL="574675" marR="0" lvl="0" indent="-457200" algn="ctr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C00000"/>
                </a:solidFill>
                <a:latin typeface="Book Antiqua" pitchFamily="18" charset="0"/>
                <a:ea typeface="+mj-ea"/>
                <a:cs typeface="+mj-cs"/>
              </a:rPr>
              <a:t>POLICY IMPLEMENTATION LANDSCAPE IN UGANDA</a:t>
            </a:r>
          </a:p>
          <a:p>
            <a:pPr marL="574675" lvl="0" indent="-457200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800" b="1" dirty="0">
                <a:latin typeface="Book Antiqua" panose="02040602050305030304" pitchFamily="18" charset="0"/>
              </a:rPr>
              <a:t> 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054" y="3186546"/>
            <a:ext cx="8018101" cy="3169804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800" b="1" dirty="0">
              <a:latin typeface="Book Antiqua" pitchFamily="18" charset="0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dirty="0" smtClean="0">
                <a:latin typeface="Book Antiqua" pitchFamily="18" charset="0"/>
                <a:cs typeface="+mn-cs"/>
              </a:rPr>
              <a:t>Ramathan </a:t>
            </a:r>
            <a:r>
              <a:rPr lang="en-US" sz="2800" b="1" dirty="0">
                <a:latin typeface="Book Antiqua" pitchFamily="18" charset="0"/>
                <a:cs typeface="+mn-cs"/>
              </a:rPr>
              <a:t>Ggoobi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Permanent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Secretary/ Secretary to the Treasury,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Ministry of Finance, Planning and Economic Development, Uganda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 5</a:t>
            </a:r>
            <a:r>
              <a:rPr kumimoji="0" lang="en-US" sz="26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TH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  Annual Economic Growth Forum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cs typeface="+mn-cs"/>
              </a:rPr>
              <a:t>                  Kampala, </a:t>
            </a:r>
            <a:r>
              <a:rPr lang="en-US" sz="2600" b="1" dirty="0">
                <a:latin typeface="Book Antiqua" pitchFamily="18" charset="0"/>
                <a:cs typeface="+mn-cs"/>
              </a:rPr>
              <a:t>13</a:t>
            </a:r>
            <a:r>
              <a:rPr lang="en-US" sz="2600" b="1" baseline="30000" dirty="0">
                <a:latin typeface="Book Antiqua" pitchFamily="18" charset="0"/>
                <a:cs typeface="+mn-cs"/>
              </a:rPr>
              <a:t>th</a:t>
            </a:r>
            <a:r>
              <a:rPr lang="en-US" sz="2600" b="1" dirty="0">
                <a:latin typeface="Book Antiqua" pitchFamily="18" charset="0"/>
                <a:cs typeface="+mn-cs"/>
              </a:rPr>
              <a:t> January 2021	</a:t>
            </a:r>
            <a:r>
              <a:rPr lang="en-US" sz="2600" dirty="0">
                <a:latin typeface="Book Antiqua" pitchFamily="18" charset="0"/>
                <a:cs typeface="+mn-cs"/>
              </a:rPr>
              <a:t>	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88484DA-955D-4F44-AEEF-B28FB7F161A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0825" y="0"/>
            <a:ext cx="1962351" cy="194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Overall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factors for failure of policy implementation in Uganda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endParaRPr lang="en-US" sz="18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endParaRPr lang="en-US" sz="18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28553-A362-4B9B-9445-E2789129A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25626"/>
            <a:ext cx="7756226" cy="44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024" y="2488372"/>
            <a:ext cx="8104031" cy="2142891"/>
          </a:xfrm>
        </p:spPr>
        <p:txBody>
          <a:bodyPr/>
          <a:lstStyle/>
          <a:p>
            <a:pPr algn="ctr">
              <a:defRPr/>
            </a:pPr>
            <a:r>
              <a:rPr lang="en-US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Policy implementation successes</a:t>
            </a:r>
            <a:endParaRPr lang="en-US" sz="49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47" y="1266979"/>
            <a:ext cx="8181305" cy="686888"/>
          </a:xfrm>
          <a:noFill/>
        </p:spPr>
        <p:txBody>
          <a:bodyPr anchor="b"/>
          <a:lstStyle/>
          <a:p>
            <a:pPr algn="ctr"/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Main 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Success Stories </a:t>
            </a:r>
            <a:endParaRPr lang="en-US" sz="3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143000" y="400931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>
              <a:solidFill>
                <a:srgbClr val="333333"/>
              </a:solidFill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6351" y="2006689"/>
            <a:ext cx="7786468" cy="3632111"/>
          </a:xfrm>
          <a:noFill/>
        </p:spPr>
        <p:txBody>
          <a:bodyPr/>
          <a:lstStyle/>
          <a:p>
            <a:pPr algn="just">
              <a:buNone/>
            </a:pPr>
            <a:endParaRPr lang="en-US" sz="21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6938" y="5638800"/>
            <a:ext cx="3854003" cy="25087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</a:pPr>
            <a:endParaRPr lang="en-US" sz="1200" dirty="0">
              <a:solidFill>
                <a:srgbClr val="333333"/>
              </a:solidFill>
            </a:endParaRPr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35319"/>
              </p:ext>
            </p:extLst>
          </p:nvPr>
        </p:nvGraphicFramePr>
        <p:xfrm>
          <a:off x="696351" y="2112333"/>
          <a:ext cx="7786468" cy="3979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3" imgW="7895004" imgH="5200339" progId="Excel.Chart.8">
                  <p:embed/>
                </p:oleObj>
              </mc:Choice>
              <mc:Fallback>
                <p:oleObj name="Chart" r:id="rId3" imgW="7895004" imgH="52003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351" y="2112333"/>
                        <a:ext cx="7786468" cy="3979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27731" y="6113060"/>
            <a:ext cx="2469524" cy="125435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</a:pPr>
            <a:r>
              <a:rPr lang="en-US" sz="900" b="1" i="1" dirty="0"/>
              <a:t>Source: Ggoobi, 2019</a:t>
            </a:r>
          </a:p>
        </p:txBody>
      </p:sp>
    </p:spTree>
    <p:extLst>
      <p:ext uri="{BB962C8B-B14F-4D97-AF65-F5344CB8AC3E}">
        <p14:creationId xmlns:p14="http://schemas.microsoft.com/office/powerpoint/2010/main" val="41765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662" y="1318362"/>
            <a:ext cx="7886700" cy="655752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  <a:t>M</a:t>
            </a: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  <a:t>easures to policy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  <a:t>implementation in Uganda</a:t>
            </a:r>
            <a:b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endParaRPr lang="en-US" sz="2200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62" y="2005012"/>
            <a:ext cx="7886700" cy="412836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Clarity of the goals and objectives of the policies or plans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Staff recruitment, training and supervision.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Internal management support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Defined roles and responsibilities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Evidence based decision making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Accountability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Proper coordination of implementing authorities</a:t>
            </a:r>
          </a:p>
          <a:p>
            <a:endParaRPr lang="en-US" sz="1800" dirty="0"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28553-A362-4B9B-9445-E2789129A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97749"/>
            <a:ext cx="7886700" cy="476365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onclusion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>
              <a:latin typeface="Book Antiqua" panose="0204060205030503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Book Antiqua" panose="02040602050305030304" pitchFamily="18" charset="0"/>
              </a:rPr>
              <a:t>There is evidenced weaknesses at policy implementation in Uganda.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Book Antiqua" panose="02040602050305030304" pitchFamily="18" charset="0"/>
              </a:rPr>
              <a:t>However, this originates from </a:t>
            </a:r>
            <a:r>
              <a:rPr lang="en-US" sz="1800" dirty="0" smtClean="0">
                <a:latin typeface="Book Antiqua" panose="02040602050305030304" pitchFamily="18" charset="0"/>
              </a:rPr>
              <a:t>weak policy implementation planning which culminates </a:t>
            </a:r>
            <a:r>
              <a:rPr lang="en-US" sz="1800" dirty="0">
                <a:latin typeface="Book Antiqua" panose="02040602050305030304" pitchFamily="18" charset="0"/>
              </a:rPr>
              <a:t>into </a:t>
            </a:r>
            <a:r>
              <a:rPr lang="en-US" sz="1800" dirty="0" smtClean="0">
                <a:latin typeface="Book Antiqua" panose="02040602050305030304" pitchFamily="18" charset="0"/>
              </a:rPr>
              <a:t>execution shortfalls.</a:t>
            </a:r>
            <a:endParaRPr lang="en-US" sz="1800" dirty="0" smtClean="0">
              <a:latin typeface="Book Antiqua" panose="0204060205030503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Book Antiqua" panose="02040602050305030304" pitchFamily="18" charset="0"/>
              </a:rPr>
              <a:t>We need to stop the habit of running away with policy pronouncements and develop the discipline of preparing actionable implementation plans informed by research,   </a:t>
            </a:r>
            <a:endParaRPr lang="en-US" sz="1800" dirty="0"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28553-A362-4B9B-9445-E2789129A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5201A77-5F2F-42F5-BB96-29FDA575B827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pPr/>
              <a:t>15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724" name="Content Placeholder 2"/>
          <p:cNvSpPr txBox="1">
            <a:spLocks/>
          </p:cNvSpPr>
          <p:nvPr/>
        </p:nvSpPr>
        <p:spPr bwMode="auto">
          <a:xfrm>
            <a:off x="590550" y="1870075"/>
            <a:ext cx="8196263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ts val="1000"/>
              </a:spcBef>
            </a:pPr>
            <a:endParaRPr lang="en-US" sz="2200">
              <a:latin typeface="Book Antiqua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</a:pPr>
            <a:endParaRPr lang="en-US" sz="2200">
              <a:latin typeface="Book Antiqua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</a:pPr>
            <a:endParaRPr lang="en-US" sz="2200">
              <a:latin typeface="Book Antiqua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ts val="1000"/>
              </a:spcBef>
            </a:pPr>
            <a:r>
              <a:rPr lang="en-US" sz="4800">
                <a:latin typeface="Book Antiqua" pitchFamily="18" charset="0"/>
              </a:rPr>
              <a:t>THANK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B74A3B8-A311-4F98-9E2F-7B23D06952ED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pPr/>
              <a:t>2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6331" y="1828800"/>
            <a:ext cx="7934324" cy="460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lnSpc>
                <a:spcPct val="20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latin typeface="Book Antiqua" pitchFamily="18" charset="0"/>
                <a:cs typeface="+mn-cs"/>
              </a:rPr>
              <a:t>Policy implementation landscape in Uganda</a:t>
            </a:r>
          </a:p>
          <a:p>
            <a:pPr marL="285750" indent="-285750" algn="just">
              <a:lnSpc>
                <a:spcPct val="20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latin typeface="Book Antiqua" pitchFamily="18" charset="0"/>
              </a:rPr>
              <a:t>Policy implementation: A case of Uganda’s </a:t>
            </a:r>
            <a:r>
              <a:rPr lang="en-US" dirty="0">
                <a:latin typeface="Book Antiqua" pitchFamily="18" charset="0"/>
              </a:rPr>
              <a:t>industrialisation </a:t>
            </a:r>
            <a:r>
              <a:rPr lang="en-US" dirty="0" smtClean="0">
                <a:latin typeface="Book Antiqua" pitchFamily="18" charset="0"/>
              </a:rPr>
              <a:t>agenda.</a:t>
            </a:r>
            <a:endParaRPr lang="en-US" dirty="0" smtClean="0">
              <a:latin typeface="Book Antiqua" pitchFamily="18" charset="0"/>
              <a:cs typeface="+mn-cs"/>
            </a:endParaRPr>
          </a:p>
          <a:p>
            <a:pPr marL="285750" indent="-285750" algn="just">
              <a:lnSpc>
                <a:spcPct val="20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latin typeface="Book Antiqua" pitchFamily="18" charset="0"/>
                <a:cs typeface="+mn-cs"/>
              </a:rPr>
              <a:t>General policy implementation challenges and  remedies in Uganda</a:t>
            </a:r>
          </a:p>
          <a:p>
            <a:pPr marL="285750" lvl="0" indent="-285750" algn="just">
              <a:lnSpc>
                <a:spcPct val="20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prstClr val="black"/>
                </a:solidFill>
                <a:latin typeface="Book Antiqua" pitchFamily="18" charset="0"/>
              </a:rPr>
              <a:t>An example of policy implementation success </a:t>
            </a:r>
            <a:r>
              <a:rPr lang="en-US" dirty="0" smtClean="0">
                <a:solidFill>
                  <a:prstClr val="black"/>
                </a:solidFill>
                <a:latin typeface="Book Antiqua" pitchFamily="18" charset="0"/>
              </a:rPr>
              <a:t>story</a:t>
            </a:r>
            <a:endParaRPr lang="en-US" dirty="0" smtClean="0">
              <a:latin typeface="Book Antiqua" pitchFamily="18" charset="0"/>
              <a:cs typeface="+mn-cs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/>
            </a:pPr>
            <a:endParaRPr lang="en-US" dirty="0">
              <a:latin typeface="Book Antiqua" pitchFamily="18" charset="0"/>
              <a:cs typeface="+mn-cs"/>
            </a:endParaRPr>
          </a:p>
          <a:p>
            <a:pPr marL="571500" indent="-5715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Book Antiqua" pitchFamily="18" charset="0"/>
              <a:cs typeface="+mn-cs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5276" y="1306513"/>
            <a:ext cx="8572498" cy="868651"/>
          </a:xfrm>
        </p:spPr>
        <p:txBody>
          <a:bodyPr/>
          <a:lstStyle/>
          <a:p>
            <a:pPr marL="571500" lvl="0" indent="-571500" eaLnBrk="1" hangingPunct="1"/>
            <a:r>
              <a:rPr lang="en-US" sz="2400" b="1" dirty="0">
                <a:solidFill>
                  <a:srgbClr val="7030A0"/>
                </a:solidFill>
                <a:latin typeface="Book Antiqua" panose="02040602050305030304" pitchFamily="18" charset="0"/>
              </a:rPr>
              <a:t>Outline</a:t>
            </a:r>
          </a:p>
          <a:p>
            <a:pPr marL="571500" indent="-571500" algn="ctr" eaLnBrk="1" hangingPunct="1"/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24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6311" y="1503448"/>
            <a:ext cx="6669755" cy="491728"/>
          </a:xfrm>
          <a:noFill/>
        </p:spPr>
        <p:txBody>
          <a:bodyPr anchor="b"/>
          <a:lstStyle/>
          <a:p>
            <a:pPr algn="ctr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Preamble </a:t>
            </a:r>
            <a:endParaRPr lang="en-US" sz="3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143000" y="400931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6596" y="2097297"/>
            <a:ext cx="8177842" cy="3981450"/>
          </a:xfrm>
          <a:noFill/>
        </p:spPr>
        <p:txBody>
          <a:bodyPr/>
          <a:lstStyle/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popular view is that Uganda is good at making policies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poor at implementing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them.</a:t>
            </a:r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We investigated Uganda’s policy-making and implementation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record,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as well as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factors behind the implementation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challenge (Ggoobi, 2019).</a:t>
            </a:r>
          </a:p>
          <a:p>
            <a:pPr marL="257175" indent="-257175" algn="just"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We focused on implementation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Uganda’s </a:t>
            </a:r>
            <a:r>
              <a:rPr lang="en-US" sz="27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industrialisation agenda.</a:t>
            </a:r>
            <a:endParaRPr lang="en-US" sz="27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 algn="just">
              <a:buFont typeface="Wingdings" panose="05000000000000000000" pitchFamily="2" charset="2"/>
              <a:buChar char="§"/>
            </a:pPr>
            <a:endParaRPr lang="en-US" sz="27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4611"/>
            <a:ext cx="8229600" cy="3131344"/>
          </a:xfrm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What does the literature say?</a:t>
            </a:r>
          </a:p>
        </p:txBody>
      </p:sp>
    </p:spTree>
    <p:extLst>
      <p:ext uri="{BB962C8B-B14F-4D97-AF65-F5344CB8AC3E}">
        <p14:creationId xmlns:p14="http://schemas.microsoft.com/office/powerpoint/2010/main" val="20622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552" y="1520701"/>
            <a:ext cx="7478267" cy="491728"/>
          </a:xfrm>
          <a:noFill/>
        </p:spPr>
        <p:txBody>
          <a:bodyPr anchor="b"/>
          <a:lstStyle/>
          <a:p>
            <a:pPr algn="ctr"/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Empirical evidence</a:t>
            </a:r>
            <a:endParaRPr lang="en-US" sz="3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143000" y="400931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6351" y="2203252"/>
            <a:ext cx="7786468" cy="3981450"/>
          </a:xfrm>
          <a:noFill/>
        </p:spPr>
        <p:txBody>
          <a:bodyPr/>
          <a:lstStyle/>
          <a:p>
            <a:pPr marL="385763" indent="-385763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Top-down implementation is only successful if </a:t>
            </a:r>
            <a:r>
              <a:rPr lang="en-US" sz="27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goal consensus</a:t>
            </a: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 among key actors is high.</a:t>
            </a:r>
          </a:p>
          <a:p>
            <a:pPr marL="257175" indent="-257175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…and also if </a:t>
            </a: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policymakers </a:t>
            </a: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are able to stop bureaucrats from engaging in the following: </a:t>
            </a:r>
          </a:p>
          <a:p>
            <a:pPr marL="557213" lvl="1" indent="-214313" algn="just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7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Budget games – </a:t>
            </a: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to</a:t>
            </a:r>
            <a:r>
              <a:rPr lang="en-US" sz="27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attract bigger budgets</a:t>
            </a:r>
          </a:p>
          <a:p>
            <a:pPr marL="557213" lvl="1" indent="-214313" algn="just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7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Easy life games – </a:t>
            </a: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civil servants doing things in their own established way and within their own self-sufficient order of priority.</a:t>
            </a:r>
          </a:p>
        </p:txBody>
      </p:sp>
    </p:spTree>
    <p:extLst>
      <p:ext uri="{BB962C8B-B14F-4D97-AF65-F5344CB8AC3E}">
        <p14:creationId xmlns:p14="http://schemas.microsoft.com/office/powerpoint/2010/main" val="7300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850451" y="1526858"/>
            <a:ext cx="7478267" cy="491728"/>
          </a:xfrm>
          <a:noFill/>
        </p:spPr>
        <p:txBody>
          <a:bodyPr anchor="b"/>
          <a:lstStyle/>
          <a:p>
            <a:pPr algn="ctr"/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Empirical </a:t>
            </a: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evidence (cont’d…)</a:t>
            </a:r>
            <a:endParaRPr lang="en-US" sz="3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143000" y="400931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6351" y="2018586"/>
            <a:ext cx="7786468" cy="3981450"/>
          </a:xfrm>
          <a:noFill/>
        </p:spPr>
        <p:txBody>
          <a:bodyPr/>
          <a:lstStyle/>
          <a:p>
            <a:pPr marL="385763" indent="-385763" algn="just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Implementation has been more successful when:</a:t>
            </a:r>
          </a:p>
          <a:p>
            <a:pPr marL="557213" lvl="1" indent="-214313" algn="just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ahoma" pitchFamily="34" charset="0"/>
                <a:cs typeface="Tahoma" pitchFamily="34" charset="0"/>
              </a:rPr>
              <a:t>Street-level bureaucrats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(the people closer to the real problems) are offered key roles in solving the problems.</a:t>
            </a:r>
          </a:p>
          <a:p>
            <a:pPr marL="557213" lvl="1" indent="-214313" algn="just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Front-line implementers are given a large amount of </a:t>
            </a: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ahoma" pitchFamily="34" charset="0"/>
                <a:cs typeface="Tahoma" pitchFamily="34" charset="0"/>
              </a:rPr>
              <a:t>discretionary power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57213" lvl="1" indent="-214313" algn="just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More weight is given to </a:t>
            </a: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ahoma" pitchFamily="34" charset="0"/>
                <a:cs typeface="Tahoma" pitchFamily="34" charset="0"/>
              </a:rPr>
              <a:t>coordination and collaboration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among separate but mutually dependent actors.</a:t>
            </a:r>
          </a:p>
        </p:txBody>
      </p:sp>
    </p:spTree>
    <p:extLst>
      <p:ext uri="{BB962C8B-B14F-4D97-AF65-F5344CB8AC3E}">
        <p14:creationId xmlns:p14="http://schemas.microsoft.com/office/powerpoint/2010/main" val="39765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640" y="2074304"/>
            <a:ext cx="8104031" cy="2142891"/>
          </a:xfrm>
        </p:spPr>
        <p:txBody>
          <a:bodyPr/>
          <a:lstStyle/>
          <a:p>
            <a:pPr algn="ctr">
              <a:defRPr/>
            </a:pPr>
            <a:r>
              <a:rPr lang="en-US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Key Cross-Cutting Challenges</a:t>
            </a:r>
          </a:p>
        </p:txBody>
      </p:sp>
    </p:spTree>
    <p:extLst>
      <p:ext uri="{BB962C8B-B14F-4D97-AF65-F5344CB8AC3E}">
        <p14:creationId xmlns:p14="http://schemas.microsoft.com/office/powerpoint/2010/main" val="4752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437" y="1519358"/>
            <a:ext cx="8311896" cy="59886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Implementation issues (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ahoma" pitchFamily="34" charset="0"/>
                <a:cs typeface="Tahoma" pitchFamily="34" charset="0"/>
              </a:rPr>
              <a:t>identified by OPM 2008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939" y="2371793"/>
            <a:ext cx="7988122" cy="3729239"/>
          </a:xfrm>
        </p:spPr>
        <p:txBody>
          <a:bodyPr/>
          <a:lstStyle/>
          <a:p>
            <a:pPr marL="385763" indent="-385763" algn="just">
              <a:buFont typeface="+mj-lt"/>
              <a:buAutoNum type="arabicPeriod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Weak collective decision-making and oversight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=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policy incoherence at the national level.</a:t>
            </a:r>
          </a:p>
          <a:p>
            <a:pPr marL="385763" indent="-385763" algn="just">
              <a:buFont typeface="+mj-lt"/>
              <a:buAutoNum type="arabicPeriod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Delegation rather than devolution of authority to Districts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= weakened sense of responsibility and accountability.</a:t>
            </a:r>
          </a:p>
          <a:p>
            <a:pPr marL="385763" indent="-385763" algn="just">
              <a:buFont typeface="+mj-lt"/>
              <a:buAutoNum type="arabicPeriod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Deficiencies in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compliance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&amp;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accountability in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public service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= inefficiency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&amp; corruption.</a:t>
            </a:r>
          </a:p>
          <a:p>
            <a:pPr marL="385763" indent="-385763" algn="just">
              <a:buFont typeface="+mj-lt"/>
              <a:buAutoNum type="arabicPeriod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Strong budgeting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and weak planning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budget incrementalism.</a:t>
            </a:r>
          </a:p>
          <a:p>
            <a:pPr marL="385763" indent="-385763" algn="just">
              <a:buFont typeface="+mj-lt"/>
              <a:buAutoNum type="arabicPeriod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Weak Gov’t performance management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= service delivery units are not effective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itchFamily="34" charset="0"/>
                <a:cs typeface="Tahoma" pitchFamily="34" charset="0"/>
              </a:rPr>
              <a:t>and work in silos.</a:t>
            </a:r>
          </a:p>
        </p:txBody>
      </p:sp>
    </p:spTree>
    <p:extLst>
      <p:ext uri="{BB962C8B-B14F-4D97-AF65-F5344CB8AC3E}">
        <p14:creationId xmlns:p14="http://schemas.microsoft.com/office/powerpoint/2010/main" val="36470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8527" y="1320889"/>
            <a:ext cx="8181305" cy="831775"/>
          </a:xfrm>
          <a:noFill/>
        </p:spPr>
        <p:txBody>
          <a:bodyPr anchor="b"/>
          <a:lstStyle/>
          <a:p>
            <a:pPr algn="ctr"/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Uganda’s 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ndustrialisation strategy: Key Weaknesses</a:t>
            </a:r>
            <a:endParaRPr lang="en-US" sz="3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143000" y="400931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>
              <a:solidFill>
                <a:srgbClr val="3333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6938" y="5638800"/>
            <a:ext cx="3854003" cy="25087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</a:pPr>
            <a:endParaRPr lang="en-US" sz="1200" dirty="0">
              <a:solidFill>
                <a:srgbClr val="333333"/>
              </a:solidFill>
            </a:endParaRPr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032418"/>
              </p:ext>
            </p:extLst>
          </p:nvPr>
        </p:nvGraphicFramePr>
        <p:xfrm>
          <a:off x="527910" y="2152665"/>
          <a:ext cx="8123349" cy="417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8791194" imgH="5364945" progId="Excel.Chart.8">
                  <p:embed/>
                </p:oleObj>
              </mc:Choice>
              <mc:Fallback>
                <p:oleObj name="Chart" r:id="rId3" imgW="8791194" imgH="536494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10" y="2152665"/>
                        <a:ext cx="8123349" cy="4171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5365" y="6096000"/>
            <a:ext cx="2675586" cy="2286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225"/>
              </a:spcBef>
              <a:spcAft>
                <a:spcPts val="225"/>
              </a:spcAft>
            </a:pPr>
            <a:r>
              <a:rPr lang="en-US" sz="900" b="1" i="1" dirty="0"/>
              <a:t>Source: Ggoobi, 2019</a:t>
            </a:r>
          </a:p>
        </p:txBody>
      </p:sp>
    </p:spTree>
    <p:extLst>
      <p:ext uri="{BB962C8B-B14F-4D97-AF65-F5344CB8AC3E}">
        <p14:creationId xmlns:p14="http://schemas.microsoft.com/office/powerpoint/2010/main" val="6137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15053</TotalTime>
  <Words>438</Words>
  <Application>Microsoft Office PowerPoint</Application>
  <PresentationFormat>On-screen Show (4:3)</PresentationFormat>
  <Paragraphs>68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Book Antiqua</vt:lpstr>
      <vt:lpstr>Bookman Old Style</vt:lpstr>
      <vt:lpstr>Calibri</vt:lpstr>
      <vt:lpstr>Calibri Light</vt:lpstr>
      <vt:lpstr>Garamond</vt:lpstr>
      <vt:lpstr>Tahoma</vt:lpstr>
      <vt:lpstr>Wingdings</vt:lpstr>
      <vt:lpstr>Office Theme</vt:lpstr>
      <vt:lpstr>Chart</vt:lpstr>
      <vt:lpstr>PowerPoint Presentation</vt:lpstr>
      <vt:lpstr>PowerPoint Presentation</vt:lpstr>
      <vt:lpstr> Preamble </vt:lpstr>
      <vt:lpstr>PowerPoint Presentation</vt:lpstr>
      <vt:lpstr>Empirical evidence</vt:lpstr>
      <vt:lpstr>Empirical evidence (cont’d…)</vt:lpstr>
      <vt:lpstr>PowerPoint Presentation</vt:lpstr>
      <vt:lpstr>Implementation issues (identified by OPM 2008)</vt:lpstr>
      <vt:lpstr>Uganda’s industrialisation strategy: Key Weaknesses</vt:lpstr>
      <vt:lpstr>   Overall factors for failure of policy implementation in Uganda </vt:lpstr>
      <vt:lpstr>PowerPoint Presentation</vt:lpstr>
      <vt:lpstr>Main Success Stories </vt:lpstr>
      <vt:lpstr> Measures to policy implementation in Uganda 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CABINET MEMORANDUM CT (2014)….  CELEBRATIONS MARKING 50 YEARS OF UGANDA’S INDEPENDENCE</dc:title>
  <dc:creator>Rosette</dc:creator>
  <cp:lastModifiedBy>Ramathan Ggoobi</cp:lastModifiedBy>
  <cp:revision>967</cp:revision>
  <cp:lastPrinted>2020-08-28T08:00:45Z</cp:lastPrinted>
  <dcterms:created xsi:type="dcterms:W3CDTF">2014-05-22T13:36:47Z</dcterms:created>
  <dcterms:modified xsi:type="dcterms:W3CDTF">2022-01-13T05:30:06Z</dcterms:modified>
</cp:coreProperties>
</file>